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4" r:id="rId4"/>
    <p:sldId id="258" r:id="rId5"/>
    <p:sldId id="259" r:id="rId6"/>
    <p:sldId id="260" r:id="rId7"/>
    <p:sldId id="262" r:id="rId8"/>
    <p:sldId id="265" r:id="rId9"/>
    <p:sldId id="266" r:id="rId10"/>
    <p:sldId id="261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9CC00"/>
    <a:srgbClr val="6600FF"/>
    <a:srgbClr val="FF9999"/>
    <a:srgbClr val="88244F"/>
    <a:srgbClr val="FF00FF"/>
    <a:srgbClr val="178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94" autoAdjust="0"/>
  </p:normalViewPr>
  <p:slideViewPr>
    <p:cSldViewPr snapToGrid="0">
      <p:cViewPr>
        <p:scale>
          <a:sx n="66" d="100"/>
          <a:sy n="66" d="100"/>
        </p:scale>
        <p:origin x="595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5AEB-BC4F-47E4-AEB2-FF1A34C10667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2B7F7-22E4-40EB-A2B4-B6715A753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89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2B7F7-22E4-40EB-A2B4-B6715A7537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2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2B7F7-22E4-40EB-A2B4-B6715A7537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641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2B7F7-22E4-40EB-A2B4-B6715A7537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84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Community stuff – remote and rural island community, parties, ferry crises, </a:t>
            </a:r>
            <a:r>
              <a:rPr lang="en-GB" dirty="0" err="1" smtClean="0"/>
              <a:t>easter</a:t>
            </a:r>
            <a:r>
              <a:rPr lang="en-GB" dirty="0" smtClean="0"/>
              <a:t> bunny - </a:t>
            </a:r>
            <a:r>
              <a:rPr lang="en-GB" dirty="0" err="1" smtClean="0"/>
              <a:t>photoboard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2B7F7-22E4-40EB-A2B4-B6715A7537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57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2B7F7-22E4-40EB-A2B4-B6715A7537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274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2B7F7-22E4-40EB-A2B4-B6715A7537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1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43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61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66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93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83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52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42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04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94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84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57DCC-E84D-4C29-8ADB-8EC8DA0D3285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C6ACA-2CB7-4BF1-8064-623BE54ED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39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lochranzacentr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facebook.com/lochranzacentre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stagram.com/lochranzacentre/" TargetMode="External"/><Relationship Id="rId5" Type="http://schemas.openxmlformats.org/officeDocument/2006/relationships/hyperlink" Target="http://www.youtube.com/channel/UC4WBRqCsRkCb50YuZPH0lCg" TargetMode="External"/><Relationship Id="rId4" Type="http://schemas.openxmlformats.org/officeDocument/2006/relationships/hyperlink" Target="http://www.locharanzacentre.co.uk/" TargetMode="External"/><Relationship Id="rId9" Type="http://schemas.openxmlformats.org/officeDocument/2006/relationships/hyperlink" Target="http://www.festivalofgeology.org.uk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Mike\Downloads\image2.JPG"/>
          <p:cNvPicPr>
            <a:picLocks noChangeAspect="1" noChangeArrowheads="1"/>
          </p:cNvPicPr>
          <p:nvPr/>
        </p:nvPicPr>
        <p:blipFill>
          <a:blip r:embed="rId2" cstate="print"/>
          <a:srcRect t="4200" b="20600"/>
          <a:stretch>
            <a:fillRect/>
          </a:stretch>
        </p:blipFill>
        <p:spPr bwMode="auto">
          <a:xfrm>
            <a:off x="87085" y="108858"/>
            <a:ext cx="11996057" cy="6645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4452" y="3755572"/>
            <a:ext cx="5321322" cy="4177390"/>
          </a:xfrm>
          <a:gradFill flip="none" rotWithShape="1">
            <a:gsLst>
              <a:gs pos="0">
                <a:schemeClr val="bg1">
                  <a:lumMod val="95000"/>
                </a:schemeClr>
              </a:gs>
              <a:gs pos="62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 sea</a:t>
            </a:r>
            <a:br>
              <a:rPr lang="en-GB" sz="48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36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but not</a:t>
            </a:r>
            <a:r>
              <a:rPr lang="en-GB" sz="48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GB" sz="48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48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overseas</a:t>
            </a:r>
            <a:br>
              <a:rPr lang="en-GB" sz="48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en-GB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en-GB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623837"/>
            <a:ext cx="9407524" cy="2394746"/>
          </a:xfrm>
        </p:spPr>
        <p:txBody>
          <a:bodyPr>
            <a:noAutofit/>
          </a:bodyPr>
          <a:lstStyle/>
          <a:p>
            <a:r>
              <a:rPr lang="en-GB" sz="8000" b="1" dirty="0" err="1" smtClean="0">
                <a:ln>
                  <a:solidFill>
                    <a:schemeClr val="bg1"/>
                  </a:solidFill>
                </a:ln>
                <a:latin typeface="+mj-lt"/>
              </a:rPr>
              <a:t>Lochranza</a:t>
            </a:r>
            <a:r>
              <a:rPr lang="en-GB" sz="8000" b="1" dirty="0" smtClean="0">
                <a:ln>
                  <a:solidFill>
                    <a:schemeClr val="bg1"/>
                  </a:solidFill>
                </a:ln>
                <a:latin typeface="+mj-lt"/>
              </a:rPr>
              <a:t> Centre CIC</a:t>
            </a:r>
          </a:p>
          <a:p>
            <a:r>
              <a:rPr lang="en-GB" sz="5400" dirty="0" smtClean="0">
                <a:latin typeface="Bookman Old Style" panose="02050604050505020204" pitchFamily="18" charset="0"/>
              </a:rPr>
              <a:t>Isle of Arran</a:t>
            </a:r>
            <a:endParaRPr lang="en-GB" sz="5400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1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Geopark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59775" cy="4933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Arran </a:t>
            </a:r>
            <a:r>
              <a:rPr lang="en-US" dirty="0" err="1"/>
              <a:t>Geopark</a:t>
            </a:r>
            <a:r>
              <a:rPr lang="en-US" dirty="0"/>
              <a:t> aims to promote and conserve Arran’s spectacular and globally important geology.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Access </a:t>
            </a:r>
            <a:r>
              <a:rPr lang="en-US" dirty="0"/>
              <a:t>to important geological sites has been </a:t>
            </a:r>
            <a:r>
              <a:rPr lang="en-US" dirty="0" smtClean="0"/>
              <a:t>improved, information </a:t>
            </a:r>
            <a:r>
              <a:rPr lang="en-US" dirty="0"/>
              <a:t>on the geology of the island is available at </a:t>
            </a:r>
            <a:r>
              <a:rPr lang="en-US" dirty="0" smtClean="0"/>
              <a:t>interpretation </a:t>
            </a:r>
            <a:r>
              <a:rPr lang="en-US" dirty="0" err="1" smtClean="0"/>
              <a:t>centres</a:t>
            </a:r>
            <a:r>
              <a:rPr lang="en-US" dirty="0" smtClean="0"/>
              <a:t>, and </a:t>
            </a:r>
            <a:r>
              <a:rPr lang="en-US" dirty="0"/>
              <a:t>self-guided </a:t>
            </a:r>
            <a:r>
              <a:rPr lang="en-US" dirty="0" smtClean="0"/>
              <a:t>walks have been established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75" y="1839115"/>
            <a:ext cx="6694025" cy="502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16962"/>
          <a:stretch/>
        </p:blipFill>
        <p:spPr>
          <a:xfrm rot="10800000">
            <a:off x="-11576" y="-23149"/>
            <a:ext cx="12203575" cy="6886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find out more…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873205" y="4315401"/>
            <a:ext cx="217169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/>
              <a:t>Lochranza</a:t>
            </a:r>
            <a:r>
              <a:rPr lang="en-GB" dirty="0" smtClean="0"/>
              <a:t> Centre CIC</a:t>
            </a:r>
            <a:br>
              <a:rPr lang="en-GB" dirty="0" smtClean="0"/>
            </a:br>
            <a:r>
              <a:rPr lang="en-GB" dirty="0" err="1" smtClean="0"/>
              <a:t>Lochranza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Isle of Arran </a:t>
            </a:r>
            <a:br>
              <a:rPr lang="en-GB" dirty="0" smtClean="0"/>
            </a:br>
            <a:r>
              <a:rPr lang="en-GB" dirty="0" smtClean="0"/>
              <a:t>KA27 8HL</a:t>
            </a:r>
            <a:br>
              <a:rPr lang="en-GB" dirty="0" smtClean="0"/>
            </a:br>
            <a:r>
              <a:rPr lang="en-GB" dirty="0" smtClean="0"/>
              <a:t>Scotland</a:t>
            </a:r>
          </a:p>
          <a:p>
            <a:pPr algn="r"/>
            <a:endParaRPr lang="en-GB" dirty="0" smtClean="0">
              <a:sym typeface="Wingdings" panose="05000000000000000000" pitchFamily="2" charset="2"/>
            </a:endParaRPr>
          </a:p>
          <a:p>
            <a:pPr algn="r"/>
            <a:r>
              <a:rPr lang="en-GB" dirty="0" smtClean="0">
                <a:sym typeface="Wingdings" panose="05000000000000000000" pitchFamily="2" charset="2"/>
              </a:rPr>
              <a:t> </a:t>
            </a:r>
            <a:r>
              <a:rPr lang="en-GB" dirty="0" smtClean="0"/>
              <a:t>01770 830 637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9"/>
            <a:ext cx="8815087" cy="4486274"/>
          </a:xfrm>
          <a:solidFill>
            <a:schemeClr val="bg1">
              <a:alpha val="71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 smtClean="0">
              <a:hlinkClick r:id="rId4"/>
            </a:endParaRPr>
          </a:p>
          <a:p>
            <a:pPr marL="0" indent="0" algn="ctr">
              <a:buNone/>
            </a:pPr>
            <a:r>
              <a:rPr lang="en-GB" dirty="0" smtClean="0">
                <a:hlinkClick r:id="rId4"/>
              </a:rPr>
              <a:t>www.locharanzacentre.co.uk</a:t>
            </a:r>
            <a:endParaRPr lang="en-GB" dirty="0" smtClean="0"/>
          </a:p>
          <a:p>
            <a:pPr marL="0" indent="0" algn="ctr">
              <a:buNone/>
            </a:pPr>
            <a:r>
              <a:rPr lang="en-GB" dirty="0" smtClean="0">
                <a:hlinkClick r:id="rId5"/>
              </a:rPr>
              <a:t>www.youtube.com/channel/UC4WBRqCsRkCb50YuZPH0lCg</a:t>
            </a:r>
            <a:endParaRPr lang="en-GB" dirty="0" smtClean="0"/>
          </a:p>
          <a:p>
            <a:pPr marL="0" indent="0" algn="ctr">
              <a:buNone/>
            </a:pPr>
            <a:r>
              <a:rPr lang="en-GB" dirty="0" smtClean="0">
                <a:hlinkClick r:id="rId6"/>
              </a:rPr>
              <a:t>www.instagram.com/lochranzacentre</a:t>
            </a:r>
            <a:endParaRPr lang="en-GB" dirty="0" smtClean="0"/>
          </a:p>
          <a:p>
            <a:pPr marL="0" indent="0" algn="ctr">
              <a:buNone/>
            </a:pPr>
            <a:r>
              <a:rPr lang="en-GB" dirty="0" smtClean="0">
                <a:hlinkClick r:id="rId7"/>
              </a:rPr>
              <a:t>www.facebook.com/lochranzacentre</a:t>
            </a:r>
            <a:endParaRPr lang="en-GB" dirty="0" smtClean="0"/>
          </a:p>
          <a:p>
            <a:pPr marL="0" indent="0" algn="ctr">
              <a:buNone/>
            </a:pPr>
            <a:r>
              <a:rPr lang="en-GB" dirty="0" smtClean="0">
                <a:hlinkClick r:id="rId8"/>
              </a:rPr>
              <a:t>twitter.com/</a:t>
            </a:r>
            <a:r>
              <a:rPr lang="en-GB" dirty="0" err="1" smtClean="0">
                <a:hlinkClick r:id="rId8"/>
              </a:rPr>
              <a:t>lochranzacentre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Come visit us! We look forward to you making the journey over the sea and truly experiencing the variety of Scotland’s geology…</a:t>
            </a:r>
          </a:p>
          <a:p>
            <a:pPr marL="0" indent="0" algn="ctr">
              <a:buNone/>
            </a:pPr>
            <a:r>
              <a:rPr lang="en-GB" dirty="0" smtClean="0">
                <a:hlinkClick r:id="rId9"/>
              </a:rPr>
              <a:t>www.festivalofgeology.org.uk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914917" y="6346726"/>
            <a:ext cx="31299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ym typeface="Wingdings" panose="05000000000000000000" pitchFamily="2" charset="2"/>
              </a:rPr>
              <a:t> </a:t>
            </a:r>
            <a:r>
              <a:rPr lang="en-GB" dirty="0" smtClean="0"/>
              <a:t>info@lochranzacentre.co.uk</a:t>
            </a:r>
          </a:p>
        </p:txBody>
      </p:sp>
    </p:spTree>
    <p:extLst>
      <p:ext uri="{BB962C8B-B14F-4D97-AF65-F5344CB8AC3E}">
        <p14:creationId xmlns:p14="http://schemas.microsoft.com/office/powerpoint/2010/main" val="16985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8" t="17879" r="8610" b="48187"/>
          <a:stretch/>
        </p:blipFill>
        <p:spPr>
          <a:xfrm>
            <a:off x="544286" y="1948542"/>
            <a:ext cx="4194629" cy="3145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8" t="17879" r="8610" b="48187"/>
          <a:stretch/>
        </p:blipFill>
        <p:spPr>
          <a:xfrm>
            <a:off x="544286" y="1948542"/>
            <a:ext cx="4194629" cy="3145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2"/>
          <a:stretch/>
        </p:blipFill>
        <p:spPr>
          <a:xfrm>
            <a:off x="3537857" y="2370364"/>
            <a:ext cx="3760839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2"/>
          <a:stretch/>
        </p:blipFill>
        <p:spPr>
          <a:xfrm>
            <a:off x="3537856" y="2370363"/>
            <a:ext cx="3760839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1" t="41911" r="34413" b="34413"/>
          <a:stretch/>
        </p:blipFill>
        <p:spPr>
          <a:xfrm>
            <a:off x="1306286" y="3656240"/>
            <a:ext cx="3951514" cy="296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740" y="824684"/>
            <a:ext cx="10873244" cy="5122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Take the ferry across from the mainland…</a:t>
            </a:r>
            <a:br>
              <a:rPr lang="en-US" dirty="0" smtClean="0"/>
            </a:br>
            <a:endParaRPr lang="en-US" sz="800" dirty="0" smtClean="0"/>
          </a:p>
          <a:p>
            <a:pPr marL="0" indent="0">
              <a:buNone/>
            </a:pPr>
            <a:r>
              <a:rPr lang="en-US" dirty="0" smtClean="0"/>
              <a:t>	drive north past the jagged granite mountains		</a:t>
            </a:r>
          </a:p>
          <a:p>
            <a:pPr marL="0" indent="0">
              <a:buNone/>
            </a:pP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 smtClean="0"/>
              <a:t>		</a:t>
            </a:r>
            <a:r>
              <a:rPr lang="en-US" dirty="0" smtClean="0"/>
              <a:t>dodge the stags and the sheep roaming the road		</a:t>
            </a:r>
            <a:br>
              <a:rPr lang="en-US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		</a:t>
            </a:r>
            <a:r>
              <a:rPr lang="en-US" dirty="0" smtClean="0"/>
              <a:t>	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1" t="41911" r="34413" b="34413"/>
          <a:stretch/>
        </p:blipFill>
        <p:spPr>
          <a:xfrm>
            <a:off x="1306285" y="3658869"/>
            <a:ext cx="3951514" cy="296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84170" y="2688770"/>
            <a:ext cx="1082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			and you’ll reach the quiet village of </a:t>
            </a:r>
            <a:r>
              <a:rPr lang="en-US" sz="2800" dirty="0" err="1" smtClean="0"/>
              <a:t>Lochranza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3249" r="8263" b="20202"/>
          <a:stretch/>
        </p:blipFill>
        <p:spPr>
          <a:xfrm>
            <a:off x="56672" y="3250460"/>
            <a:ext cx="4682243" cy="267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3249" r="8263" b="20202"/>
          <a:stretch/>
        </p:blipFill>
        <p:spPr>
          <a:xfrm>
            <a:off x="56672" y="3251038"/>
            <a:ext cx="4682243" cy="267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155371" y="3429000"/>
            <a:ext cx="10024159" cy="53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home to the </a:t>
            </a:r>
            <a:r>
              <a:rPr lang="en-GB" sz="2800" dirty="0" err="1" smtClean="0"/>
              <a:t>Lochranza</a:t>
            </a:r>
            <a:r>
              <a:rPr lang="en-GB" sz="2800" dirty="0" smtClean="0"/>
              <a:t> Centre Community Interest Company</a:t>
            </a:r>
            <a:endParaRPr lang="en-GB" sz="2800" dirty="0"/>
          </a:p>
        </p:txBody>
      </p:sp>
      <p:pic>
        <p:nvPicPr>
          <p:cNvPr id="2050" name="Picture 2" descr="https://www.visitarran.com/sites/default/files/styles/galleryformatter_slide/public/centre%20image.png?itok=4TiMhbl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34" y="4041284"/>
            <a:ext cx="4240163" cy="264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visitarran.com/sites/default/files/styles/galleryformatter_slide/public/centre%20image.png?itok=4TiMhblo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90" y="4040915"/>
            <a:ext cx="4240163" cy="264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40972" y="4110173"/>
            <a:ext cx="9535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provider of outdoor education and activities on the spectacular Isle of Arran</a:t>
            </a:r>
            <a:endParaRPr lang="en-GB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76" y="4572703"/>
            <a:ext cx="2977994" cy="223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03" y="4576339"/>
            <a:ext cx="2977994" cy="223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29740" y="5138058"/>
            <a:ext cx="953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and “one of the best locations for fieldwork in Europe”</a:t>
            </a:r>
            <a:endParaRPr lang="en-GB" sz="2800" dirty="0"/>
          </a:p>
        </p:txBody>
      </p:sp>
      <p:pic>
        <p:nvPicPr>
          <p:cNvPr id="22" name="Picture 21" descr="C:\Users\F Schlicke\Pictures\2019-06\IMG_20190626_212340000_HDR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1" r="13646" b="16838"/>
          <a:stretch/>
        </p:blipFill>
        <p:spPr bwMode="auto">
          <a:xfrm>
            <a:off x="8816029" y="76811"/>
            <a:ext cx="3275724" cy="2010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57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Lochranza</a:t>
            </a:r>
            <a:r>
              <a:rPr lang="en-GB" dirty="0" smtClean="0"/>
              <a:t> Centre CIC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9302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 third sector organisation</a:t>
            </a:r>
          </a:p>
          <a:p>
            <a:pPr marL="0" indent="0">
              <a:buNone/>
            </a:pPr>
            <a:r>
              <a:rPr lang="en-GB" dirty="0"/>
              <a:t>g</a:t>
            </a:r>
            <a:r>
              <a:rPr lang="en-GB" dirty="0" smtClean="0"/>
              <a:t>uided by the UNESCO principles of </a:t>
            </a:r>
            <a:r>
              <a:rPr lang="en-GB" b="1" dirty="0" smtClean="0"/>
              <a:t>education</a:t>
            </a:r>
            <a:r>
              <a:rPr lang="en-GB" dirty="0" smtClean="0"/>
              <a:t>, </a:t>
            </a:r>
            <a:br>
              <a:rPr lang="en-GB" dirty="0" smtClean="0"/>
            </a:br>
            <a:r>
              <a:rPr lang="en-GB" b="1" dirty="0" smtClean="0"/>
              <a:t>conservation</a:t>
            </a:r>
            <a:r>
              <a:rPr lang="en-GB" dirty="0" smtClean="0"/>
              <a:t> and </a:t>
            </a:r>
            <a:r>
              <a:rPr lang="en-GB" b="1" dirty="0" smtClean="0"/>
              <a:t>sustainability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42" y="1575706"/>
            <a:ext cx="7043057" cy="5282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8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0" y="1460382"/>
            <a:ext cx="4357142" cy="288500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Education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09" t="7343" r="14647" b="12413"/>
          <a:stretch/>
        </p:blipFill>
        <p:spPr>
          <a:xfrm>
            <a:off x="7708669" y="2700687"/>
            <a:ext cx="3645131" cy="2853256"/>
          </a:xfrm>
          <a:prstGeom prst="rect">
            <a:avLst/>
          </a:prstGeom>
          <a:ln w="76200">
            <a:solidFill>
              <a:srgbClr val="7030A0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75" y="3141211"/>
            <a:ext cx="3823605" cy="2867704"/>
          </a:xfrm>
          <a:prstGeom prst="rect">
            <a:avLst/>
          </a:prstGeom>
          <a:ln w="76200">
            <a:solidFill>
              <a:srgbClr val="FFC000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046" y="365125"/>
            <a:ext cx="3889931" cy="1938658"/>
          </a:xfrm>
          <a:prstGeom prst="rect">
            <a:avLst/>
          </a:prstGeom>
          <a:ln w="76200">
            <a:solidFill>
              <a:srgbClr val="92D050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085332" y="1296079"/>
            <a:ext cx="2024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Free online study resources, in geography, geology and biology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539198" y="5597487"/>
            <a:ext cx="4255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Residential fieldtrips, teaching groups of all ages – from primary schools to Advanced Higher/A Level students to members of the University of the Third Age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241620" y="4440862"/>
            <a:ext cx="2024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Interpretation, talks and guided walks on Arran’s geology available to the general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2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0"/>
          <a:stretch/>
        </p:blipFill>
        <p:spPr>
          <a:xfrm>
            <a:off x="3390797" y="1690688"/>
            <a:ext cx="3964216" cy="295151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Conservation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485"/>
          <a:stretch/>
        </p:blipFill>
        <p:spPr>
          <a:xfrm>
            <a:off x="7026497" y="2157602"/>
            <a:ext cx="4115428" cy="4364424"/>
          </a:xfrm>
          <a:prstGeom prst="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5065" y="1875281"/>
            <a:ext cx="2993571" cy="2245178"/>
          </a:xfrm>
          <a:prstGeom prst="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"/>
          <a:stretch/>
        </p:blipFill>
        <p:spPr>
          <a:xfrm>
            <a:off x="139472" y="1543143"/>
            <a:ext cx="2847311" cy="5181600"/>
          </a:xfrm>
          <a:prstGeom prst="rect">
            <a:avLst/>
          </a:prstGeom>
          <a:ln w="76200">
            <a:solidFill>
              <a:srgbClr val="FF00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096000" y="1223774"/>
            <a:ext cx="141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Beach cleans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075047" y="5934670"/>
            <a:ext cx="202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Vegetation management around </a:t>
            </a:r>
            <a:r>
              <a:rPr lang="en-GB" dirty="0" err="1" smtClean="0"/>
              <a:t>Lochranza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913490" y="5120448"/>
            <a:ext cx="202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Footpath construction and maintenance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70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Sustainability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6" y="1750794"/>
            <a:ext cx="4833257" cy="2718707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57" y="3323953"/>
            <a:ext cx="3652155" cy="3355418"/>
          </a:xfrm>
          <a:prstGeom prst="rect">
            <a:avLst/>
          </a:prstGeom>
          <a:ln w="76200">
            <a:solidFill>
              <a:srgbClr val="6600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483" y="1027906"/>
            <a:ext cx="4620988" cy="2599306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7942" y="2562738"/>
            <a:ext cx="3453261" cy="3294438"/>
          </a:xfrm>
          <a:prstGeom prst="rect">
            <a:avLst/>
          </a:prstGeom>
          <a:ln w="76200">
            <a:solidFill>
              <a:srgbClr val="FF9999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82384" y="4539997"/>
            <a:ext cx="2024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Acting as a base to support the remote and rural local community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532162" y="5857176"/>
            <a:ext cx="2340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Providing last-minute accommodation during ferry crises!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964222" y="34345"/>
            <a:ext cx="2024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Helping out at local events, such as the Arran Mountain Festival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441870" y="5949509"/>
            <a:ext cx="291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And running events to keep all the family entertained…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3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Arran’s Geology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90688"/>
            <a:ext cx="39768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600" dirty="0"/>
              <a:t>Known as ‘Scotland in Miniature’, Arran sits astride the Highland Boundary Fault and showcases </a:t>
            </a:r>
            <a:r>
              <a:rPr lang="en-GB" sz="2600" dirty="0" smtClean="0"/>
              <a:t>the </a:t>
            </a:r>
            <a:r>
              <a:rPr lang="en-GB" sz="2600" dirty="0"/>
              <a:t>country’s highland and lowland geology. </a:t>
            </a:r>
            <a:endParaRPr lang="en-GB" sz="2600" dirty="0" smtClean="0"/>
          </a:p>
          <a:p>
            <a:pPr marL="0" indent="0">
              <a:buNone/>
            </a:pPr>
            <a:r>
              <a:rPr lang="en-GB" sz="2600" dirty="0" smtClean="0"/>
              <a:t>Described by the Geological Society of London as ‘one of the best </a:t>
            </a:r>
            <a:r>
              <a:rPr lang="en-GB" sz="2600" dirty="0" err="1" smtClean="0"/>
              <a:t>geosites</a:t>
            </a:r>
            <a:r>
              <a:rPr lang="en-GB" sz="2600" dirty="0" smtClean="0"/>
              <a:t> in the UK’, Arran’s </a:t>
            </a:r>
            <a:r>
              <a:rPr lang="en-GB" sz="2600" dirty="0"/>
              <a:t>rocks chart Scotland’s journey across the world...</a:t>
            </a:r>
          </a:p>
          <a:p>
            <a:pPr marL="0" indent="0">
              <a:buNone/>
            </a:pPr>
            <a:endParaRPr lang="en-GB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42" y="2081001"/>
            <a:ext cx="7272758" cy="47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Arran’s Geology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76"/>
          <a:stretch/>
        </p:blipFill>
        <p:spPr>
          <a:xfrm>
            <a:off x="332406" y="1774021"/>
            <a:ext cx="4421206" cy="2789325"/>
          </a:xfrm>
          <a:prstGeom prst="rect">
            <a:avLst/>
          </a:prstGeom>
          <a:noFill/>
          <a:ln w="76200">
            <a:solidFill>
              <a:srgbClr val="99CC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1995" y="4646679"/>
            <a:ext cx="202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andstones remembering desert conditions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14609" y="863928"/>
            <a:ext cx="4323144" cy="3242358"/>
          </a:xfrm>
          <a:prstGeom prst="rect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442073" y="141886"/>
            <a:ext cx="227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towering granite mountains telling tales of a landscape shaped by fire and ice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673450" y="4781353"/>
            <a:ext cx="284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d</a:t>
            </a:r>
            <a:r>
              <a:rPr lang="en-GB" dirty="0" smtClean="0"/>
              <a:t>ykes and sills directing you to Arran’s magmatic past</a:t>
            </a:r>
            <a:endParaRPr lang="en-GB" dirty="0"/>
          </a:p>
        </p:txBody>
      </p:sp>
      <p:pic>
        <p:nvPicPr>
          <p:cNvPr id="14" name="F036B5F6-3543-42E2-876D-5733013B2121" descr="image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178" y="4199584"/>
            <a:ext cx="4410804" cy="248172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26"/>
          <a:stretch/>
        </p:blipFill>
        <p:spPr>
          <a:xfrm>
            <a:off x="7085169" y="1560222"/>
            <a:ext cx="3375890" cy="2330712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0517147" y="1435527"/>
            <a:ext cx="1763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GB" dirty="0" smtClean="0"/>
              <a:t>he prints of </a:t>
            </a:r>
            <a:r>
              <a:rPr lang="en-GB" i="1" dirty="0" err="1" smtClean="0"/>
              <a:t>Isochirotherium</a:t>
            </a:r>
            <a:r>
              <a:rPr lang="en-GB" dirty="0" smtClean="0"/>
              <a:t>, or the hand-beast, a precursor to dinosaurs</a:t>
            </a:r>
            <a:endParaRPr lang="en-GB" dirty="0"/>
          </a:p>
        </p:txBody>
      </p:sp>
      <p:pic>
        <p:nvPicPr>
          <p:cNvPr id="17" name="Content Placeholder 4" descr="Pauline Kemp - Geopark (2 of 16)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8" cstate="print"/>
          <a:srcRect l="15080" t="15561"/>
          <a:stretch/>
        </p:blipFill>
        <p:spPr>
          <a:xfrm>
            <a:off x="2289114" y="4085863"/>
            <a:ext cx="2331960" cy="1832484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2112173" y="5934670"/>
            <a:ext cx="4647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Arthropleura</a:t>
            </a:r>
            <a:r>
              <a:rPr lang="en-GB" dirty="0" smtClean="0"/>
              <a:t>, a giant </a:t>
            </a:r>
            <a:r>
              <a:rPr lang="en-GB" dirty="0" err="1" smtClean="0"/>
              <a:t>myriapod</a:t>
            </a:r>
            <a:r>
              <a:rPr lang="en-GB" dirty="0" smtClean="0"/>
              <a:t> trail filmed by David Attenborough, and amongst the oldest tracks of any land creature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83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Hutton’s Unconformity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0647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The outcrop off </a:t>
            </a:r>
            <a:r>
              <a:rPr lang="en-GB" dirty="0" err="1" smtClean="0"/>
              <a:t>Lochranza’s</a:t>
            </a:r>
            <a:r>
              <a:rPr lang="en-GB" dirty="0" smtClean="0"/>
              <a:t> coast where the ‘father of modern geology’ changed the way we view our planet forever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r="7258" b="27088"/>
          <a:stretch/>
        </p:blipFill>
        <p:spPr>
          <a:xfrm>
            <a:off x="4587433" y="1857737"/>
            <a:ext cx="7604567" cy="5000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29" y="425231"/>
            <a:ext cx="1182911" cy="7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6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412</Words>
  <Application>Microsoft Office PowerPoint</Application>
  <PresentationFormat>Widescreen</PresentationFormat>
  <Paragraphs>61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Wingdings</vt:lpstr>
      <vt:lpstr>Office Theme</vt:lpstr>
      <vt:lpstr>Over sea but not overseas  </vt:lpstr>
      <vt:lpstr>PowerPoint Presentation</vt:lpstr>
      <vt:lpstr>Lochranza Centre CIC</vt:lpstr>
      <vt:lpstr>Education</vt:lpstr>
      <vt:lpstr>Conservation</vt:lpstr>
      <vt:lpstr>Sustainability</vt:lpstr>
      <vt:lpstr>Arran’s Geology</vt:lpstr>
      <vt:lpstr>Arran’s Geology</vt:lpstr>
      <vt:lpstr>Hutton’s Unconformity</vt:lpstr>
      <vt:lpstr>Geopark</vt:lpstr>
      <vt:lpstr>To find out more…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 sea but not Overseas</dc:title>
  <dc:creator>Franny Schlicke</dc:creator>
  <cp:lastModifiedBy>Franny Schlicke</cp:lastModifiedBy>
  <cp:revision>73</cp:revision>
  <dcterms:created xsi:type="dcterms:W3CDTF">2020-10-08T20:45:36Z</dcterms:created>
  <dcterms:modified xsi:type="dcterms:W3CDTF">2020-10-09T18:00:29Z</dcterms:modified>
</cp:coreProperties>
</file>