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Lst>
  <p:notesMasterIdLst>
    <p:notesMasterId r:id="rId30"/>
  </p:notesMasterIdLst>
  <p:sldIdLst>
    <p:sldId id="256" r:id="rId8"/>
    <p:sldId id="257" r:id="rId9"/>
    <p:sldId id="258" r:id="rId10"/>
    <p:sldId id="259" r:id="rId11"/>
    <p:sldId id="260" r:id="rId12"/>
    <p:sldId id="261" r:id="rId13"/>
    <p:sldId id="262" r:id="rId14"/>
    <p:sldId id="263" r:id="rId15"/>
    <p:sldId id="265" r:id="rId16"/>
    <p:sldId id="264" r:id="rId17"/>
    <p:sldId id="266" r:id="rId18"/>
    <p:sldId id="267" r:id="rId19"/>
    <p:sldId id="268" r:id="rId20"/>
    <p:sldId id="278" r:id="rId21"/>
    <p:sldId id="270" r:id="rId22"/>
    <p:sldId id="271" r:id="rId23"/>
    <p:sldId id="272" r:id="rId24"/>
    <p:sldId id="273" r:id="rId25"/>
    <p:sldId id="274" r:id="rId26"/>
    <p:sldId id="275" r:id="rId27"/>
    <p:sldId id="276" r:id="rId28"/>
    <p:sldId id="277" r:id="rId29"/>
  </p:sldIdLst>
  <p:sldSz cx="9144000" cy="6858000" type="screen4x3"/>
  <p:notesSz cx="68580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697" autoAdjust="0"/>
  </p:normalViewPr>
  <p:slideViewPr>
    <p:cSldViewPr snapToGrid="0">
      <p:cViewPr varScale="1">
        <p:scale>
          <a:sx n="62" d="100"/>
          <a:sy n="62" d="100"/>
        </p:scale>
        <p:origin x="2006" y="-19"/>
      </p:cViewPr>
      <p:guideLst/>
    </p:cSldViewPr>
  </p:slideViewPr>
  <p:notesTextViewPr>
    <p:cViewPr>
      <p:scale>
        <a:sx n="1" d="1"/>
        <a:sy n="1" d="1"/>
      </p:scale>
      <p:origin x="0" y="-25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en-US" sz="2000" b="0" i="0" u="none" strike="noStrike" kern="1200" spc="-1" baseline="0">
                <a:solidFill>
                  <a:srgbClr val="000000"/>
                </a:solidFill>
                <a:uFill>
                  <a:solidFill>
                    <a:srgbClr val="FFFFFF"/>
                  </a:solidFill>
                </a:uFill>
                <a:latin typeface="Arial" panose="020B0604020202020204"/>
                <a:ea typeface="DejaVu Sans" panose="020B0603030804020204"/>
                <a:cs typeface="+mn-cs"/>
              </a:defRPr>
            </a:pPr>
            <a:r>
              <a:rPr lang="en-US" sz="2000" b="0" strike="noStrike" spc="-1">
                <a:solidFill>
                  <a:srgbClr val="000000"/>
                </a:solidFill>
                <a:uFill>
                  <a:solidFill>
                    <a:srgbClr val="FFFFFF"/>
                  </a:solidFill>
                </a:uFill>
                <a:latin typeface="Arial" panose="020B0604020202020204"/>
                <a:ea typeface="DejaVu Sans" panose="020B0603030804020204"/>
              </a:rPr>
              <a:t>Running Mean Beach Clast Size</a:t>
            </a:r>
          </a:p>
        </c:rich>
      </c:tx>
      <c:layout>
        <c:manualLayout>
          <c:xMode val="edge"/>
          <c:yMode val="edge"/>
          <c:x val="0.24890450799806108"/>
          <c:y val="2.0572552772343846E-2"/>
        </c:manualLayout>
      </c:layout>
      <c:overlay val="0"/>
    </c:title>
    <c:autoTitleDeleted val="0"/>
    <c:plotArea>
      <c:layout/>
      <c:lineChart>
        <c:grouping val="standard"/>
        <c:varyColors val="0"/>
        <c:ser>
          <c:idx val="0"/>
          <c:order val="0"/>
          <c:tx>
            <c:strRef>
              <c:f>label 0</c:f>
              <c:strCache>
                <c:ptCount val="1"/>
                <c:pt idx="0">
                  <c:v>Running Mean</c:v>
                </c:pt>
              </c:strCache>
            </c:strRef>
          </c:tx>
          <c:spPr>
            <a:ln w="28440" cap="rnd" cmpd="sng" algn="ctr">
              <a:solidFill>
                <a:srgbClr val="333399"/>
              </a:solidFill>
              <a:prstDash val="solid"/>
              <a:round/>
            </a:ln>
          </c:spPr>
          <c:marker>
            <c:symbol val="square"/>
            <c:size val="5"/>
            <c:spPr>
              <a:solidFill>
                <a:srgbClr val="333399"/>
              </a:solidFill>
            </c:spPr>
          </c:marker>
          <c:dLbls>
            <c:spPr>
              <a:noFill/>
              <a:ln>
                <a:noFill/>
              </a:ln>
              <a:effectLst/>
            </c:spPr>
            <c:txPr>
              <a:bodyPr rot="0" spcFirstLastPara="0" vertOverflow="ellipsis" vert="horz" wrap="square" lIns="38100" tIns="19050" rIns="38100" bIns="19050" anchor="ctr" anchorCtr="1"/>
              <a:lstStyle/>
              <a:p>
                <a:pPr>
                  <a:defRPr lang="en-US" sz="1000" b="0" i="0" u="none" strike="noStrike" kern="1200" baseline="0">
                    <a:solidFill>
                      <a:schemeClr val="tx1"/>
                    </a:solidFill>
                    <a:latin typeface="+mn-lt"/>
                    <a:ea typeface="+mn-ea"/>
                    <a:cs typeface="+mn-cs"/>
                  </a:defRPr>
                </a:pPr>
                <a:endParaRPr lang="en-US"/>
              </a:p>
            </c:txPr>
            <c:dLblPos val="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categories</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cat>
          <c:val>
            <c:numRef>
              <c:f>0</c:f>
              <c:numCache>
                <c:formatCode>General</c:formatCode>
                <c:ptCount val="50"/>
                <c:pt idx="0">
                  <c:v>2.9</c:v>
                </c:pt>
                <c:pt idx="1">
                  <c:v>3.65</c:v>
                </c:pt>
                <c:pt idx="2">
                  <c:v>3.6</c:v>
                </c:pt>
                <c:pt idx="3">
                  <c:v>3.3</c:v>
                </c:pt>
                <c:pt idx="4">
                  <c:v>3.2</c:v>
                </c:pt>
                <c:pt idx="5">
                  <c:v>3.2</c:v>
                </c:pt>
                <c:pt idx="6">
                  <c:v>3.0857142857142899</c:v>
                </c:pt>
                <c:pt idx="7">
                  <c:v>3.125</c:v>
                </c:pt>
                <c:pt idx="8">
                  <c:v>3.2111111111111099</c:v>
                </c:pt>
                <c:pt idx="9">
                  <c:v>3.28</c:v>
                </c:pt>
                <c:pt idx="10">
                  <c:v>3.2363636363636301</c:v>
                </c:pt>
                <c:pt idx="11">
                  <c:v>3.2416666666666698</c:v>
                </c:pt>
                <c:pt idx="12">
                  <c:v>3.4076923076923098</c:v>
                </c:pt>
                <c:pt idx="13">
                  <c:v>3.48571428571428</c:v>
                </c:pt>
                <c:pt idx="14">
                  <c:v>3.41333333333333</c:v>
                </c:pt>
                <c:pt idx="15">
                  <c:v>3.4312499999999901</c:v>
                </c:pt>
                <c:pt idx="16">
                  <c:v>3.4</c:v>
                </c:pt>
                <c:pt idx="17">
                  <c:v>3.38888888888888</c:v>
                </c:pt>
                <c:pt idx="18">
                  <c:v>3.4210526315789398</c:v>
                </c:pt>
                <c:pt idx="19">
                  <c:v>3.38</c:v>
                </c:pt>
                <c:pt idx="20">
                  <c:v>3.3857142857142799</c:v>
                </c:pt>
                <c:pt idx="21">
                  <c:v>3.3954545454545402</c:v>
                </c:pt>
                <c:pt idx="22">
                  <c:v>3.4347826086956501</c:v>
                </c:pt>
                <c:pt idx="23">
                  <c:v>3.4624999999999999</c:v>
                </c:pt>
                <c:pt idx="24">
                  <c:v>3.476</c:v>
                </c:pt>
                <c:pt idx="25">
                  <c:v>3.4884615384615398</c:v>
                </c:pt>
                <c:pt idx="26">
                  <c:v>3.4555555555555499</c:v>
                </c:pt>
                <c:pt idx="27">
                  <c:v>3.45</c:v>
                </c:pt>
                <c:pt idx="28">
                  <c:v>3.4344827586206899</c:v>
                </c:pt>
                <c:pt idx="29">
                  <c:v>3.45</c:v>
                </c:pt>
                <c:pt idx="30">
                  <c:v>3.45483870967742</c:v>
                </c:pt>
                <c:pt idx="31">
                  <c:v>3.4656250000000002</c:v>
                </c:pt>
                <c:pt idx="32">
                  <c:v>3.4666666666666601</c:v>
                </c:pt>
                <c:pt idx="33">
                  <c:v>3.4294117647058799</c:v>
                </c:pt>
                <c:pt idx="34">
                  <c:v>3.4</c:v>
                </c:pt>
                <c:pt idx="35">
                  <c:v>3.43611111111111</c:v>
                </c:pt>
                <c:pt idx="36">
                  <c:v>3.4540540540540499</c:v>
                </c:pt>
                <c:pt idx="37">
                  <c:v>3.4842105263157901</c:v>
                </c:pt>
                <c:pt idx="38">
                  <c:v>3.44871794871796</c:v>
                </c:pt>
                <c:pt idx="39">
                  <c:v>3.4575</c:v>
                </c:pt>
                <c:pt idx="40">
                  <c:v>3.50487804878049</c:v>
                </c:pt>
                <c:pt idx="41">
                  <c:v>3.4809523809523801</c:v>
                </c:pt>
                <c:pt idx="42">
                  <c:v>3.46511627906977</c:v>
                </c:pt>
                <c:pt idx="43">
                  <c:v>3.4795454545454501</c:v>
                </c:pt>
                <c:pt idx="44">
                  <c:v>3.4644444444444402</c:v>
                </c:pt>
                <c:pt idx="45">
                  <c:v>3.4673913043478302</c:v>
                </c:pt>
                <c:pt idx="46">
                  <c:v>3.4957446808510602</c:v>
                </c:pt>
                <c:pt idx="47">
                  <c:v>3.49583333333333</c:v>
                </c:pt>
                <c:pt idx="48">
                  <c:v>3.4897959183673501</c:v>
                </c:pt>
                <c:pt idx="49">
                  <c:v>3.4820000000000002</c:v>
                </c:pt>
              </c:numCache>
            </c:numRef>
          </c:val>
          <c:smooth val="0"/>
        </c:ser>
        <c:dLbls>
          <c:showLegendKey val="0"/>
          <c:showVal val="0"/>
          <c:showCatName val="0"/>
          <c:showSerName val="0"/>
          <c:showPercent val="0"/>
          <c:showBubbleSize val="1"/>
        </c:dLbls>
        <c:hiLowLines>
          <c:spPr>
            <a:ln w="9525" cap="flat" cmpd="sng" algn="ctr">
              <a:noFill/>
              <a:prstDash val="solid"/>
              <a:round/>
            </a:ln>
          </c:spPr>
        </c:hiLowLines>
        <c:marker val="1"/>
        <c:smooth val="0"/>
        <c:axId val="-1905197440"/>
        <c:axId val="-1905201248"/>
      </c:lineChart>
      <c:catAx>
        <c:axId val="-1905197440"/>
        <c:scaling>
          <c:orientation val="minMax"/>
        </c:scaling>
        <c:delete val="0"/>
        <c:axPos val="b"/>
        <c:title>
          <c:tx>
            <c:rich>
              <a:bodyPr rot="0" spcFirstLastPara="0" vertOverflow="ellipsis" vert="horz" wrap="square" anchor="ctr" anchorCtr="1"/>
              <a:lstStyle/>
              <a:p>
                <a:pPr>
                  <a:defRPr lang="en-US" sz="1800" b="0" i="0" u="none" strike="noStrike" kern="1200" spc="-1" baseline="0">
                    <a:solidFill>
                      <a:srgbClr val="000000"/>
                    </a:solidFill>
                    <a:uFill>
                      <a:solidFill>
                        <a:srgbClr val="FFFFFF"/>
                      </a:solidFill>
                    </a:uFill>
                    <a:latin typeface="Arial" panose="020B0604020202020204"/>
                    <a:ea typeface="DejaVu Sans" panose="020B0603030804020204"/>
                    <a:cs typeface="+mn-cs"/>
                  </a:defRPr>
                </a:pPr>
                <a:r>
                  <a:rPr lang="en-GB" sz="1800" b="0" strike="noStrike" spc="-1">
                    <a:solidFill>
                      <a:srgbClr val="000000"/>
                    </a:solidFill>
                    <a:uFill>
                      <a:solidFill>
                        <a:srgbClr val="FFFFFF"/>
                      </a:solidFill>
                    </a:uFill>
                    <a:latin typeface="Arial" panose="020B0604020202020204"/>
                    <a:ea typeface="DejaVu Sans" panose="020B0603030804020204"/>
                  </a:rPr>
                  <a:t>Sample Size</a:t>
                </a:r>
              </a:p>
            </c:rich>
          </c:tx>
          <c:overlay val="0"/>
        </c:title>
        <c:numFmt formatCode="General" sourceLinked="1"/>
        <c:majorTickMark val="out"/>
        <c:minorTickMark val="none"/>
        <c:tickLblPos val="nextTo"/>
        <c:spPr>
          <a:ln w="9360" cap="flat" cmpd="sng" algn="ctr">
            <a:solidFill>
              <a:srgbClr val="878787"/>
            </a:solidFill>
            <a:prstDash val="solid"/>
            <a:round/>
          </a:ln>
        </c:spPr>
        <c:txPr>
          <a:bodyPr rot="-60000000" spcFirstLastPara="0" vertOverflow="ellipsis" vert="horz" wrap="square" anchor="ctr" anchorCtr="1"/>
          <a:lstStyle/>
          <a:p>
            <a:pPr>
              <a:defRPr lang="en-US" sz="1000" b="0" i="0" u="none" strike="noStrike" kern="1200" spc="-1" baseline="0">
                <a:solidFill>
                  <a:srgbClr val="000000"/>
                </a:solidFill>
                <a:uFill>
                  <a:solidFill>
                    <a:srgbClr val="FFFFFF"/>
                  </a:solidFill>
                </a:uFill>
                <a:latin typeface="Arial" panose="020B0604020202020204"/>
                <a:ea typeface="DejaVu Sans" panose="020B0603030804020204"/>
                <a:cs typeface="+mn-cs"/>
              </a:defRPr>
            </a:pPr>
            <a:endParaRPr lang="en-US"/>
          </a:p>
        </c:txPr>
        <c:crossAx val="-1905201248"/>
        <c:crosses val="autoZero"/>
        <c:auto val="1"/>
        <c:lblAlgn val="ctr"/>
        <c:lblOffset val="100"/>
        <c:noMultiLvlLbl val="0"/>
      </c:catAx>
      <c:valAx>
        <c:axId val="-1905201248"/>
        <c:scaling>
          <c:orientation val="minMax"/>
          <c:max val="3.8"/>
          <c:min val="2.8"/>
        </c:scaling>
        <c:delete val="0"/>
        <c:axPos val="l"/>
        <c:majorGridlines>
          <c:spPr>
            <a:ln w="9360" cap="flat" cmpd="sng" algn="ctr">
              <a:solidFill>
                <a:srgbClr val="878787"/>
              </a:solidFill>
              <a:prstDash val="solid"/>
              <a:round/>
            </a:ln>
          </c:spPr>
        </c:majorGridlines>
        <c:title>
          <c:tx>
            <c:rich>
              <a:bodyPr rot="-5400000" spcFirstLastPara="0" vertOverflow="ellipsis" vert="horz" wrap="square" anchor="ctr" anchorCtr="1"/>
              <a:lstStyle/>
              <a:p>
                <a:pPr>
                  <a:defRPr lang="en-US" sz="1800" b="0" i="0" u="none" strike="noStrike" kern="1200" spc="-1" baseline="0">
                    <a:solidFill>
                      <a:srgbClr val="000000"/>
                    </a:solidFill>
                    <a:uFill>
                      <a:solidFill>
                        <a:srgbClr val="FFFFFF"/>
                      </a:solidFill>
                    </a:uFill>
                    <a:latin typeface="Arial" panose="020B0604020202020204"/>
                    <a:ea typeface="DejaVu Sans" panose="020B0603030804020204"/>
                    <a:cs typeface="+mn-cs"/>
                  </a:defRPr>
                </a:pPr>
                <a:r>
                  <a:rPr lang="en-GB" sz="1800" b="0" strike="noStrike" spc="-1">
                    <a:solidFill>
                      <a:srgbClr val="000000"/>
                    </a:solidFill>
                    <a:uFill>
                      <a:solidFill>
                        <a:srgbClr val="FFFFFF"/>
                      </a:solidFill>
                    </a:uFill>
                    <a:latin typeface="Arial" panose="020B0604020202020204"/>
                    <a:ea typeface="DejaVu Sans" panose="020B0603030804020204"/>
                  </a:rPr>
                  <a:t>Running Mean B-Axis (cm)</a:t>
                </a:r>
              </a:p>
            </c:rich>
          </c:tx>
          <c:overlay val="0"/>
        </c:title>
        <c:numFmt formatCode="0.0" sourceLinked="0"/>
        <c:majorTickMark val="out"/>
        <c:minorTickMark val="none"/>
        <c:tickLblPos val="nextTo"/>
        <c:spPr>
          <a:ln w="9360" cap="flat" cmpd="sng" algn="ctr">
            <a:solidFill>
              <a:srgbClr val="878787"/>
            </a:solidFill>
            <a:prstDash val="solid"/>
            <a:round/>
          </a:ln>
        </c:spPr>
        <c:txPr>
          <a:bodyPr rot="-60000000" spcFirstLastPara="0" vertOverflow="ellipsis" vert="horz" wrap="square" anchor="ctr" anchorCtr="1"/>
          <a:lstStyle/>
          <a:p>
            <a:pPr>
              <a:defRPr lang="en-US" sz="1000" b="0" i="0" u="none" strike="noStrike" kern="1200" spc="-1" baseline="0">
                <a:solidFill>
                  <a:srgbClr val="000000"/>
                </a:solidFill>
                <a:uFill>
                  <a:solidFill>
                    <a:srgbClr val="FFFFFF"/>
                  </a:solidFill>
                </a:uFill>
                <a:latin typeface="Arial" panose="020B0604020202020204"/>
                <a:ea typeface="DejaVu Sans" panose="020B0603030804020204"/>
                <a:cs typeface="+mn-cs"/>
              </a:defRPr>
            </a:pPr>
            <a:endParaRPr lang="en-US"/>
          </a:p>
        </c:txPr>
        <c:crossAx val="-1905197440"/>
        <c:crosses val="autoZero"/>
        <c:crossBetween val="midCat"/>
      </c:valAx>
      <c:spPr>
        <a:solidFill>
          <a:srgbClr val="FFFFFF"/>
        </a:solidFill>
        <a:ln>
          <a:noFill/>
        </a:ln>
      </c:spPr>
    </c:plotArea>
    <c:plotVisOnly val="1"/>
    <c:dispBlanksAs val="gap"/>
    <c:showDLblsOverMax val="0"/>
  </c:chart>
  <c:spPr>
    <a:solidFill>
      <a:srgbClr val="FFFFFF"/>
    </a:solidFill>
    <a:ln>
      <a:noFill/>
    </a:ln>
  </c:spPr>
  <c:txPr>
    <a:bodyPr/>
    <a:lstStyle/>
    <a:p>
      <a:pPr>
        <a:defRPr lang="en-US"/>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2" name="PlaceHolder 1"/>
          <p:cNvSpPr>
            <a:spLocks noGrp="1"/>
          </p:cNvSpPr>
          <p:nvPr>
            <p:ph type="body"/>
          </p:nvPr>
        </p:nvSpPr>
        <p:spPr>
          <a:xfrm>
            <a:off x="756000" y="5078520"/>
            <a:ext cx="6047640" cy="4811040"/>
          </a:xfrm>
          <a:prstGeom prst="rect">
            <a:avLst/>
          </a:prstGeom>
        </p:spPr>
        <p:txBody>
          <a:bodyPr lIns="0" tIns="0" rIns="0" bIns="0"/>
          <a:lstStyle/>
          <a:p>
            <a:r>
              <a:rPr lang="en-GB" sz="2000" b="0" strike="noStrike" spc="-1">
                <a:solidFill>
                  <a:srgbClr val="000000"/>
                </a:solidFill>
                <a:uFill>
                  <a:solidFill>
                    <a:srgbClr val="FFFFFF"/>
                  </a:solidFill>
                </a:uFill>
                <a:latin typeface="Arial" panose="020B0604020202020204"/>
              </a:rPr>
              <a:t>Click to edit the notes format</a:t>
            </a:r>
          </a:p>
        </p:txBody>
      </p:sp>
      <p:sp>
        <p:nvSpPr>
          <p:cNvPr id="233" name="PlaceHolder 2"/>
          <p:cNvSpPr>
            <a:spLocks noGrp="1"/>
          </p:cNvSpPr>
          <p:nvPr>
            <p:ph type="hdr"/>
          </p:nvPr>
        </p:nvSpPr>
        <p:spPr>
          <a:xfrm>
            <a:off x="0" y="0"/>
            <a:ext cx="3280320" cy="534240"/>
          </a:xfrm>
          <a:prstGeom prst="rect">
            <a:avLst/>
          </a:prstGeom>
        </p:spPr>
        <p:txBody>
          <a:bodyPr lIns="0" tIns="0" rIns="0" bIns="0"/>
          <a:lstStyle/>
          <a:p>
            <a:r>
              <a:rPr lang="en-GB" sz="1400" b="0" strike="noStrike" spc="-1">
                <a:solidFill>
                  <a:srgbClr val="000000"/>
                </a:solidFill>
                <a:uFill>
                  <a:solidFill>
                    <a:srgbClr val="FFFFFF"/>
                  </a:solidFill>
                </a:uFill>
                <a:latin typeface="Times New Roman" panose="02020603050405020304"/>
              </a:rPr>
              <a:t>&lt;header&gt;</a:t>
            </a:r>
          </a:p>
        </p:txBody>
      </p:sp>
      <p:sp>
        <p:nvSpPr>
          <p:cNvPr id="234" name="PlaceHolder 3"/>
          <p:cNvSpPr>
            <a:spLocks noGrp="1"/>
          </p:cNvSpPr>
          <p:nvPr>
            <p:ph type="dt"/>
          </p:nvPr>
        </p:nvSpPr>
        <p:spPr>
          <a:xfrm>
            <a:off x="4279320" y="0"/>
            <a:ext cx="3280320" cy="534240"/>
          </a:xfrm>
          <a:prstGeom prst="rect">
            <a:avLst/>
          </a:prstGeom>
        </p:spPr>
        <p:txBody>
          <a:bodyPr lIns="0" tIns="0" rIns="0" bIns="0"/>
          <a:lstStyle/>
          <a:p>
            <a:pPr algn="r"/>
            <a:r>
              <a:rPr lang="en-GB" sz="1400" b="0" strike="noStrike" spc="-1">
                <a:solidFill>
                  <a:srgbClr val="000000"/>
                </a:solidFill>
                <a:uFill>
                  <a:solidFill>
                    <a:srgbClr val="FFFFFF"/>
                  </a:solidFill>
                </a:uFill>
                <a:latin typeface="Times New Roman" panose="02020603050405020304"/>
              </a:rPr>
              <a:t>&lt;date/time&gt;</a:t>
            </a:r>
          </a:p>
        </p:txBody>
      </p:sp>
      <p:sp>
        <p:nvSpPr>
          <p:cNvPr id="235" name="PlaceHolder 4"/>
          <p:cNvSpPr>
            <a:spLocks noGrp="1"/>
          </p:cNvSpPr>
          <p:nvPr>
            <p:ph type="ftr"/>
          </p:nvPr>
        </p:nvSpPr>
        <p:spPr>
          <a:xfrm>
            <a:off x="0" y="10157400"/>
            <a:ext cx="3280320" cy="534240"/>
          </a:xfrm>
          <a:prstGeom prst="rect">
            <a:avLst/>
          </a:prstGeom>
        </p:spPr>
        <p:txBody>
          <a:bodyPr lIns="0" tIns="0" rIns="0" bIns="0" anchor="b"/>
          <a:lstStyle/>
          <a:p>
            <a:r>
              <a:rPr lang="en-GB" sz="1400" b="0" strike="noStrike" spc="-1">
                <a:solidFill>
                  <a:srgbClr val="000000"/>
                </a:solidFill>
                <a:uFill>
                  <a:solidFill>
                    <a:srgbClr val="FFFFFF"/>
                  </a:solidFill>
                </a:uFill>
                <a:latin typeface="Times New Roman" panose="02020603050405020304"/>
              </a:rPr>
              <a:t>&lt;footer&gt;</a:t>
            </a:r>
          </a:p>
        </p:txBody>
      </p:sp>
      <p:sp>
        <p:nvSpPr>
          <p:cNvPr id="236" name="PlaceHolder 5"/>
          <p:cNvSpPr>
            <a:spLocks noGrp="1"/>
          </p:cNvSpPr>
          <p:nvPr>
            <p:ph type="sldNum"/>
          </p:nvPr>
        </p:nvSpPr>
        <p:spPr>
          <a:xfrm>
            <a:off x="4279320" y="10157400"/>
            <a:ext cx="3280320" cy="534240"/>
          </a:xfrm>
          <a:prstGeom prst="rect">
            <a:avLst/>
          </a:prstGeom>
        </p:spPr>
        <p:txBody>
          <a:bodyPr lIns="0" tIns="0" rIns="0" bIns="0" anchor="b"/>
          <a:lstStyle/>
          <a:p>
            <a:pPr algn="r"/>
            <a:fld id="{D0C767F1-9E99-4717-A21E-ED49E9507817}" type="slidenum">
              <a:rPr lang="en-GB" sz="1400" b="0" strike="noStrike" spc="-1">
                <a:solidFill>
                  <a:srgbClr val="000000"/>
                </a:solidFill>
                <a:uFill>
                  <a:solidFill>
                    <a:srgbClr val="FFFFFF"/>
                  </a:solidFill>
                </a:uFill>
                <a:latin typeface="Times New Roman" panose="02020603050405020304"/>
              </a:rPr>
              <a:t>‹#›</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2154841480"/>
      </p:ext>
    </p:extLst>
  </p:cSld>
  <p:clrMap bg1="lt1" tx1="dk1" bg2="lt2" tx2="dk2" accent1="accent1" accent2="accent2" accent3="accent3" accent4="accent4" accent5="accent5" accent6="accent6" hlink="hlink" folHlink="folHlink"/>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PlaceHolder 1"/>
          <p:cNvSpPr>
            <a:spLocks noGrp="1"/>
          </p:cNvSpPr>
          <p:nvPr>
            <p:ph type="body"/>
          </p:nvPr>
        </p:nvSpPr>
        <p:spPr>
          <a:xfrm>
            <a:off x="685800" y="4343040"/>
            <a:ext cx="5482080" cy="4110840"/>
          </a:xfrm>
          <a:prstGeom prst="rect">
            <a:avLst/>
          </a:prstGeom>
        </p:spPr>
        <p:txBody>
          <a:bodyPr lIns="0" tIns="0" rIns="0" bIns="0"/>
          <a:lstStyle/>
          <a:p>
            <a:r>
              <a:rPr lang="en-GB" sz="2000" b="0" strike="noStrike" spc="-1" dirty="0" smtClean="0">
                <a:solidFill>
                  <a:srgbClr val="000000"/>
                </a:solidFill>
                <a:uFill>
                  <a:solidFill>
                    <a:srgbClr val="FFFFFF"/>
                  </a:solidFill>
                </a:uFill>
                <a:latin typeface="Arial" panose="020B0604020202020204"/>
              </a:rPr>
              <a:t>A view of </a:t>
            </a:r>
            <a:r>
              <a:rPr lang="en-GB" sz="2000" b="0" strike="noStrike" spc="-1" dirty="0" err="1" smtClean="0">
                <a:solidFill>
                  <a:srgbClr val="000000"/>
                </a:solidFill>
                <a:uFill>
                  <a:solidFill>
                    <a:srgbClr val="FFFFFF"/>
                  </a:solidFill>
                </a:uFill>
                <a:latin typeface="Arial" panose="020B0604020202020204"/>
              </a:rPr>
              <a:t>Lochranza</a:t>
            </a:r>
            <a:r>
              <a:rPr lang="en-GB" sz="2000" b="0" strike="noStrike" spc="-1" dirty="0" smtClean="0">
                <a:solidFill>
                  <a:srgbClr val="000000"/>
                </a:solidFill>
                <a:uFill>
                  <a:solidFill>
                    <a:srgbClr val="FFFFFF"/>
                  </a:solidFill>
                </a:uFill>
                <a:latin typeface="Arial" panose="020B0604020202020204"/>
              </a:rPr>
              <a:t>, featuring the salt marshes, castle spit and</a:t>
            </a:r>
            <a:r>
              <a:rPr lang="en-GB" sz="2000" b="0" strike="noStrike" spc="-1" baseline="0" dirty="0" smtClean="0">
                <a:solidFill>
                  <a:srgbClr val="000000"/>
                </a:solidFill>
                <a:uFill>
                  <a:solidFill>
                    <a:srgbClr val="FFFFFF"/>
                  </a:solidFill>
                </a:uFill>
                <a:latin typeface="Arial" panose="020B0604020202020204"/>
              </a:rPr>
              <a:t> the village’s coastline.</a:t>
            </a:r>
            <a:endParaRPr lang="en-GB" sz="2000" b="0" strike="noStrike" spc="-1" dirty="0">
              <a:solidFill>
                <a:srgbClr val="000000"/>
              </a:solidFill>
              <a:uFill>
                <a:solidFill>
                  <a:srgbClr val="FFFFFF"/>
                </a:solidFill>
              </a:uFill>
              <a:latin typeface="Arial" panose="020B0604020202020204"/>
            </a:endParaRPr>
          </a:p>
        </p:txBody>
      </p:sp>
      <p:sp>
        <p:nvSpPr>
          <p:cNvPr id="385" name="CustomShape 2"/>
          <p:cNvSpPr/>
          <p:nvPr/>
        </p:nvSpPr>
        <p:spPr>
          <a:xfrm>
            <a:off x="3884400" y="8685360"/>
            <a:ext cx="2967480" cy="452880"/>
          </a:xfrm>
          <a:prstGeom prst="rect">
            <a:avLst/>
          </a:prstGeom>
          <a:noFill/>
          <a:ln>
            <a:noFill/>
          </a:ln>
        </p:spPr>
        <p:style>
          <a:lnRef idx="0">
            <a:srgbClr val="FFFFFF"/>
          </a:lnRef>
          <a:fillRef idx="0">
            <a:srgbClr val="FFFFFF"/>
          </a:fillRef>
          <a:effectRef idx="0">
            <a:srgbClr val="FFFFFF"/>
          </a:effectRef>
          <a:fontRef idx="minor"/>
        </p:style>
      </p:sp>
    </p:spTree>
    <p:extLst>
      <p:ext uri="{BB962C8B-B14F-4D97-AF65-F5344CB8AC3E}">
        <p14:creationId xmlns:p14="http://schemas.microsoft.com/office/powerpoint/2010/main" val="2014653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p:cNvSpPr>
          <p:nvPr>
            <p:ph type="body"/>
          </p:nvPr>
        </p:nvSpPr>
        <p:spPr>
          <a:xfrm>
            <a:off x="685800" y="4343400"/>
            <a:ext cx="5483520" cy="4111920"/>
          </a:xfrm>
          <a:prstGeom prst="rect">
            <a:avLst/>
          </a:prstGeom>
        </p:spPr>
        <p:txBody>
          <a:bodyPr lIns="0" tIns="0" rIns="0" bIns="0"/>
          <a:lstStyle/>
          <a:p>
            <a:endParaRPr lang="en-GB" sz="2000" b="0" strike="noStrike" spc="-1" dirty="0">
              <a:solidFill>
                <a:srgbClr val="000000"/>
              </a:solidFill>
              <a:uFill>
                <a:solidFill>
                  <a:srgbClr val="FFFFFF"/>
                </a:solidFill>
              </a:uFill>
              <a:latin typeface="Arial" panose="020B0604020202020204"/>
            </a:endParaRPr>
          </a:p>
        </p:txBody>
      </p:sp>
      <p:sp>
        <p:nvSpPr>
          <p:cNvPr id="391" name="CustomShape 2"/>
          <p:cNvSpPr/>
          <p:nvPr/>
        </p:nvSpPr>
        <p:spPr>
          <a:xfrm>
            <a:off x="3884760" y="8685360"/>
            <a:ext cx="2968920" cy="4543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b"/>
          <a:lstStyle/>
          <a:p>
            <a:pPr algn="r">
              <a:lnSpc>
                <a:spcPct val="100000"/>
              </a:lnSpc>
            </a:pPr>
            <a:fld id="{89777976-98DB-4742-93F6-344D4AAB8A6F}" type="slidenum">
              <a:rPr lang="en-GB" sz="1800" b="0" strike="noStrike" spc="-1">
                <a:solidFill>
                  <a:srgbClr val="000000"/>
                </a:solidFill>
                <a:uFill>
                  <a:solidFill>
                    <a:srgbClr val="FFFFFF"/>
                  </a:solidFill>
                </a:uFill>
                <a:latin typeface="Arial" panose="020B0604020202020204"/>
                <a:ea typeface="+mn-ea"/>
              </a:rPr>
              <a:t>11</a:t>
            </a:fld>
            <a:endParaRPr lang="en-GB" sz="1800" b="0" strike="noStrike" spc="-1">
              <a:solidFill>
                <a:srgbClr val="000000"/>
              </a:solidFill>
              <a:uFill>
                <a:solidFill>
                  <a:srgbClr val="FFFFFF"/>
                </a:solidFill>
              </a:uFill>
              <a:latin typeface="Arial" panose="020B0604020202020204"/>
            </a:endParaRPr>
          </a:p>
        </p:txBody>
      </p:sp>
    </p:spTree>
    <p:extLst>
      <p:ext uri="{BB962C8B-B14F-4D97-AF65-F5344CB8AC3E}">
        <p14:creationId xmlns:p14="http://schemas.microsoft.com/office/powerpoint/2010/main" val="387898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This is the interrupted</a:t>
            </a:r>
            <a:r>
              <a:rPr lang="en-GB" baseline="0" dirty="0" smtClean="0"/>
              <a:t> belt transect, between </a:t>
            </a:r>
            <a:r>
              <a:rPr lang="en-GB" baseline="0" dirty="0" err="1" smtClean="0"/>
              <a:t>Catacol</a:t>
            </a:r>
            <a:r>
              <a:rPr lang="en-GB" baseline="0" dirty="0" smtClean="0"/>
              <a:t> and </a:t>
            </a:r>
            <a:r>
              <a:rPr lang="en-GB" baseline="0" dirty="0" err="1" smtClean="0"/>
              <a:t>Lochranza</a:t>
            </a:r>
            <a:r>
              <a:rPr lang="en-GB" baseline="0" dirty="0" smtClean="0"/>
              <a:t>. Every 50 metres along the shore, a quadrat is positioned (generally just below the strand line, so as to keep at an even distance up the beach throughout). From within this quadrat, ten granite pebbles are selected – two from each corner and two from the centre. This ensures systematic sampling – one is not just picking to measure the pebbles that look as though they will fit the expected data trend. Each pebble’s B-axis and roundness should be measured, using callipers and Power’s Roundness Index respectively.</a:t>
            </a:r>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12</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404089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In addition to the transect between </a:t>
            </a:r>
            <a:r>
              <a:rPr lang="en-GB" dirty="0" err="1" smtClean="0"/>
              <a:t>Catacol</a:t>
            </a:r>
            <a:r>
              <a:rPr lang="en-GB" baseline="0" dirty="0" smtClean="0"/>
              <a:t> and </a:t>
            </a:r>
            <a:r>
              <a:rPr lang="en-GB" baseline="0" dirty="0" err="1" smtClean="0"/>
              <a:t>Lochranza</a:t>
            </a:r>
            <a:r>
              <a:rPr lang="en-GB" baseline="0" dirty="0" smtClean="0"/>
              <a:t>, a beach profile can be measured on up to three occasions along this coastline. This is a continuous belt transect – rather than laying the quadrat every 50m, as in the previous method, here the quadrate are placed to form a continuous line between the sea and the top of the beach. So, rather than running parallel to the sea, as for the last transect, this transect runs perpendicular to the sea. Two things are done here – firstly, a quadrat is placed, and five granite pebbles are selected (one from each corner, and one from the centre), and their B-axis is measured. Secondly, two metre ruler sticks are held upright, a metre apart, one at either end of the quadrat. A 1m spirit level is then held between them, level with the top of the lower metre stick on one side, and touching the other metre stick at a right angle. By noting the number of centimetres between the top of this metre ruler stick and the point at which it is met by the spirit level, one knows the difference in elevation over this 1m section of the beach. Repeat both these stages – the pebble measurements, and the levelling – all the way up the beach, from the sea to the top of the beach.</a:t>
            </a:r>
          </a:p>
          <a:p>
            <a:endParaRPr lang="en-GB" baseline="0" dirty="0" smtClean="0"/>
          </a:p>
          <a:p>
            <a:r>
              <a:rPr lang="en-GB" baseline="0" dirty="0" smtClean="0"/>
              <a:t>A beach profile is worth knowing about because the angle of a beach affects the relative strengths of the swash and backwash, and therefore also affects longshore drift. By looking at the pebbles over the course of the beach profile, one can see whether granite pebbles’ sizes are different up and down the beach; if they remained uniform, this would indicate that longshore drift is the only factor influencing their distribution, but if they vary, this suggests additional processes are at play.</a:t>
            </a:r>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13</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2188835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16738" name="Slide Image Placeholder 76800"/>
          <p:cNvSpPr>
            <a:spLocks noGrp="1" noRot="1" noChangeAspect="1" noChangeArrowheads="1" noTextEdit="1"/>
          </p:cNvSpPr>
          <p:nvPr>
            <p:ph type="sldImg" idx="4294967295"/>
          </p:nvPr>
        </p:nvSpPr>
        <p:spPr>
          <a:xfrm>
            <a:off x="1143000" y="685800"/>
            <a:ext cx="4572000" cy="3429000"/>
          </a:xfrm>
          <a:prstGeom prst="rect">
            <a:avLst/>
          </a:prstGeom>
          <a:solidFill>
            <a:srgbClr val="FFFFFF"/>
          </a:solidFill>
          <a:ln>
            <a:solidFill>
              <a:srgbClr val="000000"/>
            </a:solidFill>
            <a:miter lim="800000"/>
            <a:headEnd/>
            <a:tailEnd/>
          </a:ln>
        </p:spPr>
      </p:sp>
      <p:sp>
        <p:nvSpPr>
          <p:cNvPr id="66563" name="Text Placeholder 76801"/>
          <p:cNvSpPr>
            <a:spLocks noGrp="1" noChangeArrowheads="1"/>
          </p:cNvSpPr>
          <p:nvPr>
            <p:ph type="body" idx="4294967295"/>
          </p:nvPr>
        </p:nvSpPr>
        <p:spPr>
          <a:xfrm>
            <a:off x="685800" y="4343400"/>
            <a:ext cx="5486400" cy="4114800"/>
          </a:xfrm>
          <a:ln/>
          <a:extLst>
            <a:ext uri="{91240B29-F687-4F45-9708-019B960494DF}">
              <a14:hiddenLine xmlns:a14="http://schemas.microsoft.com/office/drawing/2010/main" w="9360">
                <a:solidFill>
                  <a:srgbClr val="000000"/>
                </a:solidFill>
                <a:miter lim="800000"/>
                <a:headEnd/>
                <a:tailEnd/>
              </a14:hiddenLine>
            </a:ext>
          </a:extLst>
        </p:spPr>
        <p:txBody>
          <a:bodyPr lIns="91440" tIns="45720" rIns="91440" bIns="45720"/>
          <a:lstStyle/>
          <a:p>
            <a:pPr marL="1588"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en-GB" altLang="en-US" dirty="0" smtClean="0">
                <a:latin typeface="Calibri" panose="020F0502020204030204" pitchFamily="34" charset="0"/>
              </a:rPr>
              <a:t>All our studies at the centre require a detailed risk assessment. What factors do you think would have safety implications for our river study? One example is given here, but plenty of others exist – for instance, the weather, access to sites, walking on roads…</a:t>
            </a:r>
          </a:p>
          <a:p>
            <a:pPr marL="1588"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r>
              <a:rPr lang="en-GB" altLang="en-US" dirty="0" smtClean="0">
                <a:latin typeface="Calibri" panose="020F0502020204030204" pitchFamily="34" charset="0"/>
              </a:rPr>
              <a:t>. </a:t>
            </a:r>
          </a:p>
          <a:p>
            <a:pPr marL="1588" eaLnBrk="1" hangingPunct="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a:pPr>
            <a:endParaRPr lang="en-GB" altLang="en-US" dirty="0" smtClean="0">
              <a:latin typeface="Calibri" panose="020F0502020204030204" pitchFamily="34" charset="0"/>
              <a:ea typeface="+mn-ea" charset="0"/>
              <a:cs typeface="+mn-ea" charset="0"/>
            </a:endParaRPr>
          </a:p>
        </p:txBody>
      </p:sp>
      <p:sp>
        <p:nvSpPr>
          <p:cNvPr id="116740" name="Rectangle 76802"/>
          <p:cNvSpPr>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45000" rIns="90000" bIns="45000" anchor="b"/>
          <a:lstStyle>
            <a:lvl1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lgn="r" defTabSz="449263" fontAlgn="base">
              <a:spcBef>
                <a:spcPct val="0"/>
              </a:spcBef>
              <a:spcAft>
                <a:spcPct val="0"/>
              </a:spcAft>
            </a:pPr>
            <a:fld id="{BEC26582-5C15-47D8-B4CC-8B94904D5E08}" type="slidenum">
              <a:rPr lang="en-GB" altLang="en-US" smtClean="0">
                <a:latin typeface="Arial" panose="020B0604020202020204" pitchFamily="34" charset="0"/>
                <a:ea typeface="Microsoft YaHei" panose="020B0503020204020204" pitchFamily="34" charset="-122"/>
              </a:rPr>
              <a:pPr algn="r" defTabSz="449263" fontAlgn="base">
                <a:spcBef>
                  <a:spcPct val="0"/>
                </a:spcBef>
                <a:spcAft>
                  <a:spcPct val="0"/>
                </a:spcAft>
              </a:pPr>
              <a:t>14</a:t>
            </a:fld>
            <a:endParaRPr lang="en-GB" altLang="en-US" smtClean="0">
              <a:latin typeface="Arial" panose="020B0604020202020204" pitchFamily="34" charset="0"/>
              <a:ea typeface="Microsoft YaHei" panose="020B0503020204020204" pitchFamily="34" charset="-122"/>
            </a:endParaRPr>
          </a:p>
        </p:txBody>
      </p:sp>
      <p:sp>
        <p:nvSpPr>
          <p:cNvPr id="116741" name="Slide Number Placeholder 1"/>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defTabSz="449263">
              <a:spcBef>
                <a:spcPct val="0"/>
              </a:spcBef>
            </a:pPr>
            <a:fld id="{65EE3DA3-5D15-40F3-9576-00A04ED5654C}" type="slidenum">
              <a:rPr altLang="en-US" sz="1400" smtClean="0">
                <a:ea typeface="Microsoft YaHei" panose="020B0503020204020204" pitchFamily="34" charset="-122"/>
              </a:rPr>
              <a:pPr defTabSz="449263">
                <a:spcBef>
                  <a:spcPct val="0"/>
                </a:spcBef>
              </a:pPr>
              <a:t>14</a:t>
            </a:fld>
            <a:endParaRPr lang="en-GB" altLang="en-US" sz="1400" smtClean="0">
              <a:ea typeface="Microsoft YaHei" panose="020B0503020204020204" pitchFamily="34" charset="-122"/>
              <a:cs typeface="Segoe UI" panose="020B0502040204020203" pitchFamily="34" charset="0"/>
            </a:endParaRPr>
          </a:p>
        </p:txBody>
      </p:sp>
    </p:spTree>
    <p:extLst>
      <p:ext uri="{BB962C8B-B14F-4D97-AF65-F5344CB8AC3E}">
        <p14:creationId xmlns:p14="http://schemas.microsoft.com/office/powerpoint/2010/main" val="3408681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PlaceHolder 1"/>
          <p:cNvSpPr>
            <a:spLocks noGrp="1"/>
          </p:cNvSpPr>
          <p:nvPr>
            <p:ph type="body"/>
          </p:nvPr>
        </p:nvSpPr>
        <p:spPr>
          <a:xfrm>
            <a:off x="685800" y="4343400"/>
            <a:ext cx="5483520" cy="4111920"/>
          </a:xfrm>
          <a:prstGeom prst="rect">
            <a:avLst/>
          </a:prstGeom>
        </p:spPr>
        <p:txBody>
          <a:bodyPr lIns="0" tIns="0" rIns="0" bIns="0"/>
          <a:lstStyle/>
          <a:p>
            <a:pPr marL="215900" indent="-213360">
              <a:lnSpc>
                <a:spcPct val="100000"/>
              </a:lnSpc>
            </a:pPr>
            <a:r>
              <a:rPr lang="en-GB" sz="1200" b="1" strike="noStrike" spc="-1" dirty="0" smtClean="0">
                <a:solidFill>
                  <a:srgbClr val="000000"/>
                </a:solidFill>
                <a:uFill>
                  <a:solidFill>
                    <a:srgbClr val="FFFFFF"/>
                  </a:solidFill>
                </a:uFill>
                <a:latin typeface="+mn-lt"/>
                <a:ea typeface="+mn-ea"/>
              </a:rPr>
              <a:t>Longshore </a:t>
            </a:r>
            <a:r>
              <a:rPr lang="en-GB" sz="1200" b="1" strike="noStrike" spc="-1" dirty="0">
                <a:solidFill>
                  <a:srgbClr val="000000"/>
                </a:solidFill>
                <a:uFill>
                  <a:solidFill>
                    <a:srgbClr val="FFFFFF"/>
                  </a:solidFill>
                </a:uFill>
                <a:latin typeface="+mn-lt"/>
                <a:ea typeface="+mn-ea"/>
              </a:rPr>
              <a:t>Drift Analysis</a:t>
            </a:r>
            <a:endParaRPr lang="en-GB" sz="2000" b="0" strike="noStrike" spc="-1" dirty="0">
              <a:solidFill>
                <a:srgbClr val="000000"/>
              </a:solidFill>
              <a:uFill>
                <a:solidFill>
                  <a:srgbClr val="FFFFFF"/>
                </a:solidFill>
              </a:uFill>
              <a:latin typeface="Arial" panose="020B0604020202020204"/>
            </a:endParaRPr>
          </a:p>
          <a:p>
            <a:pPr marL="2540" indent="0">
              <a:lnSpc>
                <a:spcPct val="100000"/>
              </a:lnSpc>
              <a:buClr>
                <a:srgbClr val="000000"/>
              </a:buClr>
              <a:buFont typeface="Arial" panose="020B0604020202020204"/>
              <a:buNone/>
            </a:pPr>
            <a:r>
              <a:rPr lang="en-GB" sz="1200" b="0" strike="noStrike" spc="-1" dirty="0" smtClean="0">
                <a:solidFill>
                  <a:srgbClr val="000000"/>
                </a:solidFill>
                <a:uFill>
                  <a:solidFill>
                    <a:srgbClr val="FFFFFF"/>
                  </a:solidFill>
                </a:uFill>
                <a:latin typeface="+mn-lt"/>
                <a:ea typeface="+mn-ea"/>
              </a:rPr>
              <a:t>The same x-axis</a:t>
            </a:r>
            <a:r>
              <a:rPr lang="en-GB" sz="1200" b="0" strike="noStrike" spc="-1" baseline="0" dirty="0" smtClean="0">
                <a:solidFill>
                  <a:srgbClr val="000000"/>
                </a:solidFill>
                <a:uFill>
                  <a:solidFill>
                    <a:srgbClr val="FFFFFF"/>
                  </a:solidFill>
                </a:uFill>
                <a:latin typeface="+mn-lt"/>
                <a:ea typeface="+mn-ea"/>
              </a:rPr>
              <a:t> scale applies for both graphs here. </a:t>
            </a:r>
            <a:r>
              <a:rPr lang="en-GB" sz="1200" b="0" strike="noStrike" spc="-1" dirty="0" smtClean="0">
                <a:solidFill>
                  <a:srgbClr val="000000"/>
                </a:solidFill>
                <a:uFill>
                  <a:solidFill>
                    <a:srgbClr val="FFFFFF"/>
                  </a:solidFill>
                </a:uFill>
                <a:latin typeface="+mn-lt"/>
                <a:ea typeface="+mn-ea"/>
              </a:rPr>
              <a:t>Plot </a:t>
            </a:r>
            <a:r>
              <a:rPr lang="en-GB" sz="1200" b="0" strike="noStrike" spc="-1" dirty="0">
                <a:solidFill>
                  <a:srgbClr val="000000"/>
                </a:solidFill>
                <a:uFill>
                  <a:solidFill>
                    <a:srgbClr val="FFFFFF"/>
                  </a:solidFill>
                </a:uFill>
                <a:latin typeface="+mn-lt"/>
                <a:ea typeface="+mn-ea"/>
              </a:rPr>
              <a:t>the </a:t>
            </a:r>
            <a:r>
              <a:rPr lang="en-GB" sz="1200" b="0" strike="noStrike" spc="-1" dirty="0" smtClean="0">
                <a:solidFill>
                  <a:srgbClr val="000000"/>
                </a:solidFill>
                <a:uFill>
                  <a:solidFill>
                    <a:srgbClr val="FFFFFF"/>
                  </a:solidFill>
                </a:uFill>
                <a:latin typeface="+mn-lt"/>
                <a:ea typeface="+mn-ea"/>
              </a:rPr>
              <a:t>distance along transect against </a:t>
            </a:r>
            <a:r>
              <a:rPr lang="en-GB" sz="1200" b="0" strike="noStrike" spc="-1" dirty="0">
                <a:solidFill>
                  <a:srgbClr val="000000"/>
                </a:solidFill>
                <a:uFill>
                  <a:solidFill>
                    <a:srgbClr val="FFFFFF"/>
                  </a:solidFill>
                </a:uFill>
                <a:latin typeface="+mn-lt"/>
                <a:ea typeface="+mn-ea"/>
              </a:rPr>
              <a:t>mean </a:t>
            </a:r>
            <a:r>
              <a:rPr lang="en-GB" sz="1200" b="0" strike="noStrike" spc="-1" dirty="0" smtClean="0">
                <a:solidFill>
                  <a:srgbClr val="000000"/>
                </a:solidFill>
                <a:uFill>
                  <a:solidFill>
                    <a:srgbClr val="FFFFFF"/>
                  </a:solidFill>
                </a:uFill>
                <a:latin typeface="+mn-lt"/>
                <a:ea typeface="+mn-ea"/>
              </a:rPr>
              <a:t>B-axis as a scatter graph, and </a:t>
            </a:r>
            <a:r>
              <a:rPr lang="en-GB" sz="1200" b="0" strike="noStrike" spc="-1" dirty="0">
                <a:solidFill>
                  <a:srgbClr val="000000"/>
                </a:solidFill>
                <a:uFill>
                  <a:solidFill>
                    <a:srgbClr val="FFFFFF"/>
                  </a:solidFill>
                </a:uFill>
                <a:latin typeface="+mn-lt"/>
                <a:ea typeface="+mn-ea"/>
              </a:rPr>
              <a:t>if possible add a line of best </a:t>
            </a:r>
            <a:r>
              <a:rPr lang="en-GB" sz="1200" b="0" strike="noStrike" spc="-1" dirty="0" smtClean="0">
                <a:solidFill>
                  <a:srgbClr val="000000"/>
                </a:solidFill>
                <a:uFill>
                  <a:solidFill>
                    <a:srgbClr val="FFFFFF"/>
                  </a:solidFill>
                </a:uFill>
                <a:latin typeface="+mn-lt"/>
                <a:ea typeface="+mn-ea"/>
              </a:rPr>
              <a:t>fit.</a:t>
            </a:r>
            <a:r>
              <a:rPr lang="en-GB" sz="1200" b="0" strike="noStrike" spc="-1" baseline="0" dirty="0" smtClean="0">
                <a:solidFill>
                  <a:srgbClr val="000000"/>
                </a:solidFill>
                <a:uFill>
                  <a:solidFill>
                    <a:srgbClr val="FFFFFF"/>
                  </a:solidFill>
                </a:uFill>
                <a:latin typeface="+mn-lt"/>
                <a:ea typeface="+mn-ea"/>
              </a:rPr>
              <a:t> </a:t>
            </a:r>
            <a:r>
              <a:rPr lang="en-GB" sz="1200" b="0" strike="noStrike" spc="-1" dirty="0" smtClean="0">
                <a:solidFill>
                  <a:srgbClr val="000000"/>
                </a:solidFill>
                <a:uFill>
                  <a:solidFill>
                    <a:srgbClr val="FFFFFF"/>
                  </a:solidFill>
                </a:uFill>
                <a:latin typeface="+mn-lt"/>
                <a:ea typeface="+mn-ea"/>
              </a:rPr>
              <a:t>Check these </a:t>
            </a:r>
            <a:r>
              <a:rPr lang="en-GB" sz="1200" b="0" strike="noStrike" spc="-1" dirty="0">
                <a:solidFill>
                  <a:srgbClr val="000000"/>
                </a:solidFill>
                <a:uFill>
                  <a:solidFill>
                    <a:srgbClr val="FFFFFF"/>
                  </a:solidFill>
                </a:uFill>
                <a:latin typeface="+mn-lt"/>
                <a:ea typeface="+mn-ea"/>
              </a:rPr>
              <a:t>results using </a:t>
            </a:r>
            <a:r>
              <a:rPr lang="en-GB" sz="1200" b="0" strike="noStrike" spc="-1" dirty="0" smtClean="0">
                <a:solidFill>
                  <a:srgbClr val="000000"/>
                </a:solidFill>
                <a:uFill>
                  <a:solidFill>
                    <a:srgbClr val="FFFFFF"/>
                  </a:solidFill>
                </a:uFill>
                <a:latin typeface="+mn-lt"/>
                <a:ea typeface="+mn-ea"/>
              </a:rPr>
              <a:t>Spearman’s.</a:t>
            </a:r>
            <a:r>
              <a:rPr lang="en-GB" sz="1200" b="0" strike="noStrike" spc="-1" baseline="0" dirty="0" smtClean="0">
                <a:solidFill>
                  <a:srgbClr val="000000"/>
                </a:solidFill>
                <a:uFill>
                  <a:solidFill>
                    <a:srgbClr val="FFFFFF"/>
                  </a:solidFill>
                </a:uFill>
                <a:latin typeface="+mn-lt"/>
                <a:ea typeface="+mn-ea"/>
              </a:rPr>
              <a:t> Various f</a:t>
            </a:r>
            <a:r>
              <a:rPr lang="en-GB" sz="1200" b="0" strike="noStrike" spc="-1" dirty="0" smtClean="0">
                <a:solidFill>
                  <a:srgbClr val="000000"/>
                </a:solidFill>
                <a:uFill>
                  <a:solidFill>
                    <a:srgbClr val="FFFFFF"/>
                  </a:solidFill>
                </a:uFill>
                <a:latin typeface="+mn-lt"/>
                <a:ea typeface="+mn-ea"/>
              </a:rPr>
              <a:t>actors </a:t>
            </a:r>
            <a:r>
              <a:rPr lang="en-GB" sz="1200" b="0" strike="noStrike" spc="-1" dirty="0">
                <a:solidFill>
                  <a:srgbClr val="000000"/>
                </a:solidFill>
                <a:uFill>
                  <a:solidFill>
                    <a:srgbClr val="FFFFFF"/>
                  </a:solidFill>
                </a:uFill>
                <a:latin typeface="+mn-lt"/>
                <a:ea typeface="+mn-ea"/>
              </a:rPr>
              <a:t>could influence the </a:t>
            </a:r>
            <a:r>
              <a:rPr lang="en-GB" sz="1200" b="0" strike="noStrike" spc="-1" dirty="0" smtClean="0">
                <a:solidFill>
                  <a:srgbClr val="000000"/>
                </a:solidFill>
                <a:uFill>
                  <a:solidFill>
                    <a:srgbClr val="FFFFFF"/>
                  </a:solidFill>
                </a:uFill>
                <a:latin typeface="+mn-lt"/>
                <a:ea typeface="+mn-ea"/>
              </a:rPr>
              <a:t>result, including the presence of the </a:t>
            </a:r>
            <a:r>
              <a:rPr lang="en-GB" sz="1200" b="0" strike="noStrike" spc="-1" dirty="0">
                <a:solidFill>
                  <a:srgbClr val="000000"/>
                </a:solidFill>
                <a:uFill>
                  <a:solidFill>
                    <a:srgbClr val="FFFFFF"/>
                  </a:solidFill>
                </a:uFill>
                <a:latin typeface="+mn-lt"/>
                <a:ea typeface="+mn-ea"/>
              </a:rPr>
              <a:t>sea wall</a:t>
            </a:r>
            <a:r>
              <a:rPr lang="en-GB" sz="1200" b="0" strike="noStrike" spc="-1" dirty="0" smtClean="0">
                <a:solidFill>
                  <a:srgbClr val="000000"/>
                </a:solidFill>
                <a:uFill>
                  <a:solidFill>
                    <a:srgbClr val="FFFFFF"/>
                  </a:solidFill>
                </a:uFill>
                <a:latin typeface="+mn-lt"/>
                <a:ea typeface="+mn-ea"/>
              </a:rPr>
              <a:t>, the </a:t>
            </a:r>
            <a:r>
              <a:rPr lang="en-GB" sz="1200" b="0" strike="noStrike" spc="-1" dirty="0">
                <a:solidFill>
                  <a:srgbClr val="000000"/>
                </a:solidFill>
                <a:uFill>
                  <a:solidFill>
                    <a:srgbClr val="FFFFFF"/>
                  </a:solidFill>
                </a:uFill>
                <a:latin typeface="+mn-lt"/>
                <a:ea typeface="+mn-ea"/>
              </a:rPr>
              <a:t>headland</a:t>
            </a:r>
            <a:r>
              <a:rPr lang="en-GB" sz="1200" b="0" strike="noStrike" spc="-1" dirty="0" smtClean="0">
                <a:solidFill>
                  <a:srgbClr val="000000"/>
                </a:solidFill>
                <a:uFill>
                  <a:solidFill>
                    <a:srgbClr val="FFFFFF"/>
                  </a:solidFill>
                </a:uFill>
                <a:latin typeface="+mn-lt"/>
                <a:ea typeface="+mn-ea"/>
              </a:rPr>
              <a:t>, and the shortness of the distance covered</a:t>
            </a:r>
            <a:r>
              <a:rPr lang="en-GB" sz="1200" b="0" strike="noStrike" spc="-1" baseline="0" dirty="0" smtClean="0">
                <a:solidFill>
                  <a:srgbClr val="000000"/>
                </a:solidFill>
                <a:uFill>
                  <a:solidFill>
                    <a:srgbClr val="FFFFFF"/>
                  </a:solidFill>
                </a:uFill>
                <a:latin typeface="+mn-lt"/>
                <a:ea typeface="+mn-ea"/>
              </a:rPr>
              <a:t> by the transect. Clast roundness can be plotted beneath, as a kite diagram, shading the area within the ‘kite’. The kite diagram would be expected to show increasing roundness with distance along the transect, and the scatter graph would be expected to show decreasing size with distance. These graphs allow two sets of data to be presented visually for easy comparison.</a:t>
            </a:r>
            <a:endParaRPr lang="en-GB" sz="2000" b="0" strike="noStrike" spc="-1" dirty="0">
              <a:solidFill>
                <a:srgbClr val="000000"/>
              </a:solidFill>
              <a:uFill>
                <a:solidFill>
                  <a:srgbClr val="FFFFFF"/>
                </a:solidFill>
              </a:uFill>
              <a:latin typeface="Arial" panose="020B0604020202020204"/>
            </a:endParaRPr>
          </a:p>
          <a:p>
            <a:pPr>
              <a:lnSpc>
                <a:spcPct val="100000"/>
              </a:lnSpc>
            </a:pPr>
            <a:endParaRPr lang="en-GB" sz="2000" b="0" strike="noStrike" spc="-1" dirty="0">
              <a:solidFill>
                <a:srgbClr val="000000"/>
              </a:solidFill>
              <a:uFill>
                <a:solidFill>
                  <a:srgbClr val="FFFFFF"/>
                </a:solidFill>
              </a:uFill>
              <a:latin typeface="Arial" panose="020B0604020202020204"/>
            </a:endParaRPr>
          </a:p>
          <a:p>
            <a:pPr>
              <a:lnSpc>
                <a:spcPct val="100000"/>
              </a:lnSpc>
            </a:pPr>
            <a:endParaRPr lang="en-GB" sz="2000" b="0" strike="noStrike" spc="-1" dirty="0">
              <a:solidFill>
                <a:srgbClr val="000000"/>
              </a:solidFill>
              <a:uFill>
                <a:solidFill>
                  <a:srgbClr val="FFFFFF"/>
                </a:solidFill>
              </a:uFill>
              <a:latin typeface="Arial" panose="020B0604020202020204"/>
            </a:endParaRPr>
          </a:p>
        </p:txBody>
      </p:sp>
      <p:sp>
        <p:nvSpPr>
          <p:cNvPr id="393" name="CustomShape 2"/>
          <p:cNvSpPr/>
          <p:nvPr/>
        </p:nvSpPr>
        <p:spPr>
          <a:xfrm>
            <a:off x="3884760" y="8685360"/>
            <a:ext cx="2968920" cy="4543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b"/>
          <a:lstStyle/>
          <a:p>
            <a:pPr algn="r">
              <a:lnSpc>
                <a:spcPct val="100000"/>
              </a:lnSpc>
            </a:pPr>
            <a:fld id="{DE87B0ED-3894-4FDB-8EDC-2FF0B0B2472F}" type="slidenum">
              <a:rPr lang="en-GB" sz="1800" b="0" strike="noStrike" spc="-1">
                <a:solidFill>
                  <a:srgbClr val="000000"/>
                </a:solidFill>
                <a:uFill>
                  <a:solidFill>
                    <a:srgbClr val="FFFFFF"/>
                  </a:solidFill>
                </a:uFill>
                <a:latin typeface="Arial" panose="020B0604020202020204"/>
                <a:ea typeface="+mn-ea"/>
              </a:rPr>
              <a:t>16</a:t>
            </a:fld>
            <a:endParaRPr lang="en-GB" sz="1800" b="0" strike="noStrike" spc="-1">
              <a:solidFill>
                <a:srgbClr val="000000"/>
              </a:solidFill>
              <a:uFill>
                <a:solidFill>
                  <a:srgbClr val="FFFFFF"/>
                </a:solidFill>
              </a:uFill>
              <a:latin typeface="Arial" panose="020B0604020202020204"/>
            </a:endParaRPr>
          </a:p>
        </p:txBody>
      </p:sp>
    </p:spTree>
    <p:extLst>
      <p:ext uri="{BB962C8B-B14F-4D97-AF65-F5344CB8AC3E}">
        <p14:creationId xmlns:p14="http://schemas.microsoft.com/office/powerpoint/2010/main" val="2115924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PlaceHolder 1"/>
          <p:cNvSpPr>
            <a:spLocks noGrp="1"/>
          </p:cNvSpPr>
          <p:nvPr>
            <p:ph type="body"/>
          </p:nvPr>
        </p:nvSpPr>
        <p:spPr>
          <a:xfrm>
            <a:off x="685800" y="4343400"/>
            <a:ext cx="5483520" cy="4111920"/>
          </a:xfrm>
          <a:prstGeom prst="rect">
            <a:avLst/>
          </a:prstGeom>
        </p:spPr>
        <p:txBody>
          <a:bodyPr lIns="0" tIns="0" rIns="0" bIns="0"/>
          <a:lstStyle/>
          <a:p>
            <a:r>
              <a:rPr lang="en-GB" sz="1200" b="1" strike="noStrike" spc="-1" dirty="0">
                <a:solidFill>
                  <a:srgbClr val="000000"/>
                </a:solidFill>
                <a:uFill>
                  <a:solidFill>
                    <a:srgbClr val="FFFFFF"/>
                  </a:solidFill>
                </a:uFill>
                <a:latin typeface="+mn-lt"/>
                <a:ea typeface="+mn-ea"/>
              </a:rPr>
              <a:t>Beach </a:t>
            </a:r>
            <a:r>
              <a:rPr lang="en-GB" sz="1200" b="1" strike="noStrike" spc="-1" dirty="0" smtClean="0">
                <a:solidFill>
                  <a:srgbClr val="000000"/>
                </a:solidFill>
                <a:uFill>
                  <a:solidFill>
                    <a:srgbClr val="FFFFFF"/>
                  </a:solidFill>
                </a:uFill>
                <a:latin typeface="+mn-lt"/>
                <a:ea typeface="+mn-ea"/>
              </a:rPr>
              <a:t>Profile</a:t>
            </a:r>
            <a:endParaRPr lang="en-GB" sz="2000" b="0" strike="noStrike" spc="-1" dirty="0">
              <a:solidFill>
                <a:srgbClr val="000000"/>
              </a:solidFill>
              <a:uFill>
                <a:solidFill>
                  <a:srgbClr val="FFFFFF"/>
                </a:solidFill>
              </a:uFill>
              <a:latin typeface="Arial" panose="020B0604020202020204"/>
              <a:ea typeface="+mn-ea"/>
            </a:endParaRPr>
          </a:p>
          <a:p>
            <a:r>
              <a:rPr lang="en-GB" sz="1200" b="0" strike="noStrike" spc="-1" dirty="0" smtClean="0">
                <a:solidFill>
                  <a:srgbClr val="000000"/>
                </a:solidFill>
                <a:uFill>
                  <a:solidFill>
                    <a:srgbClr val="FFFFFF"/>
                  </a:solidFill>
                </a:uFill>
                <a:latin typeface="+mn-lt"/>
                <a:ea typeface="+mn-ea"/>
              </a:rPr>
              <a:t>Create</a:t>
            </a:r>
            <a:r>
              <a:rPr lang="en-GB" sz="1200" b="0" strike="noStrike" spc="-1" baseline="0" dirty="0" smtClean="0">
                <a:solidFill>
                  <a:srgbClr val="000000"/>
                </a:solidFill>
                <a:uFill>
                  <a:solidFill>
                    <a:srgbClr val="FFFFFF"/>
                  </a:solidFill>
                </a:uFill>
                <a:latin typeface="+mn-lt"/>
                <a:ea typeface="+mn-ea"/>
              </a:rPr>
              <a:t> two separate scales for the y-axis, one for the mean B-axis and one for the accumulative height. </a:t>
            </a:r>
            <a:r>
              <a:rPr lang="en-GB" sz="1200" b="0" strike="noStrike" spc="-1" dirty="0" smtClean="0">
                <a:solidFill>
                  <a:srgbClr val="000000"/>
                </a:solidFill>
                <a:uFill>
                  <a:solidFill>
                    <a:srgbClr val="FFFFFF"/>
                  </a:solidFill>
                </a:uFill>
                <a:latin typeface="+mn-lt"/>
                <a:ea typeface="+mn-ea"/>
              </a:rPr>
              <a:t>Plot </a:t>
            </a:r>
            <a:r>
              <a:rPr lang="en-GB" sz="1200" b="0" strike="noStrike" spc="-1" dirty="0">
                <a:solidFill>
                  <a:srgbClr val="000000"/>
                </a:solidFill>
                <a:uFill>
                  <a:solidFill>
                    <a:srgbClr val="FFFFFF"/>
                  </a:solidFill>
                </a:uFill>
                <a:latin typeface="+mn-lt"/>
                <a:ea typeface="+mn-ea"/>
              </a:rPr>
              <a:t>the </a:t>
            </a:r>
            <a:r>
              <a:rPr lang="en-GB" sz="1200" b="0" strike="noStrike" spc="-1" dirty="0" smtClean="0">
                <a:solidFill>
                  <a:srgbClr val="000000"/>
                </a:solidFill>
                <a:uFill>
                  <a:solidFill>
                    <a:srgbClr val="FFFFFF"/>
                  </a:solidFill>
                </a:uFill>
                <a:latin typeface="+mn-lt"/>
                <a:ea typeface="+mn-ea"/>
              </a:rPr>
              <a:t>beach profile as a line, </a:t>
            </a:r>
            <a:r>
              <a:rPr lang="en-GB" sz="1200" b="0" strike="noStrike" spc="-1" dirty="0">
                <a:solidFill>
                  <a:srgbClr val="000000"/>
                </a:solidFill>
                <a:uFill>
                  <a:solidFill>
                    <a:srgbClr val="FFFFFF"/>
                  </a:solidFill>
                </a:uFill>
                <a:latin typeface="+mn-lt"/>
                <a:ea typeface="+mn-ea"/>
              </a:rPr>
              <a:t>using the accumulative </a:t>
            </a:r>
            <a:r>
              <a:rPr lang="en-GB" sz="1200" b="0" strike="noStrike" spc="-1" dirty="0" smtClean="0">
                <a:solidFill>
                  <a:srgbClr val="000000"/>
                </a:solidFill>
                <a:uFill>
                  <a:solidFill>
                    <a:srgbClr val="FFFFFF"/>
                  </a:solidFill>
                </a:uFill>
                <a:latin typeface="+mn-lt"/>
                <a:ea typeface="+mn-ea"/>
              </a:rPr>
              <a:t>height data. Add </a:t>
            </a:r>
            <a:r>
              <a:rPr lang="en-GB" sz="1200" b="0" strike="noStrike" spc="-1" dirty="0">
                <a:solidFill>
                  <a:srgbClr val="000000"/>
                </a:solidFill>
                <a:uFill>
                  <a:solidFill>
                    <a:srgbClr val="FFFFFF"/>
                  </a:solidFill>
                </a:uFill>
                <a:latin typeface="+mn-lt"/>
                <a:ea typeface="+mn-ea"/>
              </a:rPr>
              <a:t>a scatter graph for </a:t>
            </a:r>
            <a:r>
              <a:rPr lang="en-GB" sz="1200" b="0" strike="noStrike" spc="-1" dirty="0" smtClean="0">
                <a:solidFill>
                  <a:srgbClr val="000000"/>
                </a:solidFill>
                <a:uFill>
                  <a:solidFill>
                    <a:srgbClr val="FFFFFF"/>
                  </a:solidFill>
                </a:uFill>
                <a:latin typeface="+mn-lt"/>
                <a:ea typeface="+mn-ea"/>
              </a:rPr>
              <a:t>pebble</a:t>
            </a:r>
            <a:r>
              <a:rPr lang="en-GB" sz="1200" b="0" strike="noStrike" spc="-1" baseline="0" dirty="0" smtClean="0">
                <a:solidFill>
                  <a:srgbClr val="000000"/>
                </a:solidFill>
                <a:uFill>
                  <a:solidFill>
                    <a:srgbClr val="FFFFFF"/>
                  </a:solidFill>
                </a:uFill>
                <a:latin typeface="+mn-lt"/>
                <a:ea typeface="+mn-ea"/>
              </a:rPr>
              <a:t> mean B</a:t>
            </a:r>
            <a:r>
              <a:rPr lang="en-GB" sz="1200" b="0" strike="noStrike" spc="-1" dirty="0" smtClean="0">
                <a:solidFill>
                  <a:srgbClr val="000000"/>
                </a:solidFill>
                <a:uFill>
                  <a:solidFill>
                    <a:srgbClr val="FFFFFF"/>
                  </a:solidFill>
                </a:uFill>
                <a:latin typeface="+mn-lt"/>
                <a:ea typeface="+mn-ea"/>
              </a:rPr>
              <a:t>-axis. A</a:t>
            </a:r>
            <a:r>
              <a:rPr lang="en-GB" sz="1200" b="0" strike="noStrike" spc="-1" baseline="0" dirty="0" smtClean="0">
                <a:solidFill>
                  <a:srgbClr val="000000"/>
                </a:solidFill>
                <a:uFill>
                  <a:solidFill>
                    <a:srgbClr val="FFFFFF"/>
                  </a:solidFill>
                </a:uFill>
                <a:latin typeface="+mn-lt"/>
                <a:ea typeface="+mn-ea"/>
              </a:rPr>
              <a:t> line of best fit through the B-axis data should run in the opposite direction to the direction of the beach profile, </a:t>
            </a:r>
            <a:r>
              <a:rPr lang="en-GB" sz="1200" b="0" strike="noStrike" spc="-1" dirty="0" smtClean="0">
                <a:solidFill>
                  <a:srgbClr val="000000"/>
                </a:solidFill>
                <a:uFill>
                  <a:solidFill>
                    <a:srgbClr val="FFFFFF"/>
                  </a:solidFill>
                </a:uFill>
                <a:latin typeface="+mn-lt"/>
                <a:ea typeface="+mn-ea"/>
              </a:rPr>
              <a:t>as </a:t>
            </a:r>
            <a:r>
              <a:rPr lang="en-GB" sz="1200" b="0" strike="noStrike" spc="-1" dirty="0">
                <a:solidFill>
                  <a:srgbClr val="000000"/>
                </a:solidFill>
                <a:uFill>
                  <a:solidFill>
                    <a:srgbClr val="FFFFFF"/>
                  </a:solidFill>
                </a:uFill>
                <a:latin typeface="+mn-lt"/>
                <a:ea typeface="+mn-ea"/>
              </a:rPr>
              <a:t>the larger pebbles stay at the bottom of the </a:t>
            </a:r>
            <a:r>
              <a:rPr lang="en-GB" sz="1200" b="0" strike="noStrike" spc="-1" dirty="0" smtClean="0">
                <a:solidFill>
                  <a:srgbClr val="000000"/>
                </a:solidFill>
                <a:uFill>
                  <a:solidFill>
                    <a:srgbClr val="FFFFFF"/>
                  </a:solidFill>
                </a:uFill>
                <a:latin typeface="+mn-lt"/>
                <a:ea typeface="+mn-ea"/>
              </a:rPr>
              <a:t>beach (because they </a:t>
            </a:r>
            <a:r>
              <a:rPr lang="en-GB" sz="1200" b="0" strike="noStrike" spc="-1" dirty="0">
                <a:solidFill>
                  <a:srgbClr val="000000"/>
                </a:solidFill>
                <a:uFill>
                  <a:solidFill>
                    <a:srgbClr val="FFFFFF"/>
                  </a:solidFill>
                </a:uFill>
                <a:latin typeface="+mn-lt"/>
                <a:ea typeface="+mn-ea"/>
              </a:rPr>
              <a:t>are too heavy to get moved </a:t>
            </a:r>
            <a:r>
              <a:rPr lang="en-GB" sz="1200" b="0" strike="noStrike" spc="-1" dirty="0" smtClean="0">
                <a:solidFill>
                  <a:srgbClr val="000000"/>
                </a:solidFill>
                <a:uFill>
                  <a:solidFill>
                    <a:srgbClr val="FFFFFF"/>
                  </a:solidFill>
                </a:uFill>
                <a:latin typeface="+mn-lt"/>
                <a:ea typeface="+mn-ea"/>
              </a:rPr>
              <a:t>upwards, </a:t>
            </a:r>
            <a:r>
              <a:rPr lang="en-GB" sz="1200" b="0" strike="noStrike" spc="-1" dirty="0">
                <a:solidFill>
                  <a:srgbClr val="000000"/>
                </a:solidFill>
                <a:uFill>
                  <a:solidFill>
                    <a:srgbClr val="FFFFFF"/>
                  </a:solidFill>
                </a:uFill>
                <a:latin typeface="+mn-lt"/>
                <a:ea typeface="+mn-ea"/>
              </a:rPr>
              <a:t>and if they get </a:t>
            </a:r>
            <a:r>
              <a:rPr lang="en-GB" sz="1200" b="0" strike="noStrike" spc="-1" dirty="0" smtClean="0">
                <a:solidFill>
                  <a:srgbClr val="000000"/>
                </a:solidFill>
                <a:uFill>
                  <a:solidFill>
                    <a:srgbClr val="FFFFFF"/>
                  </a:solidFill>
                </a:uFill>
                <a:latin typeface="+mn-lt"/>
                <a:ea typeface="+mn-ea"/>
              </a:rPr>
              <a:t>to the top of the beach, </a:t>
            </a:r>
            <a:r>
              <a:rPr lang="en-GB" sz="1200" b="0" strike="noStrike" spc="-1" dirty="0">
                <a:solidFill>
                  <a:srgbClr val="000000"/>
                </a:solidFill>
                <a:uFill>
                  <a:solidFill>
                    <a:srgbClr val="FFFFFF"/>
                  </a:solidFill>
                </a:uFill>
                <a:latin typeface="+mn-lt"/>
                <a:ea typeface="+mn-ea"/>
              </a:rPr>
              <a:t>they have enough weight to roll </a:t>
            </a:r>
            <a:r>
              <a:rPr lang="en-GB" sz="1200" b="0" strike="noStrike" spc="-1" dirty="0" smtClean="0">
                <a:solidFill>
                  <a:srgbClr val="000000"/>
                </a:solidFill>
                <a:uFill>
                  <a:solidFill>
                    <a:srgbClr val="FFFFFF"/>
                  </a:solidFill>
                </a:uFill>
                <a:latin typeface="+mn-lt"/>
                <a:ea typeface="+mn-ea"/>
              </a:rPr>
              <a:t>back down).</a:t>
            </a:r>
            <a:endParaRPr lang="en-GB" sz="2000" b="0" strike="noStrike" spc="-1" dirty="0">
              <a:solidFill>
                <a:srgbClr val="000000"/>
              </a:solidFill>
              <a:uFill>
                <a:solidFill>
                  <a:srgbClr val="FFFFFF"/>
                </a:solidFill>
              </a:uFill>
              <a:latin typeface="Arial" panose="020B0604020202020204"/>
            </a:endParaRPr>
          </a:p>
          <a:p>
            <a:pPr marL="215900" indent="-213360">
              <a:lnSpc>
                <a:spcPct val="100000"/>
              </a:lnSpc>
            </a:pPr>
            <a:endParaRPr lang="en-GB" sz="2000" b="0" strike="noStrike" spc="-1" dirty="0">
              <a:solidFill>
                <a:srgbClr val="000000"/>
              </a:solidFill>
              <a:uFill>
                <a:solidFill>
                  <a:srgbClr val="FFFFFF"/>
                </a:solidFill>
              </a:uFill>
              <a:latin typeface="Arial" panose="020B0604020202020204"/>
            </a:endParaRPr>
          </a:p>
        </p:txBody>
      </p:sp>
      <p:sp>
        <p:nvSpPr>
          <p:cNvPr id="395" name="CustomShape 2"/>
          <p:cNvSpPr/>
          <p:nvPr/>
        </p:nvSpPr>
        <p:spPr>
          <a:xfrm>
            <a:off x="3884760" y="8685360"/>
            <a:ext cx="2968920" cy="4543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b"/>
          <a:lstStyle/>
          <a:p>
            <a:pPr algn="r">
              <a:lnSpc>
                <a:spcPct val="100000"/>
              </a:lnSpc>
            </a:pPr>
            <a:fld id="{5F0A465D-F2F0-4F05-A7D0-550B6B0D5A74}" type="slidenum">
              <a:rPr lang="en-GB" sz="1800" b="0" strike="noStrike" spc="-1">
                <a:solidFill>
                  <a:srgbClr val="000000"/>
                </a:solidFill>
                <a:uFill>
                  <a:solidFill>
                    <a:srgbClr val="FFFFFF"/>
                  </a:solidFill>
                </a:uFill>
                <a:latin typeface="Arial" panose="020B0604020202020204"/>
                <a:ea typeface="+mn-ea"/>
              </a:rPr>
              <a:t>17</a:t>
            </a:fld>
            <a:endParaRPr lang="en-GB" sz="1800" b="0" strike="noStrike" spc="-1">
              <a:solidFill>
                <a:srgbClr val="000000"/>
              </a:solidFill>
              <a:uFill>
                <a:solidFill>
                  <a:srgbClr val="FFFFFF"/>
                </a:solidFill>
              </a:uFill>
              <a:latin typeface="Arial" panose="020B0604020202020204"/>
            </a:endParaRPr>
          </a:p>
        </p:txBody>
      </p:sp>
    </p:spTree>
    <p:extLst>
      <p:ext uri="{BB962C8B-B14F-4D97-AF65-F5344CB8AC3E}">
        <p14:creationId xmlns:p14="http://schemas.microsoft.com/office/powerpoint/2010/main" val="390742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18</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877202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p:cNvSpPr>
          <p:nvPr>
            <p:ph type="body"/>
          </p:nvPr>
        </p:nvSpPr>
        <p:spPr>
          <a:xfrm>
            <a:off x="685800" y="4343400"/>
            <a:ext cx="5483520" cy="4111920"/>
          </a:xfrm>
          <a:prstGeom prst="rect">
            <a:avLst/>
          </a:prstGeom>
        </p:spPr>
        <p:txBody>
          <a:bodyPr lIns="0" tIns="0" rIns="0" bIns="0"/>
          <a:lstStyle/>
          <a:p>
            <a:r>
              <a:rPr lang="en-GB" sz="1200" b="1" strike="noStrike" spc="-1" dirty="0">
                <a:solidFill>
                  <a:srgbClr val="000000"/>
                </a:solidFill>
                <a:uFill>
                  <a:solidFill>
                    <a:srgbClr val="FFFFFF"/>
                  </a:solidFill>
                </a:uFill>
                <a:latin typeface="+mn-lt"/>
                <a:ea typeface="+mn-ea"/>
              </a:rPr>
              <a:t>Mann Whitney</a:t>
            </a:r>
            <a:endParaRPr lang="en-GB" sz="2000" b="0" strike="noStrike" spc="-1" dirty="0">
              <a:solidFill>
                <a:srgbClr val="000000"/>
              </a:solidFill>
              <a:uFill>
                <a:solidFill>
                  <a:srgbClr val="FFFFFF"/>
                </a:solidFill>
              </a:uFill>
              <a:latin typeface="Arial" panose="020B0604020202020204"/>
            </a:endParaRPr>
          </a:p>
          <a:p>
            <a:pPr marL="215900" indent="-213360">
              <a:lnSpc>
                <a:spcPct val="100000"/>
              </a:lnSpc>
            </a:pPr>
            <a:r>
              <a:rPr lang="en-GB" sz="2000" b="0" strike="noStrike" spc="-1" dirty="0" smtClean="0">
                <a:solidFill>
                  <a:srgbClr val="000000"/>
                </a:solidFill>
                <a:uFill>
                  <a:solidFill>
                    <a:srgbClr val="FFFFFF"/>
                  </a:solidFill>
                </a:uFill>
                <a:latin typeface="Arial" panose="020B0604020202020204"/>
              </a:rPr>
              <a:t>This</a:t>
            </a:r>
            <a:r>
              <a:rPr lang="en-GB" sz="2000" b="0" strike="noStrike" spc="-1" baseline="0" dirty="0" smtClean="0">
                <a:solidFill>
                  <a:srgbClr val="000000"/>
                </a:solidFill>
                <a:uFill>
                  <a:solidFill>
                    <a:srgbClr val="FFFFFF"/>
                  </a:solidFill>
                </a:uFill>
                <a:latin typeface="Arial" panose="020B0604020202020204"/>
              </a:rPr>
              <a:t> statistical test removes the possibility of results being skewed by anomalous data collected around the headland between </a:t>
            </a:r>
            <a:r>
              <a:rPr lang="en-GB" sz="2000" b="0" strike="noStrike" spc="-1" baseline="0" dirty="0" err="1" smtClean="0">
                <a:solidFill>
                  <a:srgbClr val="000000"/>
                </a:solidFill>
                <a:uFill>
                  <a:solidFill>
                    <a:srgbClr val="FFFFFF"/>
                  </a:solidFill>
                </a:uFill>
                <a:latin typeface="Arial" panose="020B0604020202020204"/>
              </a:rPr>
              <a:t>Catacol</a:t>
            </a:r>
            <a:r>
              <a:rPr lang="en-GB" sz="2000" b="0" strike="noStrike" spc="-1" baseline="0" dirty="0" smtClean="0">
                <a:solidFill>
                  <a:srgbClr val="000000"/>
                </a:solidFill>
                <a:uFill>
                  <a:solidFill>
                    <a:srgbClr val="FFFFFF"/>
                  </a:solidFill>
                </a:uFill>
                <a:latin typeface="Arial" panose="020B0604020202020204"/>
              </a:rPr>
              <a:t> and </a:t>
            </a:r>
            <a:r>
              <a:rPr lang="en-GB" sz="2000" b="0" strike="noStrike" spc="-1" baseline="0" dirty="0" err="1" smtClean="0">
                <a:solidFill>
                  <a:srgbClr val="000000"/>
                </a:solidFill>
                <a:uFill>
                  <a:solidFill>
                    <a:srgbClr val="FFFFFF"/>
                  </a:solidFill>
                </a:uFill>
                <a:latin typeface="Arial" panose="020B0604020202020204"/>
              </a:rPr>
              <a:t>Lochranza</a:t>
            </a:r>
            <a:r>
              <a:rPr lang="en-GB" sz="2000" b="0" strike="noStrike" spc="-1" baseline="0" dirty="0" smtClean="0">
                <a:solidFill>
                  <a:srgbClr val="000000"/>
                </a:solidFill>
                <a:uFill>
                  <a:solidFill>
                    <a:srgbClr val="FFFFFF"/>
                  </a:solidFill>
                </a:uFill>
                <a:latin typeface="Arial" panose="020B0604020202020204"/>
              </a:rPr>
              <a:t>, where longshore drift patterns may be disrupted.</a:t>
            </a:r>
            <a:endParaRPr lang="en-GB" sz="2000" b="0" strike="noStrike" spc="-1" dirty="0">
              <a:solidFill>
                <a:srgbClr val="000000"/>
              </a:solidFill>
              <a:uFill>
                <a:solidFill>
                  <a:srgbClr val="FFFFFF"/>
                </a:solidFill>
              </a:uFill>
              <a:latin typeface="Arial" panose="020B0604020202020204"/>
            </a:endParaRPr>
          </a:p>
        </p:txBody>
      </p:sp>
      <p:sp>
        <p:nvSpPr>
          <p:cNvPr id="397" name="CustomShape 2"/>
          <p:cNvSpPr/>
          <p:nvPr/>
        </p:nvSpPr>
        <p:spPr>
          <a:xfrm>
            <a:off x="3884760" y="8685360"/>
            <a:ext cx="2968920" cy="4543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b"/>
          <a:lstStyle/>
          <a:p>
            <a:pPr algn="r">
              <a:lnSpc>
                <a:spcPct val="100000"/>
              </a:lnSpc>
            </a:pPr>
            <a:fld id="{7854456F-1A28-4B85-92E7-156CE490BE27}" type="slidenum">
              <a:rPr lang="en-GB" sz="1800" b="0" strike="noStrike" spc="-1">
                <a:solidFill>
                  <a:srgbClr val="000000"/>
                </a:solidFill>
                <a:uFill>
                  <a:solidFill>
                    <a:srgbClr val="FFFFFF"/>
                  </a:solidFill>
                </a:uFill>
                <a:latin typeface="Arial" panose="020B0604020202020204"/>
                <a:ea typeface="+mn-ea"/>
              </a:rPr>
              <a:t>19</a:t>
            </a:fld>
            <a:endParaRPr lang="en-GB" sz="1800" b="0" strike="noStrike" spc="-1">
              <a:solidFill>
                <a:srgbClr val="000000"/>
              </a:solidFill>
              <a:uFill>
                <a:solidFill>
                  <a:srgbClr val="FFFFFF"/>
                </a:solidFill>
              </a:uFill>
              <a:latin typeface="Arial" panose="020B0604020202020204"/>
            </a:endParaRPr>
          </a:p>
        </p:txBody>
      </p:sp>
    </p:spTree>
    <p:extLst>
      <p:ext uri="{BB962C8B-B14F-4D97-AF65-F5344CB8AC3E}">
        <p14:creationId xmlns:p14="http://schemas.microsoft.com/office/powerpoint/2010/main" val="200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PlaceHolder 1"/>
          <p:cNvSpPr>
            <a:spLocks noGrp="1"/>
          </p:cNvSpPr>
          <p:nvPr>
            <p:ph type="body"/>
          </p:nvPr>
        </p:nvSpPr>
        <p:spPr>
          <a:xfrm>
            <a:off x="685800" y="4343400"/>
            <a:ext cx="5483520" cy="4111920"/>
          </a:xfrm>
          <a:prstGeom prst="rect">
            <a:avLst/>
          </a:prstGeom>
        </p:spPr>
        <p:txBody>
          <a:bodyPr lIns="0" tIns="0" rIns="0" bIns="0"/>
          <a:lstStyle/>
          <a:p>
            <a:pPr marL="215900" indent="-213360">
              <a:lnSpc>
                <a:spcPct val="100000"/>
              </a:lnSpc>
            </a:pPr>
            <a:r>
              <a:rPr lang="en-GB" sz="1200" b="1" strike="noStrike" spc="-1" dirty="0" smtClean="0">
                <a:solidFill>
                  <a:srgbClr val="000000"/>
                </a:solidFill>
                <a:uFill>
                  <a:solidFill>
                    <a:srgbClr val="FFFFFF"/>
                  </a:solidFill>
                </a:uFill>
                <a:latin typeface="+mn-lt"/>
                <a:ea typeface="+mn-ea"/>
              </a:rPr>
              <a:t>Compass </a:t>
            </a:r>
            <a:r>
              <a:rPr lang="en-GB" sz="1200" b="1" strike="noStrike" spc="-1" dirty="0">
                <a:solidFill>
                  <a:srgbClr val="000000"/>
                </a:solidFill>
                <a:uFill>
                  <a:solidFill>
                    <a:srgbClr val="FFFFFF"/>
                  </a:solidFill>
                </a:uFill>
                <a:latin typeface="+mn-lt"/>
                <a:ea typeface="+mn-ea"/>
              </a:rPr>
              <a:t>Constructed </a:t>
            </a:r>
            <a:r>
              <a:rPr lang="en-GB" sz="1200" b="1" strike="noStrike" spc="-1" dirty="0" smtClean="0">
                <a:solidFill>
                  <a:srgbClr val="000000"/>
                </a:solidFill>
                <a:uFill>
                  <a:solidFill>
                    <a:srgbClr val="FFFFFF"/>
                  </a:solidFill>
                </a:uFill>
                <a:latin typeface="+mn-lt"/>
                <a:ea typeface="+mn-ea"/>
              </a:rPr>
              <a:t>Coastline</a:t>
            </a:r>
            <a:endParaRPr lang="en-GB" sz="2000" b="0" strike="noStrike" spc="-1" dirty="0">
              <a:solidFill>
                <a:srgbClr val="000000"/>
              </a:solidFill>
              <a:uFill>
                <a:solidFill>
                  <a:srgbClr val="FFFFFF"/>
                </a:solidFill>
              </a:uFill>
              <a:latin typeface="Arial" panose="020B0604020202020204"/>
              <a:ea typeface="+mn-ea"/>
            </a:endParaRPr>
          </a:p>
          <a:p>
            <a:pPr marL="215900" indent="-213360">
              <a:lnSpc>
                <a:spcPct val="100000"/>
              </a:lnSpc>
            </a:pPr>
            <a:r>
              <a:rPr lang="en-GB" sz="1200" b="0" strike="noStrike" spc="-1" dirty="0" smtClean="0">
                <a:solidFill>
                  <a:srgbClr val="000000"/>
                </a:solidFill>
                <a:uFill>
                  <a:solidFill>
                    <a:srgbClr val="FFFFFF"/>
                  </a:solidFill>
                </a:uFill>
                <a:latin typeface="+mn-lt"/>
                <a:ea typeface="+mn-ea"/>
              </a:rPr>
              <a:t>Use a </a:t>
            </a:r>
            <a:r>
              <a:rPr lang="en-GB" sz="1200" b="0" strike="noStrike" spc="-1" dirty="0">
                <a:solidFill>
                  <a:srgbClr val="000000"/>
                </a:solidFill>
                <a:uFill>
                  <a:solidFill>
                    <a:srgbClr val="FFFFFF"/>
                  </a:solidFill>
                </a:uFill>
                <a:latin typeface="+mn-lt"/>
                <a:ea typeface="+mn-ea"/>
              </a:rPr>
              <a:t>scale of 1cm = </a:t>
            </a:r>
            <a:r>
              <a:rPr lang="en-GB" sz="1200" b="0" strike="noStrike" spc="-1" dirty="0" smtClean="0">
                <a:solidFill>
                  <a:srgbClr val="000000"/>
                </a:solidFill>
                <a:uFill>
                  <a:solidFill>
                    <a:srgbClr val="FFFFFF"/>
                  </a:solidFill>
                </a:uFill>
                <a:latin typeface="+mn-lt"/>
                <a:ea typeface="+mn-ea"/>
              </a:rPr>
              <a:t>50m. Place</a:t>
            </a:r>
            <a:r>
              <a:rPr lang="en-GB" sz="1200" b="0" strike="noStrike" spc="-1" baseline="0" dirty="0" smtClean="0">
                <a:solidFill>
                  <a:srgbClr val="000000"/>
                </a:solidFill>
                <a:uFill>
                  <a:solidFill>
                    <a:srgbClr val="FFFFFF"/>
                  </a:solidFill>
                </a:uFill>
                <a:latin typeface="+mn-lt"/>
                <a:ea typeface="+mn-ea"/>
              </a:rPr>
              <a:t> the centre of a protractor over the dot marked for </a:t>
            </a:r>
            <a:r>
              <a:rPr lang="en-GB" sz="1200" b="0" strike="noStrike" spc="-1" baseline="0" dirty="0" err="1" smtClean="0">
                <a:solidFill>
                  <a:srgbClr val="000000"/>
                </a:solidFill>
                <a:uFill>
                  <a:solidFill>
                    <a:srgbClr val="FFFFFF"/>
                  </a:solidFill>
                </a:uFill>
                <a:latin typeface="+mn-lt"/>
                <a:ea typeface="+mn-ea"/>
              </a:rPr>
              <a:t>Catacol</a:t>
            </a:r>
            <a:r>
              <a:rPr lang="en-GB" sz="1200" b="0" strike="noStrike" spc="-1" baseline="0" dirty="0" smtClean="0">
                <a:solidFill>
                  <a:srgbClr val="000000"/>
                </a:solidFill>
                <a:uFill>
                  <a:solidFill>
                    <a:srgbClr val="FFFFFF"/>
                  </a:solidFill>
                </a:uFill>
                <a:latin typeface="+mn-lt"/>
                <a:ea typeface="+mn-ea"/>
              </a:rPr>
              <a:t>, with 0</a:t>
            </a:r>
            <a:r>
              <a:rPr lang="en-GB" sz="1200" b="0" strike="noStrike" spc="-1" baseline="0" dirty="0" smtClean="0">
                <a:solidFill>
                  <a:srgbClr val="000000"/>
                </a:solidFill>
                <a:uFill>
                  <a:solidFill>
                    <a:srgbClr val="FFFFFF"/>
                  </a:solidFill>
                </a:uFill>
                <a:latin typeface="Calibri" panose="020F0502020204030204" pitchFamily="34" charset="0"/>
                <a:ea typeface="+mn-ea"/>
                <a:cs typeface="Calibri" panose="020F0502020204030204" pitchFamily="34" charset="0"/>
              </a:rPr>
              <a:t>° of the protractor above the dot (90° will be to the right of the dot, and 180° beneath the dot). In pencil, mark the bearing you got for the first site from </a:t>
            </a:r>
            <a:r>
              <a:rPr lang="en-GB" sz="1200" b="0" strike="noStrike" spc="-1" baseline="0" dirty="0" err="1" smtClean="0">
                <a:solidFill>
                  <a:srgbClr val="000000"/>
                </a:solidFill>
                <a:uFill>
                  <a:solidFill>
                    <a:srgbClr val="FFFFFF"/>
                  </a:solidFill>
                </a:uFill>
                <a:latin typeface="Calibri" panose="020F0502020204030204" pitchFamily="34" charset="0"/>
                <a:ea typeface="+mn-ea"/>
                <a:cs typeface="Calibri" panose="020F0502020204030204" pitchFamily="34" charset="0"/>
              </a:rPr>
              <a:t>Catacol</a:t>
            </a:r>
            <a:r>
              <a:rPr lang="en-GB" sz="1200" b="0" strike="noStrike" spc="-1" baseline="0" dirty="0" smtClean="0">
                <a:solidFill>
                  <a:srgbClr val="000000"/>
                </a:solidFill>
                <a:uFill>
                  <a:solidFill>
                    <a:srgbClr val="FFFFFF"/>
                  </a:solidFill>
                </a:uFill>
                <a:latin typeface="Calibri" panose="020F0502020204030204" pitchFamily="34" charset="0"/>
                <a:ea typeface="+mn-ea"/>
                <a:cs typeface="Calibri" panose="020F0502020204030204" pitchFamily="34" charset="0"/>
              </a:rPr>
              <a:t>. Remove the compass, and join this mark with the original dot using a ruler, and draw a centimetre-long line. At the end of this line, make another dot, and from this dot repeat the process using the protractor and ruler, and continue to do so until you have a line stretching across the page from </a:t>
            </a:r>
            <a:r>
              <a:rPr lang="en-GB" sz="1200" b="0" strike="noStrike" spc="-1" baseline="0" dirty="0" err="1" smtClean="0">
                <a:solidFill>
                  <a:srgbClr val="000000"/>
                </a:solidFill>
                <a:uFill>
                  <a:solidFill>
                    <a:srgbClr val="FFFFFF"/>
                  </a:solidFill>
                </a:uFill>
                <a:latin typeface="Calibri" panose="020F0502020204030204" pitchFamily="34" charset="0"/>
                <a:ea typeface="+mn-ea"/>
                <a:cs typeface="Calibri" panose="020F0502020204030204" pitchFamily="34" charset="0"/>
              </a:rPr>
              <a:t>Catacol</a:t>
            </a:r>
            <a:r>
              <a:rPr lang="en-GB" sz="1200" b="0" strike="noStrike" spc="-1" baseline="0" dirty="0" smtClean="0">
                <a:solidFill>
                  <a:srgbClr val="000000"/>
                </a:solidFill>
                <a:uFill>
                  <a:solidFill>
                    <a:srgbClr val="FFFFFF"/>
                  </a:solidFill>
                </a:uFill>
                <a:latin typeface="Calibri" panose="020F0502020204030204" pitchFamily="34" charset="0"/>
                <a:ea typeface="+mn-ea"/>
                <a:cs typeface="Calibri" panose="020F0502020204030204" pitchFamily="34" charset="0"/>
              </a:rPr>
              <a:t> to </a:t>
            </a:r>
            <a:r>
              <a:rPr lang="en-GB" sz="1200" b="0" strike="noStrike" spc="-1" baseline="0" dirty="0" err="1" smtClean="0">
                <a:solidFill>
                  <a:srgbClr val="000000"/>
                </a:solidFill>
                <a:uFill>
                  <a:solidFill>
                    <a:srgbClr val="FFFFFF"/>
                  </a:solidFill>
                </a:uFill>
                <a:latin typeface="Calibri" panose="020F0502020204030204" pitchFamily="34" charset="0"/>
                <a:ea typeface="+mn-ea"/>
                <a:cs typeface="Calibri" panose="020F0502020204030204" pitchFamily="34" charset="0"/>
              </a:rPr>
              <a:t>Lochranza</a:t>
            </a:r>
            <a:r>
              <a:rPr lang="en-GB" sz="1200" b="0" strike="noStrike" spc="-1" baseline="0" dirty="0" smtClean="0">
                <a:solidFill>
                  <a:srgbClr val="000000"/>
                </a:solidFill>
                <a:uFill>
                  <a:solidFill>
                    <a:srgbClr val="FFFFFF"/>
                  </a:solidFill>
                </a:uFill>
                <a:latin typeface="Calibri" panose="020F0502020204030204" pitchFamily="34" charset="0"/>
                <a:ea typeface="+mn-ea"/>
                <a:cs typeface="Calibri" panose="020F0502020204030204" pitchFamily="34" charset="0"/>
              </a:rPr>
              <a:t> which resembles the shape of the coastline between the two villages. This is useful for identifying any changes in the coastline which could influence longshore drift.</a:t>
            </a:r>
            <a:endParaRPr lang="en-GB" sz="2000" b="0" strike="noStrike" spc="-1" dirty="0">
              <a:solidFill>
                <a:srgbClr val="000000"/>
              </a:solidFill>
              <a:uFill>
                <a:solidFill>
                  <a:srgbClr val="FFFFFF"/>
                </a:solidFill>
              </a:uFill>
              <a:latin typeface="Arial" panose="020B0604020202020204"/>
            </a:endParaRPr>
          </a:p>
        </p:txBody>
      </p:sp>
      <p:sp>
        <p:nvSpPr>
          <p:cNvPr id="399" name="CustomShape 2"/>
          <p:cNvSpPr/>
          <p:nvPr/>
        </p:nvSpPr>
        <p:spPr>
          <a:xfrm>
            <a:off x="3884760" y="8685360"/>
            <a:ext cx="2968920" cy="4543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b"/>
          <a:lstStyle/>
          <a:p>
            <a:pPr algn="r">
              <a:lnSpc>
                <a:spcPct val="100000"/>
              </a:lnSpc>
            </a:pPr>
            <a:fld id="{30462894-7229-4C47-9031-3516336571C3}" type="slidenum">
              <a:rPr lang="en-GB" sz="1800" b="0" strike="noStrike" spc="-1">
                <a:solidFill>
                  <a:srgbClr val="000000"/>
                </a:solidFill>
                <a:uFill>
                  <a:solidFill>
                    <a:srgbClr val="FFFFFF"/>
                  </a:solidFill>
                </a:uFill>
                <a:latin typeface="Arial" panose="020B0604020202020204"/>
                <a:ea typeface="+mn-ea"/>
              </a:rPr>
              <a:t>21</a:t>
            </a:fld>
            <a:endParaRPr lang="en-GB" sz="1800" b="0" strike="noStrike" spc="-1">
              <a:solidFill>
                <a:srgbClr val="000000"/>
              </a:solidFill>
              <a:uFill>
                <a:solidFill>
                  <a:srgbClr val="FFFFFF"/>
                </a:solidFill>
              </a:uFill>
              <a:latin typeface="Arial" panose="020B0604020202020204"/>
            </a:endParaRPr>
          </a:p>
        </p:txBody>
      </p:sp>
    </p:spTree>
    <p:extLst>
      <p:ext uri="{BB962C8B-B14F-4D97-AF65-F5344CB8AC3E}">
        <p14:creationId xmlns:p14="http://schemas.microsoft.com/office/powerpoint/2010/main" val="2607995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This diagram shows that with an increasing sample size, the mean B-axis</a:t>
            </a:r>
            <a:r>
              <a:rPr lang="en-GB" baseline="0" dirty="0" smtClean="0"/>
              <a:t> levels off, as anomalies are better absorbed within the data when there is a greater sample size. The results are more reliable when there is less deviation within them.</a:t>
            </a:r>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22</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427117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See following</a:t>
            </a:r>
            <a:r>
              <a:rPr lang="en-GB" baseline="0" dirty="0" smtClean="0"/>
              <a:t> slide for reasons.</a:t>
            </a:r>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2</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22162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Coast are</a:t>
            </a:r>
            <a:r>
              <a:rPr lang="en-GB" baseline="0" dirty="0" smtClean="0"/>
              <a:t> a dynamic, ever-changing environment, being the interface between land and sea, so there are lots of interesting processes which occur along the coast. A whole variety of ecological niches exist on coastlines, supporting many very diverse populations of plants and animals within a relatively short area. Coasts and their processes need to be understood if these species are to be protected. Marine, terrestrial, atmospheric and anthropogenic factors all actively interact with each other in coastal environments, and if one of these factors is disrupted, it will influence all the others. A significant proportion of the world’s population lives at a low elevation and in close proximity to the current sea level, meaning they are very vulnerable to predicted sea level rise. Global sea level rise is a major contemporary issue – if current forecasts come to fruition, the effect on our natural environment and ecosystems, as well as on humans’ lives and livelihoods, will be devastating and quite transformative. So understanding coasts is essential if sea level rise is to be combatted, managed or adapted to. From a map of Arran, it is obvious that nearly all of the island’s settlements are coastal; the road hugs the coast, and the coastline is where houses and businesses exist. Flooding is already an issue in some of Arran’s villages, and sea level rise could have drastic consequences for the island.</a:t>
            </a:r>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3</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3180894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If anything is to be done about managing ever-changing coastal environments, and the spectacular lifeforms they support, and if sea level rise is to be adapted to, it is vital that we understand some of the processes and theoretical background</a:t>
            </a:r>
            <a:r>
              <a:rPr lang="en-GB" baseline="0" dirty="0" smtClean="0"/>
              <a:t> of coasts.</a:t>
            </a:r>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4</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1969479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Longshore drift</a:t>
            </a:r>
            <a:r>
              <a:rPr lang="en-GB" baseline="0" dirty="0" smtClean="0"/>
              <a:t> is a key process to understand at the coast. It is t</a:t>
            </a:r>
            <a:r>
              <a:rPr lang="en-US" b="0" i="0" dirty="0" smtClean="0">
                <a:effectLst/>
              </a:rPr>
              <a:t>he movement of material along a coastline due to the angled approach of waves.</a:t>
            </a:r>
            <a:r>
              <a:rPr lang="en-US" b="0" i="0" baseline="0" dirty="0" smtClean="0">
                <a:effectLst/>
              </a:rPr>
              <a:t> In this diagram, the sea is in the bottom half of the slide, and the beach above. ‘Prevailing wind’ refers to the most common direction in which wind in a particular location travels; so, although the wind does not always blow from the southwest to the northeast between </a:t>
            </a:r>
            <a:r>
              <a:rPr lang="en-US" b="0" i="0" baseline="0" dirty="0" err="1" smtClean="0">
                <a:effectLst/>
              </a:rPr>
              <a:t>Lochranza</a:t>
            </a:r>
            <a:r>
              <a:rPr lang="en-US" b="0" i="0" baseline="0" dirty="0" smtClean="0">
                <a:effectLst/>
              </a:rPr>
              <a:t> and </a:t>
            </a:r>
            <a:r>
              <a:rPr lang="en-US" b="0" i="0" baseline="0" dirty="0" err="1" smtClean="0">
                <a:effectLst/>
              </a:rPr>
              <a:t>Catacol</a:t>
            </a:r>
            <a:r>
              <a:rPr lang="en-US" b="0" i="0" baseline="0" dirty="0" smtClean="0">
                <a:effectLst/>
              </a:rPr>
              <a:t>, it does most of the time. Swash is the water flowing towards the beach when a wave breaks, and backwash is the movement of water back down the beach. Swash follows in the direction of the prevailing wind, whereas backwash returns to the sea by the most direct route, meaning it always flows back down the beach perpendicular to the sea. Because the angle of swash is different to the angle of backwash, sediment caught up in the swash and backwash will be transported along the beach over time, in a zig-zagging fashion. The diagram above shows the net direction of sediment transport.</a:t>
            </a:r>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5</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102531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PlaceHolder 1"/>
          <p:cNvSpPr>
            <a:spLocks noGrp="1"/>
          </p:cNvSpPr>
          <p:nvPr>
            <p:ph type="body"/>
          </p:nvPr>
        </p:nvSpPr>
        <p:spPr>
          <a:xfrm>
            <a:off x="685800" y="4343400"/>
            <a:ext cx="5483520" cy="4111920"/>
          </a:xfrm>
          <a:prstGeom prst="rect">
            <a:avLst/>
          </a:prstGeom>
        </p:spPr>
        <p:txBody>
          <a:bodyPr lIns="0" tIns="0" rIns="0" bIns="0"/>
          <a:lstStyle/>
          <a:p>
            <a:r>
              <a:rPr lang="en-GB" sz="1800" dirty="0" smtClean="0">
                <a:effectLst/>
              </a:rPr>
              <a:t>At the </a:t>
            </a:r>
            <a:r>
              <a:rPr lang="en-GB" sz="1800" dirty="0" err="1" smtClean="0">
                <a:effectLst/>
              </a:rPr>
              <a:t>Lochranza</a:t>
            </a:r>
            <a:r>
              <a:rPr lang="en-GB" sz="1800" dirty="0" smtClean="0">
                <a:effectLst/>
              </a:rPr>
              <a:t> Centre, we study longshore drift between </a:t>
            </a:r>
            <a:r>
              <a:rPr lang="en-GB" sz="1800" dirty="0" err="1" smtClean="0">
                <a:effectLst/>
              </a:rPr>
              <a:t>Catacol</a:t>
            </a:r>
            <a:r>
              <a:rPr lang="en-GB" sz="1800" dirty="0" smtClean="0">
                <a:effectLst/>
              </a:rPr>
              <a:t> and </a:t>
            </a:r>
            <a:r>
              <a:rPr lang="en-GB" sz="1800" dirty="0" err="1" smtClean="0">
                <a:effectLst/>
              </a:rPr>
              <a:t>Lochranza</a:t>
            </a:r>
            <a:r>
              <a:rPr lang="en-GB" sz="1800" dirty="0" smtClean="0">
                <a:effectLst/>
              </a:rPr>
              <a:t>, and we study it by looking at the pebbles along the coast. However, we need to be selective in the rock type of the pebbles we study. Therefore, it’s important to know a little bit about the island’s geology. In the centre of the north end of the island, the red circle represents a huge granite blob, which is where all Arran’s dramatic mountains are. Around this blob, the green represents </a:t>
            </a:r>
            <a:r>
              <a:rPr lang="en-GB" sz="1800" dirty="0" err="1" smtClean="0">
                <a:effectLst/>
              </a:rPr>
              <a:t>phyllite</a:t>
            </a:r>
            <a:r>
              <a:rPr lang="en-GB" sz="1800" dirty="0" smtClean="0">
                <a:effectLst/>
              </a:rPr>
              <a:t>, which is a metamorphic rock. Our study runs from </a:t>
            </a:r>
            <a:r>
              <a:rPr lang="en-GB" sz="1800" dirty="0" err="1" smtClean="0">
                <a:effectLst/>
              </a:rPr>
              <a:t>Catacol</a:t>
            </a:r>
            <a:r>
              <a:rPr lang="en-GB" sz="1800" dirty="0" smtClean="0">
                <a:effectLst/>
              </a:rPr>
              <a:t> to </a:t>
            </a:r>
            <a:r>
              <a:rPr lang="en-GB" sz="1800" dirty="0" err="1" smtClean="0">
                <a:effectLst/>
              </a:rPr>
              <a:t>Lochranza</a:t>
            </a:r>
            <a:r>
              <a:rPr lang="en-GB" sz="1800" dirty="0" smtClean="0">
                <a:effectLst/>
              </a:rPr>
              <a:t>, and from the map you should be able to see that along this section of coast, the underlying rock is all </a:t>
            </a:r>
            <a:r>
              <a:rPr lang="en-GB" sz="1800" dirty="0" err="1" smtClean="0">
                <a:effectLst/>
              </a:rPr>
              <a:t>phyllite</a:t>
            </a:r>
            <a:r>
              <a:rPr lang="en-GB" sz="1800" dirty="0" smtClean="0">
                <a:effectLst/>
              </a:rPr>
              <a:t>. Consequently, any </a:t>
            </a:r>
            <a:r>
              <a:rPr lang="en-GB" sz="1800" dirty="0" err="1" smtClean="0">
                <a:effectLst/>
              </a:rPr>
              <a:t>phyllite</a:t>
            </a:r>
            <a:r>
              <a:rPr lang="en-GB" sz="1800" dirty="0" smtClean="0">
                <a:effectLst/>
              </a:rPr>
              <a:t> one finds on the shore in </a:t>
            </a:r>
            <a:r>
              <a:rPr lang="en-GB" sz="1800" dirty="0" err="1" smtClean="0">
                <a:effectLst/>
              </a:rPr>
              <a:t>Lochranza</a:t>
            </a:r>
            <a:r>
              <a:rPr lang="en-GB" sz="1800" dirty="0" smtClean="0">
                <a:effectLst/>
              </a:rPr>
              <a:t> need not have reached this point due to longshore drift; it could just have been eroded from the underlying bedrock. However, with granite, the only place along this stretch of coastline that it could have originated from is </a:t>
            </a:r>
            <a:r>
              <a:rPr lang="en-GB" sz="1800" dirty="0" err="1" smtClean="0">
                <a:effectLst/>
              </a:rPr>
              <a:t>Catacol</a:t>
            </a:r>
            <a:r>
              <a:rPr lang="en-GB" sz="1800" dirty="0" smtClean="0">
                <a:effectLst/>
              </a:rPr>
              <a:t>, because this is where the mouth of the River </a:t>
            </a:r>
            <a:r>
              <a:rPr lang="en-GB" sz="1800" dirty="0" err="1" smtClean="0">
                <a:effectLst/>
              </a:rPr>
              <a:t>Catacol</a:t>
            </a:r>
            <a:r>
              <a:rPr lang="en-GB" sz="1800" dirty="0" smtClean="0">
                <a:effectLst/>
              </a:rPr>
              <a:t>, with its source in the granite mountains, is located. So any granite must have come first from the central mountains, then been transported down the River </a:t>
            </a:r>
            <a:r>
              <a:rPr lang="en-GB" sz="1800" dirty="0" err="1" smtClean="0">
                <a:effectLst/>
              </a:rPr>
              <a:t>Catacol</a:t>
            </a:r>
            <a:r>
              <a:rPr lang="en-GB" sz="1800" dirty="0" smtClean="0">
                <a:effectLst/>
              </a:rPr>
              <a:t>, entering the sea at </a:t>
            </a:r>
            <a:r>
              <a:rPr lang="en-GB" sz="1800" dirty="0" err="1" smtClean="0">
                <a:effectLst/>
              </a:rPr>
              <a:t>Catacol</a:t>
            </a:r>
            <a:r>
              <a:rPr lang="en-GB" sz="1800" dirty="0" smtClean="0">
                <a:effectLst/>
              </a:rPr>
              <a:t> Bay, and then been transported around the coast by longshore drift. So studying granite rather than </a:t>
            </a:r>
            <a:r>
              <a:rPr lang="en-GB" sz="1800" dirty="0" err="1" smtClean="0">
                <a:effectLst/>
              </a:rPr>
              <a:t>phyllite</a:t>
            </a:r>
            <a:r>
              <a:rPr lang="en-GB" sz="1800" dirty="0" smtClean="0">
                <a:effectLst/>
              </a:rPr>
              <a:t> removes a layer of uncertainty from our study, as one can be confident that its presence anywhere near </a:t>
            </a:r>
            <a:r>
              <a:rPr lang="en-GB" sz="1800" dirty="0" err="1" smtClean="0">
                <a:effectLst/>
              </a:rPr>
              <a:t>Lochranza</a:t>
            </a:r>
            <a:r>
              <a:rPr lang="en-GB" sz="1800" dirty="0" smtClean="0">
                <a:effectLst/>
              </a:rPr>
              <a:t> will be a direct consequence of longshore drift.</a:t>
            </a:r>
          </a:p>
          <a:p>
            <a:endParaRPr lang="en-GB" sz="1800" b="1" dirty="0" smtClean="0">
              <a:effectLst/>
            </a:endParaRPr>
          </a:p>
          <a:p>
            <a:r>
              <a:rPr lang="en-GB" sz="1800" b="1" dirty="0" smtClean="0">
                <a:effectLst/>
              </a:rPr>
              <a:t>Why Granite?</a:t>
            </a:r>
            <a:r>
              <a:rPr lang="en-GB" sz="1800" dirty="0" smtClean="0">
                <a:effectLst/>
              </a:rPr>
              <a:t> Granite originates in the mountains in the north of the island and the River </a:t>
            </a:r>
            <a:r>
              <a:rPr lang="en-GB" sz="1800" dirty="0" err="1" smtClean="0">
                <a:effectLst/>
              </a:rPr>
              <a:t>Catacol</a:t>
            </a:r>
            <a:r>
              <a:rPr lang="en-GB" sz="1800" dirty="0" smtClean="0">
                <a:effectLst/>
              </a:rPr>
              <a:t> transports and deposits it onto the coast. Longshore drift transports granite from </a:t>
            </a:r>
            <a:r>
              <a:rPr lang="en-GB" sz="1800" dirty="0" err="1" smtClean="0">
                <a:effectLst/>
              </a:rPr>
              <a:t>Catacol</a:t>
            </a:r>
            <a:r>
              <a:rPr lang="en-GB" sz="1800" dirty="0" smtClean="0">
                <a:effectLst/>
              </a:rPr>
              <a:t> towards </a:t>
            </a:r>
            <a:r>
              <a:rPr lang="en-GB" sz="1800" dirty="0" err="1" smtClean="0">
                <a:effectLst/>
              </a:rPr>
              <a:t>Lochranza</a:t>
            </a:r>
            <a:r>
              <a:rPr lang="en-GB" sz="1800" dirty="0" smtClean="0">
                <a:effectLst/>
              </a:rPr>
              <a:t> dictated by south-westerly prevailing winds. The underlying bedrock between </a:t>
            </a:r>
            <a:r>
              <a:rPr lang="en-GB" sz="1800" dirty="0" err="1" smtClean="0">
                <a:effectLst/>
              </a:rPr>
              <a:t>Lochranza</a:t>
            </a:r>
            <a:r>
              <a:rPr lang="en-GB" sz="1800" dirty="0" smtClean="0">
                <a:effectLst/>
              </a:rPr>
              <a:t> and </a:t>
            </a:r>
            <a:r>
              <a:rPr lang="en-GB" sz="1800" dirty="0" err="1" smtClean="0">
                <a:effectLst/>
              </a:rPr>
              <a:t>Catacol</a:t>
            </a:r>
            <a:r>
              <a:rPr lang="en-GB" sz="1800" dirty="0" smtClean="0">
                <a:effectLst/>
              </a:rPr>
              <a:t> is </a:t>
            </a:r>
            <a:r>
              <a:rPr lang="en-GB" sz="1800" dirty="0" err="1" smtClean="0">
                <a:effectLst/>
              </a:rPr>
              <a:t>phyllite</a:t>
            </a:r>
            <a:r>
              <a:rPr lang="en-GB" sz="1800" dirty="0" smtClean="0">
                <a:effectLst/>
              </a:rPr>
              <a:t>. </a:t>
            </a:r>
            <a:r>
              <a:rPr lang="en-GB" sz="1800" dirty="0" err="1" smtClean="0">
                <a:effectLst/>
              </a:rPr>
              <a:t>Phyllite</a:t>
            </a:r>
            <a:r>
              <a:rPr lang="en-GB" sz="1800" dirty="0" smtClean="0">
                <a:effectLst/>
              </a:rPr>
              <a:t> may not be involved in longshore drift.  It could quite conceivably have been eroded from underlying material, hence adding a degree of uncertainty.</a:t>
            </a:r>
          </a:p>
          <a:p>
            <a:endParaRPr lang="en-GB" sz="1800" dirty="0" smtClean="0">
              <a:effectLst/>
            </a:endParaRPr>
          </a:p>
          <a:p>
            <a:r>
              <a:rPr lang="en-GB" sz="1800" b="1" dirty="0" smtClean="0">
                <a:effectLst/>
              </a:rPr>
              <a:t>Longshore Drift: </a:t>
            </a:r>
            <a:r>
              <a:rPr lang="en-GB" sz="1800" dirty="0" smtClean="0">
                <a:effectLst/>
              </a:rPr>
              <a:t>The transportation of sediments along coast at an angle to the shoreline which is dependent on prevailing wind. It is a zig-zag movement of sediment by swash and backwash. </a:t>
            </a:r>
          </a:p>
        </p:txBody>
      </p:sp>
      <p:sp>
        <p:nvSpPr>
          <p:cNvPr id="387" name="CustomShape 2"/>
          <p:cNvSpPr/>
          <p:nvPr/>
        </p:nvSpPr>
        <p:spPr>
          <a:xfrm>
            <a:off x="3884760" y="8685360"/>
            <a:ext cx="2968920" cy="4543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b"/>
          <a:lstStyle/>
          <a:p>
            <a:pPr algn="r">
              <a:lnSpc>
                <a:spcPct val="100000"/>
              </a:lnSpc>
            </a:pPr>
            <a:fld id="{198AB0AF-A443-4511-8335-92098FA0C9D4}" type="slidenum">
              <a:rPr lang="en-GB" sz="1800" b="0" strike="noStrike" spc="-1">
                <a:solidFill>
                  <a:srgbClr val="000000"/>
                </a:solidFill>
                <a:uFill>
                  <a:solidFill>
                    <a:srgbClr val="FFFFFF"/>
                  </a:solidFill>
                </a:uFill>
                <a:latin typeface="Arial" panose="020B0604020202020204"/>
                <a:ea typeface="+mn-ea"/>
              </a:rPr>
              <a:t>6</a:t>
            </a:fld>
            <a:endParaRPr lang="en-GB" sz="1800" b="0" strike="noStrike" spc="-1">
              <a:solidFill>
                <a:srgbClr val="000000"/>
              </a:solidFill>
              <a:uFill>
                <a:solidFill>
                  <a:srgbClr val="FFFFFF"/>
                </a:solidFill>
              </a:uFill>
              <a:latin typeface="Arial" panose="020B0604020202020204"/>
            </a:endParaRPr>
          </a:p>
        </p:txBody>
      </p:sp>
    </p:spTree>
    <p:extLst>
      <p:ext uri="{BB962C8B-B14F-4D97-AF65-F5344CB8AC3E}">
        <p14:creationId xmlns:p14="http://schemas.microsoft.com/office/powerpoint/2010/main" val="2077330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PlaceHolder 1"/>
          <p:cNvSpPr>
            <a:spLocks noGrp="1"/>
          </p:cNvSpPr>
          <p:nvPr>
            <p:ph type="body"/>
          </p:nvPr>
        </p:nvSpPr>
        <p:spPr>
          <a:xfrm>
            <a:off x="685800" y="4343400"/>
            <a:ext cx="5484600" cy="4113000"/>
          </a:xfrm>
          <a:prstGeom prst="rect">
            <a:avLst/>
          </a:prstGeom>
        </p:spPr>
        <p:txBody>
          <a:bodyPr lIns="0" tIns="0" rIns="0" bIns="0"/>
          <a:lstStyle/>
          <a:p>
            <a:pPr eaLnBrk="1">
              <a:spcBef>
                <a:spcPts val="4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lang="en-GB" altLang="en-US" sz="2000" dirty="0" smtClean="0">
                <a:latin typeface="Calibri" pitchFamily="34" charset="0"/>
              </a:rPr>
              <a:t>This is a flowchart showing the process which should be followed when conducting fieldwork. </a:t>
            </a:r>
          </a:p>
          <a:p>
            <a:pPr eaLnBrk="1">
              <a:spcBef>
                <a:spcPts val="4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endParaRPr lang="en-GB" altLang="en-US" sz="2000" dirty="0" smtClean="0">
              <a:latin typeface="Calibri" pitchFamily="34" charset="0"/>
            </a:endParaRPr>
          </a:p>
          <a:p>
            <a:pPr eaLnBrk="1">
              <a:spcBef>
                <a:spcPts val="4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lang="en-GB" altLang="en-US" sz="2000" dirty="0" smtClean="0">
                <a:latin typeface="Calibri" pitchFamily="34" charset="0"/>
              </a:rPr>
              <a:t>First, establish an aim – what you intend to achieve with your study. This will be informed by relevant theory about, in this case, </a:t>
            </a:r>
            <a:r>
              <a:rPr lang="en-GB" altLang="en-US" sz="2000" dirty="0" smtClean="0">
                <a:latin typeface="Calibri" pitchFamily="34" charset="0"/>
              </a:rPr>
              <a:t>coastal processes</a:t>
            </a:r>
            <a:r>
              <a:rPr lang="en-GB" altLang="en-US" sz="2000" dirty="0" smtClean="0">
                <a:latin typeface="Calibri" pitchFamily="34" charset="0"/>
              </a:rPr>
              <a:t>, so you have an idea of what you might expect to find. The specific location in which you conduct your fieldwork will affect what can be studied and what outcomes might be expected, so must be decided on at an early stage. A hypothesis can then be written – this is a testable predicative statement about your study’s outcome, which your study should be able to either prove or disprove. </a:t>
            </a:r>
          </a:p>
          <a:p>
            <a:pPr eaLnBrk="1">
              <a:spcBef>
                <a:spcPts val="4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endParaRPr lang="en-GB" altLang="en-US" sz="2000" dirty="0" smtClean="0">
              <a:latin typeface="Calibri" pitchFamily="34" charset="0"/>
            </a:endParaRPr>
          </a:p>
          <a:p>
            <a:pPr eaLnBrk="1">
              <a:spcBef>
                <a:spcPts val="4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lang="en-GB" altLang="en-US" sz="2000" dirty="0" smtClean="0">
                <a:latin typeface="Calibri" pitchFamily="34" charset="0"/>
              </a:rPr>
              <a:t>Next, data can start to be collected, as long as a sampling strategy has been decided and gathering techniques considered. Before any fieldwork can be conducted, a site-specific risk assessment is required, to plan for, limit and manage potential hazards.</a:t>
            </a:r>
          </a:p>
          <a:p>
            <a:pPr eaLnBrk="1">
              <a:spcBef>
                <a:spcPts val="4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endParaRPr lang="en-GB" sz="2000" spc="-1" dirty="0" smtClean="0">
              <a:uFill>
                <a:solidFill>
                  <a:srgbClr val="FFFFFF"/>
                </a:solidFill>
              </a:uFill>
              <a:latin typeface="Calibri" pitchFamily="34" charset="0"/>
            </a:endParaRPr>
          </a:p>
          <a:p>
            <a:pPr eaLnBrk="1">
              <a:spcBef>
                <a:spcPts val="400"/>
              </a:spcBef>
              <a:tabLst>
                <a:tab pos="0" algn="l"/>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Lst>
              <a:defRPr/>
            </a:pPr>
            <a:r>
              <a:rPr lang="en-GB" sz="2000" spc="-1" dirty="0" smtClean="0">
                <a:uFill>
                  <a:solidFill>
                    <a:srgbClr val="FFFFFF"/>
                  </a:solidFill>
                </a:uFill>
                <a:latin typeface="Calibri" pitchFamily="34" charset="0"/>
              </a:rPr>
              <a:t>Once data has been collected, it can be presented clearly, through text, images, graphs, maps and diagrams, to aid its interpretation by you and any others reading your study. It can then also be analysed, by seeking out trends and anomalies. Statistical tests may be useful. Results can then be written up, and conclusions drawn. The entire process should then be evaluated. Ideally, this can be treated as a pilot study, and can then be repeated ‘for real’, with improvements.</a:t>
            </a:r>
            <a:endParaRPr lang="en-GB" sz="2000" spc="-1" dirty="0">
              <a:uFill>
                <a:solidFill>
                  <a:srgbClr val="FFFFFF"/>
                </a:solidFill>
              </a:uFill>
              <a:latin typeface="Arial" panose="020B0604020202020204"/>
            </a:endParaRPr>
          </a:p>
        </p:txBody>
      </p:sp>
      <p:sp>
        <p:nvSpPr>
          <p:cNvPr id="389" name="CustomShape 2"/>
          <p:cNvSpPr/>
          <p:nvPr/>
        </p:nvSpPr>
        <p:spPr>
          <a:xfrm>
            <a:off x="3884760" y="8685360"/>
            <a:ext cx="2970000" cy="4554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b"/>
          <a:lstStyle/>
          <a:p>
            <a:pPr algn="r">
              <a:lnSpc>
                <a:spcPct val="100000"/>
              </a:lnSpc>
            </a:pPr>
            <a:fld id="{0EC8A27C-A3DA-4126-88C3-CFC0DED02AC2}" type="slidenum">
              <a:rPr lang="en-GB" sz="1800" b="0" strike="noStrike" spc="-1">
                <a:solidFill>
                  <a:srgbClr val="000000"/>
                </a:solidFill>
                <a:uFill>
                  <a:solidFill>
                    <a:srgbClr val="FFFFFF"/>
                  </a:solidFill>
                </a:uFill>
                <a:latin typeface="Arial" panose="020B0604020202020204"/>
                <a:ea typeface="+mn-ea"/>
              </a:rPr>
              <a:t>8</a:t>
            </a:fld>
            <a:endParaRPr lang="en-GB" sz="1800" b="0" strike="noStrike" spc="-1">
              <a:solidFill>
                <a:srgbClr val="000000"/>
              </a:solidFill>
              <a:uFill>
                <a:solidFill>
                  <a:srgbClr val="FFFFFF"/>
                </a:solidFill>
              </a:uFill>
              <a:latin typeface="Arial" panose="020B0604020202020204"/>
            </a:endParaRPr>
          </a:p>
        </p:txBody>
      </p:sp>
    </p:spTree>
    <p:extLst>
      <p:ext uri="{BB962C8B-B14F-4D97-AF65-F5344CB8AC3E}">
        <p14:creationId xmlns:p14="http://schemas.microsoft.com/office/powerpoint/2010/main" val="61033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Copy</a:t>
            </a:r>
          </a:p>
          <a:p>
            <a:r>
              <a:rPr lang="en-GB" dirty="0" smtClean="0"/>
              <a:t>Null hypothesis</a:t>
            </a:r>
            <a:r>
              <a:rPr lang="en-GB" baseline="0" dirty="0" smtClean="0"/>
              <a:t> – what we’re seeking to disprove.</a:t>
            </a:r>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9</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3295341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Under the influence</a:t>
            </a:r>
            <a:r>
              <a:rPr lang="en-GB" baseline="0" dirty="0" smtClean="0"/>
              <a:t> of longshore drift, pebbles would be expected to become smaller and more rounded – as we work our way along the coast, pebbles nearer </a:t>
            </a:r>
            <a:r>
              <a:rPr lang="en-GB" baseline="0" dirty="0" err="1" smtClean="0"/>
              <a:t>Lochranza</a:t>
            </a:r>
            <a:r>
              <a:rPr lang="en-GB" baseline="0" dirty="0" smtClean="0"/>
              <a:t> should have spent more time in the sea being transported and thus been eroded down to become smaller and rounded. To study this, the length of pebbles’ B-axis should be measured, and their shape or roundness should also be noted. </a:t>
            </a:r>
            <a:r>
              <a:rPr lang="en-GB" dirty="0" smtClean="0"/>
              <a:t>As explained, the pebbles studied should be granite (rather than </a:t>
            </a:r>
            <a:r>
              <a:rPr lang="en-GB" dirty="0" err="1" smtClean="0"/>
              <a:t>phyllite</a:t>
            </a:r>
            <a:r>
              <a:rPr lang="en-GB" dirty="0" smtClean="0"/>
              <a:t>). Our study of longshore drift between </a:t>
            </a:r>
            <a:r>
              <a:rPr lang="en-GB" dirty="0" err="1" smtClean="0"/>
              <a:t>Catacol</a:t>
            </a:r>
            <a:r>
              <a:rPr lang="en-GB" dirty="0" smtClean="0"/>
              <a:t> and </a:t>
            </a:r>
            <a:r>
              <a:rPr lang="en-GB" dirty="0" err="1" smtClean="0"/>
              <a:t>Lochranza</a:t>
            </a:r>
            <a:r>
              <a:rPr lang="en-GB" baseline="0" dirty="0" smtClean="0"/>
              <a:t> takes the form of an interrupted belt transect, as this allows us to measure changes in the pebbles on the shore in a regular, thorough and representative way, without taking as much time as would be required for a continuous belt transect. When selecting pebbles at each point along the interrupted belt transect, systematic sampling is followed, to reduce bias. Various statistical tests would be appropriate for the collected data; for instance, Spearman’s Correlation Coefficient could be found to see if there is a statistically significant relationship between changing rock size of pebbles and distance from </a:t>
            </a:r>
            <a:r>
              <a:rPr lang="en-GB" baseline="0" dirty="0" err="1" smtClean="0"/>
              <a:t>Catacol</a:t>
            </a:r>
            <a:r>
              <a:rPr lang="en-GB" baseline="0" dirty="0" smtClean="0"/>
              <a:t>.</a:t>
            </a:r>
            <a:endParaRPr lang="en-GB" dirty="0"/>
          </a:p>
        </p:txBody>
      </p:sp>
      <p:sp>
        <p:nvSpPr>
          <p:cNvPr id="4" name="Slide Number Placeholder 3"/>
          <p:cNvSpPr>
            <a:spLocks noGrp="1"/>
          </p:cNvSpPr>
          <p:nvPr>
            <p:ph type="sldNum" idx="10"/>
          </p:nvPr>
        </p:nvSpPr>
        <p:spPr/>
        <p:txBody>
          <a:bodyPr/>
          <a:lstStyle/>
          <a:p>
            <a:pPr algn="r"/>
            <a:fld id="{D0C767F1-9E99-4717-A21E-ED49E9507817}" type="slidenum">
              <a:rPr lang="en-GB" sz="1400" b="0" strike="noStrike" spc="-1" smtClean="0">
                <a:solidFill>
                  <a:srgbClr val="000000"/>
                </a:solidFill>
                <a:uFill>
                  <a:solidFill>
                    <a:srgbClr val="FFFFFF"/>
                  </a:solidFill>
                </a:uFill>
                <a:latin typeface="Times New Roman" panose="02020603050405020304"/>
              </a:rPr>
              <a:t>10</a:t>
            </a:fld>
            <a:endParaRPr lang="en-GB" sz="1400" b="0" strike="noStrike" spc="-1">
              <a:solidFill>
                <a:srgbClr val="000000"/>
              </a:solidFill>
              <a:uFill>
                <a:solidFill>
                  <a:srgbClr val="FFFFFF"/>
                </a:solidFill>
              </a:uFill>
              <a:latin typeface="Times New Roman" panose="02020603050405020304"/>
            </a:endParaRPr>
          </a:p>
        </p:txBody>
      </p:sp>
    </p:spTree>
    <p:extLst>
      <p:ext uri="{BB962C8B-B14F-4D97-AF65-F5344CB8AC3E}">
        <p14:creationId xmlns:p14="http://schemas.microsoft.com/office/powerpoint/2010/main" val="2177213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33"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34" name="PlaceHolder 5"/>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36"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37" name="PlaceHolder 3"/>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pic>
        <p:nvPicPr>
          <p:cNvPr id="38" name="Picture 37"/>
          <p:cNvPicPr/>
          <p:nvPr/>
        </p:nvPicPr>
        <p:blipFill>
          <a:blip r:embed="rId2"/>
          <a:stretch>
            <a:fillRect/>
          </a:stretch>
        </p:blipFill>
        <p:spPr>
          <a:xfrm>
            <a:off x="2079360" y="1604160"/>
            <a:ext cx="4984200" cy="3976920"/>
          </a:xfrm>
          <a:prstGeom prst="rect">
            <a:avLst/>
          </a:prstGeom>
          <a:ln>
            <a:noFill/>
          </a:ln>
        </p:spPr>
      </p:pic>
      <p:pic>
        <p:nvPicPr>
          <p:cNvPr id="39" name="Picture 38"/>
          <p:cNvPicPr/>
          <p:nvPr/>
        </p:nvPicPr>
        <p:blipFill>
          <a:blip r:embed="rId2"/>
          <a:stretch>
            <a:fillRect/>
          </a:stretch>
        </p:blipFill>
        <p:spPr>
          <a:xfrm>
            <a:off x="2079360" y="1604160"/>
            <a:ext cx="4984200" cy="397692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47"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49"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51"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52" name="PlaceHolder 3"/>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57" name="PlaceHolder 3"/>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58" name="PlaceHolder 4"/>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7"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60"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62"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64"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65"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66" name="PlaceHolder 4"/>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68" name="PlaceHolder 2"/>
          <p:cNvSpPr>
            <a:spLocks noGrp="1"/>
          </p:cNvSpPr>
          <p:nvPr>
            <p:ph type="body"/>
          </p:nvPr>
        </p:nvSpPr>
        <p:spPr>
          <a:xfrm>
            <a:off x="457200" y="160452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69" name="PlaceHolder 3"/>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71"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72"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73"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74" name="PlaceHolder 5"/>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76"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77" name="PlaceHolder 3"/>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pic>
        <p:nvPicPr>
          <p:cNvPr id="78" name="Picture 77"/>
          <p:cNvPicPr/>
          <p:nvPr/>
        </p:nvPicPr>
        <p:blipFill>
          <a:blip r:embed="rId2"/>
          <a:stretch>
            <a:fillRect/>
          </a:stretch>
        </p:blipFill>
        <p:spPr>
          <a:xfrm>
            <a:off x="2079360" y="1604160"/>
            <a:ext cx="4984200" cy="3976920"/>
          </a:xfrm>
          <a:prstGeom prst="rect">
            <a:avLst/>
          </a:prstGeom>
          <a:ln>
            <a:noFill/>
          </a:ln>
        </p:spPr>
      </p:pic>
      <p:pic>
        <p:nvPicPr>
          <p:cNvPr id="79" name="Picture 78"/>
          <p:cNvPicPr/>
          <p:nvPr/>
        </p:nvPicPr>
        <p:blipFill>
          <a:blip r:embed="rId2"/>
          <a:stretch>
            <a:fillRect/>
          </a:stretch>
        </p:blipFill>
        <p:spPr>
          <a:xfrm>
            <a:off x="2079360" y="1604160"/>
            <a:ext cx="4984200" cy="397692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85"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87"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89"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90" name="PlaceHolder 3"/>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9"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94"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95" name="PlaceHolder 3"/>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96" name="PlaceHolder 4"/>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98"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99"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00"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02"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03"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04" name="PlaceHolder 4"/>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06" name="PlaceHolder 2"/>
          <p:cNvSpPr>
            <a:spLocks noGrp="1"/>
          </p:cNvSpPr>
          <p:nvPr>
            <p:ph type="body"/>
          </p:nvPr>
        </p:nvSpPr>
        <p:spPr>
          <a:xfrm>
            <a:off x="457200" y="160452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07" name="PlaceHolder 3"/>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09"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10"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11"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12" name="PlaceHolder 5"/>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14"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15" name="PlaceHolder 3"/>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pic>
        <p:nvPicPr>
          <p:cNvPr id="116" name="Picture 115"/>
          <p:cNvPicPr/>
          <p:nvPr/>
        </p:nvPicPr>
        <p:blipFill>
          <a:blip r:embed="rId2"/>
          <a:stretch>
            <a:fillRect/>
          </a:stretch>
        </p:blipFill>
        <p:spPr>
          <a:xfrm>
            <a:off x="2079360" y="1604160"/>
            <a:ext cx="4984200" cy="3976920"/>
          </a:xfrm>
          <a:prstGeom prst="rect">
            <a:avLst/>
          </a:prstGeom>
          <a:ln>
            <a:noFill/>
          </a:ln>
        </p:spPr>
      </p:pic>
      <p:pic>
        <p:nvPicPr>
          <p:cNvPr id="117" name="Picture 116"/>
          <p:cNvPicPr/>
          <p:nvPr/>
        </p:nvPicPr>
        <p:blipFill>
          <a:blip r:embed="rId2"/>
          <a:stretch>
            <a:fillRect/>
          </a:stretch>
        </p:blipFill>
        <p:spPr>
          <a:xfrm>
            <a:off x="2079360" y="1604160"/>
            <a:ext cx="4984200" cy="397692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23"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25"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1"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2" name="PlaceHolder 3"/>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27"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28" name="PlaceHolder 3"/>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32"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33" name="PlaceHolder 3"/>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34" name="PlaceHolder 4"/>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36"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37"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38"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40"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41"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42" name="PlaceHolder 4"/>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44" name="PlaceHolder 2"/>
          <p:cNvSpPr>
            <a:spLocks noGrp="1"/>
          </p:cNvSpPr>
          <p:nvPr>
            <p:ph type="body"/>
          </p:nvPr>
        </p:nvSpPr>
        <p:spPr>
          <a:xfrm>
            <a:off x="457200" y="160452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45" name="PlaceHolder 3"/>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47"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48"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49"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50" name="PlaceHolder 5"/>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52"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53" name="PlaceHolder 3"/>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pic>
        <p:nvPicPr>
          <p:cNvPr id="154" name="Picture 153"/>
          <p:cNvPicPr/>
          <p:nvPr/>
        </p:nvPicPr>
        <p:blipFill>
          <a:blip r:embed="rId2"/>
          <a:stretch>
            <a:fillRect/>
          </a:stretch>
        </p:blipFill>
        <p:spPr>
          <a:xfrm>
            <a:off x="2079360" y="1604160"/>
            <a:ext cx="4984200" cy="3976920"/>
          </a:xfrm>
          <a:prstGeom prst="rect">
            <a:avLst/>
          </a:prstGeom>
          <a:ln>
            <a:noFill/>
          </a:ln>
        </p:spPr>
      </p:pic>
      <p:pic>
        <p:nvPicPr>
          <p:cNvPr id="155" name="Picture 154"/>
          <p:cNvPicPr/>
          <p:nvPr/>
        </p:nvPicPr>
        <p:blipFill>
          <a:blip r:embed="rId2"/>
          <a:stretch>
            <a:fillRect/>
          </a:stretch>
        </p:blipFill>
        <p:spPr>
          <a:xfrm>
            <a:off x="2079360" y="1604160"/>
            <a:ext cx="4984200" cy="397692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61"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63"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65"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66" name="PlaceHolder 3"/>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70"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71" name="PlaceHolder 3"/>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72" name="PlaceHolder 4"/>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74"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75"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76"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78"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79"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80" name="PlaceHolder 4"/>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82" name="PlaceHolder 2"/>
          <p:cNvSpPr>
            <a:spLocks noGrp="1"/>
          </p:cNvSpPr>
          <p:nvPr>
            <p:ph type="body"/>
          </p:nvPr>
        </p:nvSpPr>
        <p:spPr>
          <a:xfrm>
            <a:off x="457200" y="160452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83" name="PlaceHolder 3"/>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85"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86"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87"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88" name="PlaceHolder 5"/>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90"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91" name="PlaceHolder 3"/>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pic>
        <p:nvPicPr>
          <p:cNvPr id="192" name="Picture 191"/>
          <p:cNvPicPr/>
          <p:nvPr/>
        </p:nvPicPr>
        <p:blipFill>
          <a:blip r:embed="rId2"/>
          <a:stretch>
            <a:fillRect/>
          </a:stretch>
        </p:blipFill>
        <p:spPr>
          <a:xfrm>
            <a:off x="2079360" y="1604160"/>
            <a:ext cx="4984200" cy="3976920"/>
          </a:xfrm>
          <a:prstGeom prst="rect">
            <a:avLst/>
          </a:prstGeom>
          <a:ln>
            <a:noFill/>
          </a:ln>
        </p:spPr>
      </p:pic>
      <p:pic>
        <p:nvPicPr>
          <p:cNvPr id="193" name="Picture 192"/>
          <p:cNvPicPr/>
          <p:nvPr/>
        </p:nvPicPr>
        <p:blipFill>
          <a:blip r:embed="rId2"/>
          <a:stretch>
            <a:fillRect/>
          </a:stretch>
        </p:blipFill>
        <p:spPr>
          <a:xfrm>
            <a:off x="2079360" y="1604160"/>
            <a:ext cx="4984200" cy="397692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99" name="PlaceHolder 2"/>
          <p:cNvSpPr>
            <a:spLocks noGrp="1"/>
          </p:cNvSpPr>
          <p:nvPr>
            <p:ph type="subTitle"/>
          </p:nvPr>
        </p:nvSpPr>
        <p:spPr>
          <a:xfrm>
            <a:off x="457200" y="1604520"/>
            <a:ext cx="8229240" cy="397692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01"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03"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04" name="PlaceHolder 3"/>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08"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09" name="PlaceHolder 3"/>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10" name="PlaceHolder 4"/>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12"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13"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14"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16"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17"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18" name="PlaceHolder 4"/>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7" name="PlaceHolder 3"/>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18" name="PlaceHolder 4"/>
          <p:cNvSpPr>
            <a:spLocks noGrp="1"/>
          </p:cNvSpPr>
          <p:nvPr>
            <p:ph type="body"/>
          </p:nvPr>
        </p:nvSpPr>
        <p:spPr>
          <a:xfrm>
            <a:off x="467424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20" name="PlaceHolder 2"/>
          <p:cNvSpPr>
            <a:spLocks noGrp="1"/>
          </p:cNvSpPr>
          <p:nvPr>
            <p:ph type="body"/>
          </p:nvPr>
        </p:nvSpPr>
        <p:spPr>
          <a:xfrm>
            <a:off x="457200" y="160452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21" name="PlaceHolder 3"/>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23"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24"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25"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26" name="PlaceHolder 5"/>
          <p:cNvSpPr>
            <a:spLocks noGrp="1"/>
          </p:cNvSpPr>
          <p:nvPr>
            <p:ph type="body"/>
          </p:nvPr>
        </p:nvSpPr>
        <p:spPr>
          <a:xfrm>
            <a:off x="45720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28" name="PlaceHolder 2"/>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29" name="PlaceHolder 3"/>
          <p:cNvSpPr>
            <a:spLocks noGrp="1"/>
          </p:cNvSpPr>
          <p:nvPr>
            <p:ph type="body"/>
          </p:nvPr>
        </p:nvSpPr>
        <p:spPr>
          <a:xfrm>
            <a:off x="457200" y="1604520"/>
            <a:ext cx="822924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pic>
        <p:nvPicPr>
          <p:cNvPr id="230" name="Picture 229"/>
          <p:cNvPicPr/>
          <p:nvPr/>
        </p:nvPicPr>
        <p:blipFill>
          <a:blip r:embed="rId2"/>
          <a:stretch>
            <a:fillRect/>
          </a:stretch>
        </p:blipFill>
        <p:spPr>
          <a:xfrm>
            <a:off x="2079360" y="1604160"/>
            <a:ext cx="4984200" cy="3976920"/>
          </a:xfrm>
          <a:prstGeom prst="rect">
            <a:avLst/>
          </a:prstGeom>
          <a:ln>
            <a:noFill/>
          </a:ln>
        </p:spPr>
      </p:pic>
      <p:pic>
        <p:nvPicPr>
          <p:cNvPr id="231" name="Picture 230"/>
          <p:cNvPicPr/>
          <p:nvPr/>
        </p:nvPicPr>
        <p:blipFill>
          <a:blip r:embed="rId2"/>
          <a:stretch>
            <a:fillRect/>
          </a:stretch>
        </p:blipFill>
        <p:spPr>
          <a:xfrm>
            <a:off x="2079360" y="1604160"/>
            <a:ext cx="4984200" cy="3976920"/>
          </a:xfrm>
          <a:prstGeom prst="rect">
            <a:avLst/>
          </a:prstGeom>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noProof="1" smtClean="0"/>
              <a:t>Click to edit Master title style</a:t>
            </a:r>
            <a:endParaRPr lang="en-US" noProof="1"/>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smtClean="0"/>
              <a:t>Click to edit Master subtitle style</a:t>
            </a:r>
            <a:endParaRPr lang="en-US" noProof="1"/>
          </a:p>
        </p:txBody>
      </p:sp>
      <p:sp>
        <p:nvSpPr>
          <p:cNvPr id="4" name="Slide Number Placeholder 1028"/>
          <p:cNvSpPr>
            <a:spLocks noGrp="1"/>
          </p:cNvSpPr>
          <p:nvPr>
            <p:ph type="sldNum" idx="10"/>
          </p:nvPr>
        </p:nvSpPr>
        <p:spPr/>
        <p:txBody>
          <a:bodyPr/>
          <a:lstStyle>
            <a:lvl1pPr>
              <a:defRPr/>
            </a:lvl1pPr>
          </a:lstStyle>
          <a:p>
            <a:pPr>
              <a:defRPr/>
            </a:pPr>
            <a:fld id="{AC1C6832-9901-4A96-8F27-84623980B0D7}" type="slidenum">
              <a:rPr lang="en-GB" altLang="x-none"/>
              <a:pPr>
                <a:defRPr/>
              </a:pPr>
              <a:t>‹#›</a:t>
            </a:fld>
            <a:endParaRPr lang="en-GB" altLang="x-none"/>
          </a:p>
        </p:txBody>
      </p:sp>
    </p:spTree>
    <p:extLst>
      <p:ext uri="{BB962C8B-B14F-4D97-AF65-F5344CB8AC3E}">
        <p14:creationId xmlns:p14="http://schemas.microsoft.com/office/powerpoint/2010/main" val="3917085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Content Placeholder 2"/>
          <p:cNvSpPr>
            <a:spLocks noGrp="1"/>
          </p:cNvSpPr>
          <p:nvPr>
            <p:ph idx="1"/>
          </p:nvPr>
        </p:nvSpPr>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Slide Number Placeholder 1028"/>
          <p:cNvSpPr>
            <a:spLocks noGrp="1"/>
          </p:cNvSpPr>
          <p:nvPr>
            <p:ph type="sldNum" idx="10"/>
          </p:nvPr>
        </p:nvSpPr>
        <p:spPr/>
        <p:txBody>
          <a:bodyPr/>
          <a:lstStyle>
            <a:lvl1pPr>
              <a:defRPr/>
            </a:lvl1pPr>
          </a:lstStyle>
          <a:p>
            <a:pPr>
              <a:defRPr/>
            </a:pPr>
            <a:fld id="{90393ABC-D289-49D8-B4AA-95DA3B46E864}" type="slidenum">
              <a:rPr lang="en-GB" altLang="x-none"/>
              <a:pPr>
                <a:defRPr/>
              </a:pPr>
              <a:t>‹#›</a:t>
            </a:fld>
            <a:endParaRPr lang="en-GB" altLang="x-none"/>
          </a:p>
        </p:txBody>
      </p:sp>
    </p:spTree>
    <p:extLst>
      <p:ext uri="{BB962C8B-B14F-4D97-AF65-F5344CB8AC3E}">
        <p14:creationId xmlns:p14="http://schemas.microsoft.com/office/powerpoint/2010/main" val="1085252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noProof="1" smtClean="0"/>
              <a:t>Click to edit Master title style</a:t>
            </a:r>
            <a:endParaRPr lang="en-US" noProof="1"/>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1" smtClean="0"/>
              <a:t>Click to edit Master text styles</a:t>
            </a:r>
          </a:p>
        </p:txBody>
      </p:sp>
      <p:sp>
        <p:nvSpPr>
          <p:cNvPr id="4" name="Slide Number Placeholder 1028"/>
          <p:cNvSpPr>
            <a:spLocks noGrp="1"/>
          </p:cNvSpPr>
          <p:nvPr>
            <p:ph type="sldNum" idx="10"/>
          </p:nvPr>
        </p:nvSpPr>
        <p:spPr/>
        <p:txBody>
          <a:bodyPr/>
          <a:lstStyle>
            <a:lvl1pPr>
              <a:defRPr/>
            </a:lvl1pPr>
          </a:lstStyle>
          <a:p>
            <a:pPr>
              <a:defRPr/>
            </a:pPr>
            <a:fld id="{ADCA3124-68D2-4674-AE0D-66C1E6948EAC}" type="slidenum">
              <a:rPr lang="en-GB" altLang="x-none"/>
              <a:pPr>
                <a:defRPr/>
              </a:pPr>
              <a:t>‹#›</a:t>
            </a:fld>
            <a:endParaRPr lang="en-GB" altLang="x-none"/>
          </a:p>
        </p:txBody>
      </p:sp>
    </p:spTree>
    <p:extLst>
      <p:ext uri="{BB962C8B-B14F-4D97-AF65-F5344CB8AC3E}">
        <p14:creationId xmlns:p14="http://schemas.microsoft.com/office/powerpoint/2010/main" val="2313093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Content Placeholder 2"/>
          <p:cNvSpPr>
            <a:spLocks noGrp="1"/>
          </p:cNvSpPr>
          <p:nvPr>
            <p:ph sz="half" idx="1"/>
          </p:nvPr>
        </p:nvSpPr>
        <p:spPr>
          <a:xfrm>
            <a:off x="457200" y="1604963"/>
            <a:ext cx="4031726" cy="3975100"/>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Content Placeholder 3"/>
          <p:cNvSpPr>
            <a:spLocks noGrp="1"/>
          </p:cNvSpPr>
          <p:nvPr>
            <p:ph sz="half" idx="2"/>
          </p:nvPr>
        </p:nvSpPr>
        <p:spPr>
          <a:xfrm>
            <a:off x="4653487" y="1604963"/>
            <a:ext cx="4031726" cy="3975100"/>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Slide Number Placeholder 1028"/>
          <p:cNvSpPr>
            <a:spLocks noGrp="1"/>
          </p:cNvSpPr>
          <p:nvPr>
            <p:ph type="sldNum" idx="10"/>
          </p:nvPr>
        </p:nvSpPr>
        <p:spPr/>
        <p:txBody>
          <a:bodyPr/>
          <a:lstStyle>
            <a:lvl1pPr>
              <a:defRPr/>
            </a:lvl1pPr>
          </a:lstStyle>
          <a:p>
            <a:pPr>
              <a:defRPr/>
            </a:pPr>
            <a:fld id="{EDD7329E-1EA9-4EEA-921A-DDD03E2DB401}" type="slidenum">
              <a:rPr lang="en-GB" altLang="x-none"/>
              <a:pPr>
                <a:defRPr/>
              </a:pPr>
              <a:t>‹#›</a:t>
            </a:fld>
            <a:endParaRPr lang="en-GB" altLang="x-none"/>
          </a:p>
        </p:txBody>
      </p:sp>
    </p:spTree>
    <p:extLst>
      <p:ext uri="{BB962C8B-B14F-4D97-AF65-F5344CB8AC3E}">
        <p14:creationId xmlns:p14="http://schemas.microsoft.com/office/powerpoint/2010/main" val="3297932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noProof="1" smtClean="0"/>
              <a:t>Click to edit Master title style</a:t>
            </a:r>
            <a:endParaRPr lang="en-US" noProof="1"/>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smtClean="0"/>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7" name="Slide Number Placeholder 1028"/>
          <p:cNvSpPr>
            <a:spLocks noGrp="1"/>
          </p:cNvSpPr>
          <p:nvPr>
            <p:ph type="sldNum" idx="10"/>
          </p:nvPr>
        </p:nvSpPr>
        <p:spPr/>
        <p:txBody>
          <a:bodyPr/>
          <a:lstStyle>
            <a:lvl1pPr>
              <a:defRPr/>
            </a:lvl1pPr>
          </a:lstStyle>
          <a:p>
            <a:pPr>
              <a:defRPr/>
            </a:pPr>
            <a:fld id="{F3588C17-40D0-40D7-918A-B87CE70DCF77}" type="slidenum">
              <a:rPr lang="en-GB" altLang="x-none"/>
              <a:pPr>
                <a:defRPr/>
              </a:pPr>
              <a:t>‹#›</a:t>
            </a:fld>
            <a:endParaRPr lang="en-GB" altLang="x-none"/>
          </a:p>
        </p:txBody>
      </p:sp>
    </p:spTree>
    <p:extLst>
      <p:ext uri="{BB962C8B-B14F-4D97-AF65-F5344CB8AC3E}">
        <p14:creationId xmlns:p14="http://schemas.microsoft.com/office/powerpoint/2010/main" val="40143577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Slide Number Placeholder 1028"/>
          <p:cNvSpPr>
            <a:spLocks noGrp="1"/>
          </p:cNvSpPr>
          <p:nvPr>
            <p:ph type="sldNum" idx="10"/>
          </p:nvPr>
        </p:nvSpPr>
        <p:spPr/>
        <p:txBody>
          <a:bodyPr/>
          <a:lstStyle>
            <a:lvl1pPr>
              <a:defRPr/>
            </a:lvl1pPr>
          </a:lstStyle>
          <a:p>
            <a:pPr>
              <a:defRPr/>
            </a:pPr>
            <a:fld id="{685B598C-1760-471F-9C1E-6074BB4349DF}" type="slidenum">
              <a:rPr lang="en-GB" altLang="x-none"/>
              <a:pPr>
                <a:defRPr/>
              </a:pPr>
              <a:t>‹#›</a:t>
            </a:fld>
            <a:endParaRPr lang="en-GB" altLang="x-none"/>
          </a:p>
        </p:txBody>
      </p:sp>
    </p:spTree>
    <p:extLst>
      <p:ext uri="{BB962C8B-B14F-4D97-AF65-F5344CB8AC3E}">
        <p14:creationId xmlns:p14="http://schemas.microsoft.com/office/powerpoint/2010/main" val="2815269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028"/>
          <p:cNvSpPr>
            <a:spLocks noGrp="1"/>
          </p:cNvSpPr>
          <p:nvPr>
            <p:ph type="sldNum" idx="10"/>
          </p:nvPr>
        </p:nvSpPr>
        <p:spPr/>
        <p:txBody>
          <a:bodyPr/>
          <a:lstStyle>
            <a:lvl1pPr>
              <a:defRPr/>
            </a:lvl1pPr>
          </a:lstStyle>
          <a:p>
            <a:pPr>
              <a:defRPr/>
            </a:pPr>
            <a:fld id="{FBB7FC17-254C-4136-8144-625EC87FB823}" type="slidenum">
              <a:rPr lang="en-GB" altLang="x-none"/>
              <a:pPr>
                <a:defRPr/>
              </a:pPr>
              <a:t>‹#›</a:t>
            </a:fld>
            <a:endParaRPr lang="en-GB" altLang="x-none"/>
          </a:p>
        </p:txBody>
      </p:sp>
    </p:spTree>
    <p:extLst>
      <p:ext uri="{BB962C8B-B14F-4D97-AF65-F5344CB8AC3E}">
        <p14:creationId xmlns:p14="http://schemas.microsoft.com/office/powerpoint/2010/main" val="133869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0" name="PlaceHolder 2"/>
          <p:cNvSpPr>
            <a:spLocks noGrp="1"/>
          </p:cNvSpPr>
          <p:nvPr>
            <p:ph type="body"/>
          </p:nvPr>
        </p:nvSpPr>
        <p:spPr>
          <a:xfrm>
            <a:off x="457200" y="1604520"/>
            <a:ext cx="4015800" cy="397692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noProof="1" smtClean="0"/>
              <a:t>Click to edit Master title style</a:t>
            </a:r>
            <a:endParaRPr lang="en-US" noProof="1"/>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smtClean="0"/>
              <a:t>Click to edit Master text styles</a:t>
            </a:r>
          </a:p>
        </p:txBody>
      </p:sp>
      <p:sp>
        <p:nvSpPr>
          <p:cNvPr id="5" name="Slide Number Placeholder 1028"/>
          <p:cNvSpPr>
            <a:spLocks noGrp="1"/>
          </p:cNvSpPr>
          <p:nvPr>
            <p:ph type="sldNum" idx="10"/>
          </p:nvPr>
        </p:nvSpPr>
        <p:spPr/>
        <p:txBody>
          <a:bodyPr/>
          <a:lstStyle>
            <a:lvl1pPr>
              <a:defRPr/>
            </a:lvl1pPr>
          </a:lstStyle>
          <a:p>
            <a:pPr>
              <a:defRPr/>
            </a:pPr>
            <a:fld id="{7038E283-60D0-4F58-953E-780872E74371}" type="slidenum">
              <a:rPr lang="en-GB" altLang="x-none"/>
              <a:pPr>
                <a:defRPr/>
              </a:pPr>
              <a:t>‹#›</a:t>
            </a:fld>
            <a:endParaRPr lang="en-GB" altLang="x-none"/>
          </a:p>
        </p:txBody>
      </p:sp>
    </p:spTree>
    <p:extLst>
      <p:ext uri="{BB962C8B-B14F-4D97-AF65-F5344CB8AC3E}">
        <p14:creationId xmlns:p14="http://schemas.microsoft.com/office/powerpoint/2010/main" val="4252645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noProof="1" smtClean="0"/>
              <a:t>Click to edit Master title style</a:t>
            </a:r>
            <a:endParaRPr lang="en-US" noProof="1"/>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smtClean="0"/>
              <a:t>Click to edit Master text styles</a:t>
            </a:r>
          </a:p>
        </p:txBody>
      </p:sp>
      <p:sp>
        <p:nvSpPr>
          <p:cNvPr id="5" name="Slide Number Placeholder 1028"/>
          <p:cNvSpPr>
            <a:spLocks noGrp="1"/>
          </p:cNvSpPr>
          <p:nvPr>
            <p:ph type="sldNum" idx="10"/>
          </p:nvPr>
        </p:nvSpPr>
        <p:spPr/>
        <p:txBody>
          <a:bodyPr/>
          <a:lstStyle>
            <a:lvl1pPr>
              <a:defRPr/>
            </a:lvl1pPr>
          </a:lstStyle>
          <a:p>
            <a:pPr>
              <a:defRPr/>
            </a:pPr>
            <a:fld id="{BDC30C64-08CD-48BB-B064-E4CBAB5DFEC9}" type="slidenum">
              <a:rPr lang="en-GB" altLang="x-none"/>
              <a:pPr>
                <a:defRPr/>
              </a:pPr>
              <a:t>‹#›</a:t>
            </a:fld>
            <a:endParaRPr lang="en-GB" altLang="x-none"/>
          </a:p>
        </p:txBody>
      </p:sp>
    </p:spTree>
    <p:extLst>
      <p:ext uri="{BB962C8B-B14F-4D97-AF65-F5344CB8AC3E}">
        <p14:creationId xmlns:p14="http://schemas.microsoft.com/office/powerpoint/2010/main" val="2990976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smtClean="0"/>
              <a:t>Click to edit Master title style</a:t>
            </a:r>
            <a:endParaRPr lang="en-US" noProof="1"/>
          </a:p>
        </p:txBody>
      </p:sp>
      <p:sp>
        <p:nvSpPr>
          <p:cNvPr id="3" name="Vertical Text Placeholder 2"/>
          <p:cNvSpPr>
            <a:spLocks noGrp="1"/>
          </p:cNvSpPr>
          <p:nvPr>
            <p:ph type="body" orient="vert" idx="1"/>
          </p:nvPr>
        </p:nvSpPr>
        <p:spPr/>
        <p:txBody>
          <a:bodyPr vert="eaVer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Slide Number Placeholder 1028"/>
          <p:cNvSpPr>
            <a:spLocks noGrp="1"/>
          </p:cNvSpPr>
          <p:nvPr>
            <p:ph type="sldNum" idx="10"/>
          </p:nvPr>
        </p:nvSpPr>
        <p:spPr/>
        <p:txBody>
          <a:bodyPr/>
          <a:lstStyle>
            <a:lvl1pPr>
              <a:defRPr/>
            </a:lvl1pPr>
          </a:lstStyle>
          <a:p>
            <a:pPr>
              <a:defRPr/>
            </a:pPr>
            <a:fld id="{023BB78C-B491-416A-978E-77A86D6AF607}" type="slidenum">
              <a:rPr lang="en-GB" altLang="x-none"/>
              <a:pPr>
                <a:defRPr/>
              </a:pPr>
              <a:t>‹#›</a:t>
            </a:fld>
            <a:endParaRPr lang="en-GB" altLang="x-none"/>
          </a:p>
        </p:txBody>
      </p:sp>
    </p:spTree>
    <p:extLst>
      <p:ext uri="{BB962C8B-B14F-4D97-AF65-F5344CB8AC3E}">
        <p14:creationId xmlns:p14="http://schemas.microsoft.com/office/powerpoint/2010/main" val="23880420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8210" y="273050"/>
            <a:ext cx="2057003" cy="5307013"/>
          </a:xfrm>
        </p:spPr>
        <p:txBody>
          <a:bodyPr vert="eaVert"/>
          <a:lstStyle/>
          <a:p>
            <a:r>
              <a:rPr lang="en-US" noProof="1" smtClean="0"/>
              <a:t>Click to edit Master title style</a:t>
            </a:r>
            <a:endParaRPr lang="en-US" noProof="1"/>
          </a:p>
        </p:txBody>
      </p:sp>
      <p:sp>
        <p:nvSpPr>
          <p:cNvPr id="3" name="Vertical Text Placeholder 2"/>
          <p:cNvSpPr>
            <a:spLocks noGrp="1"/>
          </p:cNvSpPr>
          <p:nvPr>
            <p:ph type="body" orient="vert" idx="1"/>
          </p:nvPr>
        </p:nvSpPr>
        <p:spPr>
          <a:xfrm>
            <a:off x="457200" y="273050"/>
            <a:ext cx="6051763" cy="5307013"/>
          </a:xfrm>
        </p:spPr>
        <p:txBody>
          <a:bodyPr vert="eaVer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noProof="1"/>
          </a:p>
        </p:txBody>
      </p:sp>
      <p:sp>
        <p:nvSpPr>
          <p:cNvPr id="4" name="Slide Number Placeholder 1028"/>
          <p:cNvSpPr>
            <a:spLocks noGrp="1"/>
          </p:cNvSpPr>
          <p:nvPr>
            <p:ph type="sldNum" idx="10"/>
          </p:nvPr>
        </p:nvSpPr>
        <p:spPr/>
        <p:txBody>
          <a:bodyPr/>
          <a:lstStyle>
            <a:lvl1pPr>
              <a:defRPr/>
            </a:lvl1pPr>
          </a:lstStyle>
          <a:p>
            <a:pPr>
              <a:defRPr/>
            </a:pPr>
            <a:fld id="{915DF153-0811-4F44-AA7A-29CE25F46E30}" type="slidenum">
              <a:rPr lang="en-GB" altLang="x-none"/>
              <a:pPr>
                <a:defRPr/>
              </a:pPr>
              <a:t>‹#›</a:t>
            </a:fld>
            <a:endParaRPr lang="en-GB" altLang="x-none"/>
          </a:p>
        </p:txBody>
      </p:sp>
    </p:spTree>
    <p:extLst>
      <p:ext uri="{BB962C8B-B14F-4D97-AF65-F5344CB8AC3E}">
        <p14:creationId xmlns:p14="http://schemas.microsoft.com/office/powerpoint/2010/main" val="4135882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lstStyle/>
          <a:p>
            <a:endParaRPr lang="en-GB" sz="1800" b="0" strike="noStrike" spc="-1">
              <a:solidFill>
                <a:srgbClr val="000000"/>
              </a:solidFill>
              <a:uFill>
                <a:solidFill>
                  <a:srgbClr val="FFFFFF"/>
                </a:solidFill>
              </a:uFill>
              <a:latin typeface="Arial" panose="020B0604020202020204"/>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e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2.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4.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4294967295"/>
          <p:cNvPicPr/>
          <p:nvPr/>
        </p:nvPicPr>
        <p:blipFill>
          <a:blip r:embed="rId14"/>
          <a:stretch>
            <a:fillRect/>
          </a:stretch>
        </p:blipFill>
        <p:spPr>
          <a:xfrm>
            <a:off x="360" y="5400000"/>
            <a:ext cx="9138240" cy="1879560"/>
          </a:xfrm>
          <a:prstGeom prst="rect">
            <a:avLst/>
          </a:prstGeom>
          <a:ln>
            <a:noFill/>
          </a:ln>
        </p:spPr>
      </p:pic>
      <p:pic>
        <p:nvPicPr>
          <p:cNvPr id="2" name="Picture 7"/>
          <p:cNvPicPr/>
          <p:nvPr/>
        </p:nvPicPr>
        <p:blipFill>
          <a:blip r:embed="rId15"/>
          <a:stretch>
            <a:fillRect/>
          </a:stretch>
        </p:blipFill>
        <p:spPr>
          <a:xfrm>
            <a:off x="7883280" y="188280"/>
            <a:ext cx="1074960" cy="725400"/>
          </a:xfrm>
          <a:prstGeom prst="rect">
            <a:avLst/>
          </a:prstGeom>
          <a:ln>
            <a:noFill/>
          </a:ln>
        </p:spPr>
      </p:pic>
      <p:pic>
        <p:nvPicPr>
          <p:cNvPr id="3" name="Picture 4294967295"/>
          <p:cNvPicPr/>
          <p:nvPr/>
        </p:nvPicPr>
        <p:blipFill>
          <a:blip r:embed="rId14"/>
          <a:stretch>
            <a:fillRect/>
          </a:stretch>
        </p:blipFill>
        <p:spPr>
          <a:xfrm>
            <a:off x="360" y="5400000"/>
            <a:ext cx="9138240" cy="1879560"/>
          </a:xfrm>
          <a:prstGeom prst="rect">
            <a:avLst/>
          </a:prstGeom>
          <a:ln>
            <a:noFill/>
          </a:ln>
        </p:spPr>
      </p:pic>
      <p:pic>
        <p:nvPicPr>
          <p:cNvPr id="4" name="Picture 7"/>
          <p:cNvPicPr/>
          <p:nvPr/>
        </p:nvPicPr>
        <p:blipFill>
          <a:blip r:embed="rId15"/>
          <a:stretch>
            <a:fillRect/>
          </a:stretch>
        </p:blipFill>
        <p:spPr>
          <a:xfrm>
            <a:off x="7883280" y="188280"/>
            <a:ext cx="1074960" cy="725400"/>
          </a:xfrm>
          <a:prstGeom prst="rect">
            <a:avLst/>
          </a:prstGeom>
          <a:ln>
            <a:noFill/>
          </a:ln>
        </p:spPr>
      </p:pic>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r>
              <a:rPr lang="en-GB" sz="1800" b="0" strike="noStrike" spc="-1">
                <a:solidFill>
                  <a:srgbClr val="000000"/>
                </a:solidFill>
                <a:uFill>
                  <a:solidFill>
                    <a:srgbClr val="FFFFFF"/>
                  </a:solidFill>
                </a:uFill>
                <a:latin typeface="Arial" panose="020B0604020202020204"/>
              </a:rPr>
              <a:t>Click to edit the title text format</a:t>
            </a:r>
          </a:p>
        </p:txBody>
      </p:sp>
      <p:sp>
        <p:nvSpPr>
          <p:cNvPr id="6" name="PlaceHolder 2"/>
          <p:cNvSpPr>
            <a:spLocks noGrp="1"/>
          </p:cNvSpPr>
          <p:nvPr>
            <p:ph type="body"/>
          </p:nvPr>
        </p:nvSpPr>
        <p:spPr>
          <a:xfrm>
            <a:off x="457200" y="1604520"/>
            <a:ext cx="8229240" cy="397692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Click to edit the outline text format</a:t>
            </a:r>
          </a:p>
          <a:p>
            <a:pPr marL="864235" lvl="1" indent="-32385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Second Outline Level</a:t>
            </a:r>
          </a:p>
          <a:p>
            <a:pPr marL="1296035" lvl="2" indent="-28829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Third Outline Level</a:t>
            </a:r>
          </a:p>
          <a:p>
            <a:pPr marL="1727835" lvl="3" indent="-21590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Fourth Outline Level</a:t>
            </a:r>
          </a:p>
          <a:p>
            <a:pPr marL="2160270" lvl="4"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Fifth Outline Level</a:t>
            </a:r>
          </a:p>
          <a:p>
            <a:pPr marL="2592070" lvl="5"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Sixth Outline Level</a:t>
            </a:r>
          </a:p>
          <a:p>
            <a:pPr marL="3023870" lvl="6"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4294967295"/>
          <p:cNvPicPr/>
          <p:nvPr/>
        </p:nvPicPr>
        <p:blipFill>
          <a:blip r:embed="rId14"/>
          <a:stretch>
            <a:fillRect/>
          </a:stretch>
        </p:blipFill>
        <p:spPr>
          <a:xfrm>
            <a:off x="360" y="5400000"/>
            <a:ext cx="9138240" cy="1879560"/>
          </a:xfrm>
          <a:prstGeom prst="rect">
            <a:avLst/>
          </a:prstGeom>
          <a:ln>
            <a:noFill/>
          </a:ln>
        </p:spPr>
      </p:pic>
      <p:pic>
        <p:nvPicPr>
          <p:cNvPr id="41" name="Picture 7"/>
          <p:cNvPicPr/>
          <p:nvPr/>
        </p:nvPicPr>
        <p:blipFill>
          <a:blip r:embed="rId15"/>
          <a:stretch>
            <a:fillRect/>
          </a:stretch>
        </p:blipFill>
        <p:spPr>
          <a:xfrm>
            <a:off x="7883280" y="188280"/>
            <a:ext cx="1074960" cy="725400"/>
          </a:xfrm>
          <a:prstGeom prst="rect">
            <a:avLst/>
          </a:prstGeom>
          <a:ln>
            <a:noFill/>
          </a:ln>
        </p:spPr>
      </p:pic>
      <p:pic>
        <p:nvPicPr>
          <p:cNvPr id="42" name="Picture 4294967295"/>
          <p:cNvPicPr/>
          <p:nvPr/>
        </p:nvPicPr>
        <p:blipFill>
          <a:blip r:embed="rId14"/>
          <a:stretch>
            <a:fillRect/>
          </a:stretch>
        </p:blipFill>
        <p:spPr>
          <a:xfrm>
            <a:off x="360" y="5400000"/>
            <a:ext cx="9138240" cy="1879560"/>
          </a:xfrm>
          <a:prstGeom prst="rect">
            <a:avLst/>
          </a:prstGeom>
          <a:ln>
            <a:noFill/>
          </a:ln>
        </p:spPr>
      </p:pic>
      <p:pic>
        <p:nvPicPr>
          <p:cNvPr id="43" name="Picture 7"/>
          <p:cNvPicPr/>
          <p:nvPr/>
        </p:nvPicPr>
        <p:blipFill>
          <a:blip r:embed="rId15"/>
          <a:stretch>
            <a:fillRect/>
          </a:stretch>
        </p:blipFill>
        <p:spPr>
          <a:xfrm>
            <a:off x="7883280" y="188280"/>
            <a:ext cx="1074960" cy="725400"/>
          </a:xfrm>
          <a:prstGeom prst="rect">
            <a:avLst/>
          </a:prstGeom>
          <a:ln>
            <a:noFill/>
          </a:ln>
        </p:spPr>
      </p:pic>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r>
              <a:rPr lang="en-GB" sz="1800" b="0" strike="noStrike" spc="-1">
                <a:solidFill>
                  <a:srgbClr val="000000"/>
                </a:solidFill>
                <a:uFill>
                  <a:solidFill>
                    <a:srgbClr val="FFFFFF"/>
                  </a:solidFill>
                </a:uFill>
                <a:latin typeface="Arial" panose="020B0604020202020204"/>
              </a:rPr>
              <a:t>Click to edit the title text format</a:t>
            </a:r>
          </a:p>
        </p:txBody>
      </p:sp>
      <p:sp>
        <p:nvSpPr>
          <p:cNvPr id="45" name="PlaceHolder 2"/>
          <p:cNvSpPr>
            <a:spLocks noGrp="1"/>
          </p:cNvSpPr>
          <p:nvPr>
            <p:ph type="body"/>
          </p:nvPr>
        </p:nvSpPr>
        <p:spPr>
          <a:xfrm>
            <a:off x="457200" y="1604520"/>
            <a:ext cx="8229240" cy="397692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Click to edit the outline text format</a:t>
            </a:r>
          </a:p>
          <a:p>
            <a:pPr marL="864235" lvl="1" indent="-32385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Second Outline Level</a:t>
            </a:r>
          </a:p>
          <a:p>
            <a:pPr marL="1296035" lvl="2" indent="-28829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Third Outline Level</a:t>
            </a:r>
          </a:p>
          <a:p>
            <a:pPr marL="1727835" lvl="3" indent="-21590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Fourth Outline Level</a:t>
            </a:r>
          </a:p>
          <a:p>
            <a:pPr marL="2160270" lvl="4"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Fifth Outline Level</a:t>
            </a:r>
          </a:p>
          <a:p>
            <a:pPr marL="2592070" lvl="5"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Sixth Outline Level</a:t>
            </a:r>
          </a:p>
          <a:p>
            <a:pPr marL="3023870" lvl="6"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4294967295"/>
          <p:cNvPicPr/>
          <p:nvPr/>
        </p:nvPicPr>
        <p:blipFill>
          <a:blip r:embed="rId14"/>
          <a:stretch>
            <a:fillRect/>
          </a:stretch>
        </p:blipFill>
        <p:spPr>
          <a:xfrm>
            <a:off x="720" y="5400000"/>
            <a:ext cx="9138960" cy="1879560"/>
          </a:xfrm>
          <a:prstGeom prst="rect">
            <a:avLst/>
          </a:prstGeom>
          <a:ln>
            <a:noFill/>
          </a:ln>
        </p:spPr>
      </p:pic>
      <p:pic>
        <p:nvPicPr>
          <p:cNvPr id="81" name="Picture 7"/>
          <p:cNvPicPr/>
          <p:nvPr/>
        </p:nvPicPr>
        <p:blipFill>
          <a:blip r:embed="rId15"/>
          <a:stretch>
            <a:fillRect/>
          </a:stretch>
        </p:blipFill>
        <p:spPr>
          <a:xfrm>
            <a:off x="7884720" y="188640"/>
            <a:ext cx="1074960" cy="725400"/>
          </a:xfrm>
          <a:prstGeom prst="rect">
            <a:avLst/>
          </a:prstGeom>
          <a:ln>
            <a:noFill/>
          </a:ln>
        </p:spPr>
      </p:pic>
      <p:sp>
        <p:nvSpPr>
          <p:cNvPr id="82" name="PlaceHolder 1"/>
          <p:cNvSpPr>
            <a:spLocks noGrp="1"/>
          </p:cNvSpPr>
          <p:nvPr>
            <p:ph type="title"/>
          </p:nvPr>
        </p:nvSpPr>
        <p:spPr>
          <a:xfrm>
            <a:off x="457200" y="273600"/>
            <a:ext cx="8229240" cy="1144800"/>
          </a:xfrm>
          <a:prstGeom prst="rect">
            <a:avLst/>
          </a:prstGeom>
        </p:spPr>
        <p:txBody>
          <a:bodyPr lIns="0" tIns="0" rIns="0" bIns="0" anchor="ctr"/>
          <a:lstStyle/>
          <a:p>
            <a:r>
              <a:rPr lang="en-GB" sz="1800" b="0" strike="noStrike" spc="-1">
                <a:solidFill>
                  <a:srgbClr val="000000"/>
                </a:solidFill>
                <a:uFill>
                  <a:solidFill>
                    <a:srgbClr val="FFFFFF"/>
                  </a:solidFill>
                </a:uFill>
                <a:latin typeface="Arial" panose="020B0604020202020204"/>
              </a:rPr>
              <a:t>Click to edit the title text format</a:t>
            </a:r>
          </a:p>
        </p:txBody>
      </p:sp>
      <p:sp>
        <p:nvSpPr>
          <p:cNvPr id="83" name="PlaceHolder 2"/>
          <p:cNvSpPr>
            <a:spLocks noGrp="1"/>
          </p:cNvSpPr>
          <p:nvPr>
            <p:ph type="body"/>
          </p:nvPr>
        </p:nvSpPr>
        <p:spPr>
          <a:xfrm>
            <a:off x="457200" y="1604520"/>
            <a:ext cx="8229240" cy="397692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Click to edit the outline text format</a:t>
            </a:r>
          </a:p>
          <a:p>
            <a:pPr marL="864235" lvl="1" indent="-32385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Second Outline Level</a:t>
            </a:r>
          </a:p>
          <a:p>
            <a:pPr marL="1296035" lvl="2" indent="-28829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Third Outline Level</a:t>
            </a:r>
          </a:p>
          <a:p>
            <a:pPr marL="1727835" lvl="3" indent="-21590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Fourth Outline Level</a:t>
            </a:r>
          </a:p>
          <a:p>
            <a:pPr marL="2160270" lvl="4"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Fifth Outline Level</a:t>
            </a:r>
          </a:p>
          <a:p>
            <a:pPr marL="2592070" lvl="5"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Sixth Outline Level</a:t>
            </a:r>
          </a:p>
          <a:p>
            <a:pPr marL="3023870" lvl="6"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8" name="Picture 4294967295"/>
          <p:cNvPicPr/>
          <p:nvPr/>
        </p:nvPicPr>
        <p:blipFill>
          <a:blip r:embed="rId14"/>
          <a:stretch>
            <a:fillRect/>
          </a:stretch>
        </p:blipFill>
        <p:spPr>
          <a:xfrm>
            <a:off x="720" y="5400000"/>
            <a:ext cx="9138960" cy="1879560"/>
          </a:xfrm>
          <a:prstGeom prst="rect">
            <a:avLst/>
          </a:prstGeom>
          <a:ln>
            <a:noFill/>
          </a:ln>
        </p:spPr>
      </p:pic>
      <p:pic>
        <p:nvPicPr>
          <p:cNvPr id="119" name="Picture 7"/>
          <p:cNvPicPr/>
          <p:nvPr/>
        </p:nvPicPr>
        <p:blipFill>
          <a:blip r:embed="rId15"/>
          <a:stretch>
            <a:fillRect/>
          </a:stretch>
        </p:blipFill>
        <p:spPr>
          <a:xfrm>
            <a:off x="7884720" y="188640"/>
            <a:ext cx="1074960" cy="725400"/>
          </a:xfrm>
          <a:prstGeom prst="rect">
            <a:avLst/>
          </a:prstGeom>
          <a:ln>
            <a:noFill/>
          </a:ln>
        </p:spPr>
      </p:pic>
      <p:sp>
        <p:nvSpPr>
          <p:cNvPr id="120" name="PlaceHolder 1"/>
          <p:cNvSpPr>
            <a:spLocks noGrp="1"/>
          </p:cNvSpPr>
          <p:nvPr>
            <p:ph type="title"/>
          </p:nvPr>
        </p:nvSpPr>
        <p:spPr>
          <a:xfrm>
            <a:off x="457200" y="273600"/>
            <a:ext cx="8229240" cy="1144800"/>
          </a:xfrm>
          <a:prstGeom prst="rect">
            <a:avLst/>
          </a:prstGeom>
        </p:spPr>
        <p:txBody>
          <a:bodyPr lIns="0" tIns="0" rIns="0" bIns="0" anchor="ctr"/>
          <a:lstStyle/>
          <a:p>
            <a:r>
              <a:rPr lang="en-GB" sz="1800" b="0" strike="noStrike" spc="-1">
                <a:solidFill>
                  <a:srgbClr val="000000"/>
                </a:solidFill>
                <a:uFill>
                  <a:solidFill>
                    <a:srgbClr val="FFFFFF"/>
                  </a:solidFill>
                </a:uFill>
                <a:latin typeface="Arial" panose="020B0604020202020204"/>
              </a:rPr>
              <a:t>Click to edit the title text format</a:t>
            </a:r>
          </a:p>
        </p:txBody>
      </p:sp>
      <p:sp>
        <p:nvSpPr>
          <p:cNvPr id="121" name="PlaceHolder 2"/>
          <p:cNvSpPr>
            <a:spLocks noGrp="1"/>
          </p:cNvSpPr>
          <p:nvPr>
            <p:ph type="body"/>
          </p:nvPr>
        </p:nvSpPr>
        <p:spPr>
          <a:xfrm>
            <a:off x="457200" y="1604520"/>
            <a:ext cx="8229240" cy="397692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Click to edit the outline text format</a:t>
            </a:r>
          </a:p>
          <a:p>
            <a:pPr marL="864235" lvl="1" indent="-32385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Second Outline Level</a:t>
            </a:r>
          </a:p>
          <a:p>
            <a:pPr marL="1296035" lvl="2" indent="-28829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Third Outline Level</a:t>
            </a:r>
          </a:p>
          <a:p>
            <a:pPr marL="1727835" lvl="3" indent="-21590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Fourth Outline Level</a:t>
            </a:r>
          </a:p>
          <a:p>
            <a:pPr marL="2160270" lvl="4"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Fifth Outline Level</a:t>
            </a:r>
          </a:p>
          <a:p>
            <a:pPr marL="2592070" lvl="5"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Sixth Outline Level</a:t>
            </a:r>
          </a:p>
          <a:p>
            <a:pPr marL="3023870" lvl="6"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6" name="Picture 4294967295"/>
          <p:cNvPicPr/>
          <p:nvPr/>
        </p:nvPicPr>
        <p:blipFill>
          <a:blip r:embed="rId14"/>
          <a:stretch>
            <a:fillRect/>
          </a:stretch>
        </p:blipFill>
        <p:spPr>
          <a:xfrm>
            <a:off x="720" y="5400000"/>
            <a:ext cx="9138960" cy="1879560"/>
          </a:xfrm>
          <a:prstGeom prst="rect">
            <a:avLst/>
          </a:prstGeom>
          <a:ln>
            <a:noFill/>
          </a:ln>
        </p:spPr>
      </p:pic>
      <p:pic>
        <p:nvPicPr>
          <p:cNvPr id="157" name="Picture 7"/>
          <p:cNvPicPr/>
          <p:nvPr/>
        </p:nvPicPr>
        <p:blipFill>
          <a:blip r:embed="rId15"/>
          <a:stretch>
            <a:fillRect/>
          </a:stretch>
        </p:blipFill>
        <p:spPr>
          <a:xfrm>
            <a:off x="7884720" y="188640"/>
            <a:ext cx="1074960" cy="725400"/>
          </a:xfrm>
          <a:prstGeom prst="rect">
            <a:avLst/>
          </a:prstGeom>
          <a:ln>
            <a:noFill/>
          </a:ln>
        </p:spPr>
      </p:pic>
      <p:sp>
        <p:nvSpPr>
          <p:cNvPr id="158" name="PlaceHolder 1"/>
          <p:cNvSpPr>
            <a:spLocks noGrp="1"/>
          </p:cNvSpPr>
          <p:nvPr>
            <p:ph type="title"/>
          </p:nvPr>
        </p:nvSpPr>
        <p:spPr>
          <a:xfrm>
            <a:off x="457200" y="273600"/>
            <a:ext cx="8228880" cy="1144440"/>
          </a:xfrm>
          <a:prstGeom prst="rect">
            <a:avLst/>
          </a:prstGeom>
        </p:spPr>
        <p:txBody>
          <a:bodyPr lIns="0" tIns="0" rIns="0" bIns="0" anchor="ctr"/>
          <a:lstStyle/>
          <a:p>
            <a:endParaRPr lang="en-GB" sz="1800" b="0" strike="noStrike" spc="-1">
              <a:solidFill>
                <a:srgbClr val="000000"/>
              </a:solidFill>
              <a:uFill>
                <a:solidFill>
                  <a:srgbClr val="FFFFFF"/>
                </a:solidFill>
              </a:uFill>
              <a:latin typeface="Arial" panose="020B0604020202020204"/>
            </a:endParaRPr>
          </a:p>
        </p:txBody>
      </p:sp>
      <p:sp>
        <p:nvSpPr>
          <p:cNvPr id="159" name="PlaceHolder 2"/>
          <p:cNvSpPr>
            <a:spLocks noGrp="1"/>
          </p:cNvSpPr>
          <p:nvPr>
            <p:ph type="body"/>
          </p:nvPr>
        </p:nvSpPr>
        <p:spPr>
          <a:xfrm>
            <a:off x="457200" y="1604520"/>
            <a:ext cx="8229240" cy="397692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Click to edit the outline text format</a:t>
            </a:r>
          </a:p>
          <a:p>
            <a:pPr marL="864235" lvl="1" indent="-32385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Second Outline Level</a:t>
            </a:r>
          </a:p>
          <a:p>
            <a:pPr marL="1296035" lvl="2" indent="-28829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Third Outline Level</a:t>
            </a:r>
          </a:p>
          <a:p>
            <a:pPr marL="1727835" lvl="3" indent="-21590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Fourth Outline Level</a:t>
            </a:r>
          </a:p>
          <a:p>
            <a:pPr marL="2160270" lvl="4"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Fifth Outline Level</a:t>
            </a:r>
          </a:p>
          <a:p>
            <a:pPr marL="2592070" lvl="5"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Sixth Outline Level</a:t>
            </a:r>
          </a:p>
          <a:p>
            <a:pPr marL="3023870" lvl="6"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 name="Picture 4294967295"/>
          <p:cNvPicPr/>
          <p:nvPr/>
        </p:nvPicPr>
        <p:blipFill>
          <a:blip r:embed="rId14"/>
          <a:stretch>
            <a:fillRect/>
          </a:stretch>
        </p:blipFill>
        <p:spPr>
          <a:xfrm>
            <a:off x="720" y="5400000"/>
            <a:ext cx="9138960" cy="1879560"/>
          </a:xfrm>
          <a:prstGeom prst="rect">
            <a:avLst/>
          </a:prstGeom>
          <a:ln>
            <a:noFill/>
          </a:ln>
        </p:spPr>
      </p:pic>
      <p:pic>
        <p:nvPicPr>
          <p:cNvPr id="195" name="Picture 7"/>
          <p:cNvPicPr/>
          <p:nvPr/>
        </p:nvPicPr>
        <p:blipFill>
          <a:blip r:embed="rId15"/>
          <a:stretch>
            <a:fillRect/>
          </a:stretch>
        </p:blipFill>
        <p:spPr>
          <a:xfrm>
            <a:off x="7884720" y="188640"/>
            <a:ext cx="1074960" cy="725400"/>
          </a:xfrm>
          <a:prstGeom prst="rect">
            <a:avLst/>
          </a:prstGeom>
          <a:ln>
            <a:noFill/>
          </a:ln>
        </p:spPr>
      </p:pic>
      <p:sp>
        <p:nvSpPr>
          <p:cNvPr id="196" name="PlaceHolder 1"/>
          <p:cNvSpPr>
            <a:spLocks noGrp="1"/>
          </p:cNvSpPr>
          <p:nvPr>
            <p:ph type="title"/>
          </p:nvPr>
        </p:nvSpPr>
        <p:spPr>
          <a:xfrm>
            <a:off x="457200" y="273600"/>
            <a:ext cx="8229240" cy="1144800"/>
          </a:xfrm>
          <a:prstGeom prst="rect">
            <a:avLst/>
          </a:prstGeom>
        </p:spPr>
        <p:txBody>
          <a:bodyPr lIns="0" tIns="0" rIns="0" bIns="0" anchor="ctr"/>
          <a:lstStyle/>
          <a:p>
            <a:r>
              <a:rPr lang="en-GB" sz="1800" b="0" strike="noStrike" spc="-1">
                <a:solidFill>
                  <a:srgbClr val="000000"/>
                </a:solidFill>
                <a:uFill>
                  <a:solidFill>
                    <a:srgbClr val="FFFFFF"/>
                  </a:solidFill>
                </a:uFill>
                <a:latin typeface="Arial" panose="020B0604020202020204"/>
              </a:rPr>
              <a:t>Click to edit the title text format</a:t>
            </a:r>
          </a:p>
        </p:txBody>
      </p:sp>
      <p:sp>
        <p:nvSpPr>
          <p:cNvPr id="197" name="PlaceHolder 2"/>
          <p:cNvSpPr>
            <a:spLocks noGrp="1"/>
          </p:cNvSpPr>
          <p:nvPr>
            <p:ph type="body"/>
          </p:nvPr>
        </p:nvSpPr>
        <p:spPr>
          <a:xfrm>
            <a:off x="457200" y="1604520"/>
            <a:ext cx="8229240" cy="3976920"/>
          </a:xfrm>
          <a:prstGeom prst="rect">
            <a:avLst/>
          </a:prstGeom>
        </p:spPr>
        <p:txBody>
          <a:bodyPr lIns="0" tIns="0" rIns="0" bIns="0"/>
          <a:lstStyle/>
          <a:p>
            <a:pPr marL="431800" indent="-32385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Click to edit the outline text format</a:t>
            </a:r>
          </a:p>
          <a:p>
            <a:pPr marL="864235" lvl="1" indent="-32385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Second Outline Level</a:t>
            </a:r>
          </a:p>
          <a:p>
            <a:pPr marL="1296035" lvl="2" indent="-288290">
              <a:buClr>
                <a:srgbClr val="000000"/>
              </a:buClr>
              <a:buSzPct val="45000"/>
              <a:buFont typeface="Wingdings" panose="05000000000000000000" pitchFamily="2" charset="2"/>
              <a:buChar char=""/>
            </a:pPr>
            <a:r>
              <a:rPr lang="en-GB" sz="1800" b="0" strike="noStrike" spc="-1">
                <a:solidFill>
                  <a:srgbClr val="000000"/>
                </a:solidFill>
                <a:uFill>
                  <a:solidFill>
                    <a:srgbClr val="FFFFFF"/>
                  </a:solidFill>
                </a:uFill>
                <a:latin typeface="Arial" panose="020B0604020202020204"/>
              </a:rPr>
              <a:t>Third Outline Level</a:t>
            </a:r>
          </a:p>
          <a:p>
            <a:pPr marL="1727835" lvl="3" indent="-215900">
              <a:buClr>
                <a:srgbClr val="000000"/>
              </a:buClr>
              <a:buSzPct val="75000"/>
              <a:buFont typeface="Symbol" panose="05050102010706020507" charset="2"/>
              <a:buChar char=""/>
            </a:pPr>
            <a:r>
              <a:rPr lang="en-GB" sz="1800" b="0" strike="noStrike" spc="-1">
                <a:solidFill>
                  <a:srgbClr val="000000"/>
                </a:solidFill>
                <a:uFill>
                  <a:solidFill>
                    <a:srgbClr val="FFFFFF"/>
                  </a:solidFill>
                </a:uFill>
                <a:latin typeface="Arial" panose="020B0604020202020204"/>
              </a:rPr>
              <a:t>Fourth Outline Level</a:t>
            </a:r>
          </a:p>
          <a:p>
            <a:pPr marL="2160270" lvl="4"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Fifth Outline Level</a:t>
            </a:r>
          </a:p>
          <a:p>
            <a:pPr marL="2592070" lvl="5"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Sixth Outline Level</a:t>
            </a:r>
          </a:p>
          <a:p>
            <a:pPr marL="3023870" lvl="6" indent="-215900">
              <a:buClr>
                <a:srgbClr val="000000"/>
              </a:buClr>
              <a:buSzPct val="45000"/>
              <a:buFont typeface="Wingdings" panose="05000000000000000000" pitchFamily="2" charset="2"/>
              <a:buChar char=""/>
            </a:pPr>
            <a:r>
              <a:rPr lang="en-GB" sz="2000" b="0" strike="noStrike" spc="-1">
                <a:solidFill>
                  <a:srgbClr val="000000"/>
                </a:solidFill>
                <a:uFill>
                  <a:solidFill>
                    <a:srgbClr val="FFFFFF"/>
                  </a:solidFill>
                </a:uFill>
                <a:latin typeface="Arial" panose="020B0604020202020204"/>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026" name="Picture 10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58125" y="142875"/>
            <a:ext cx="12858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357813"/>
            <a:ext cx="914400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Box 1026"/>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a:lstStyle>
            <a:lvl1pPr>
              <a:defRPr>
                <a:solidFill>
                  <a:srgbClr val="000000"/>
                </a:solidFill>
                <a:latin typeface="Arial" panose="020B0604020202020204" pitchFamily="34" charset="0"/>
                <a:ea typeface="Microsoft YaHei" panose="020B0503020204020204" pitchFamily="34" charset="-122"/>
              </a:defRPr>
            </a:lvl1pPr>
            <a:lvl2pPr>
              <a:defRPr>
                <a:solidFill>
                  <a:srgbClr val="000000"/>
                </a:solidFill>
                <a:latin typeface="Arial" panose="020B0604020202020204" pitchFamily="34" charset="0"/>
                <a:ea typeface="Microsoft YaHei" panose="020B0503020204020204" pitchFamily="34" charset="-122"/>
              </a:defRPr>
            </a:lvl2pPr>
            <a:lvl3pPr>
              <a:defRPr>
                <a:solidFill>
                  <a:srgbClr val="000000"/>
                </a:solidFill>
                <a:latin typeface="Arial" panose="020B0604020202020204" pitchFamily="34" charset="0"/>
                <a:ea typeface="Microsoft YaHei" panose="020B0503020204020204" pitchFamily="34" charset="-122"/>
              </a:defRPr>
            </a:lvl3pPr>
            <a:lvl4pPr>
              <a:defRPr>
                <a:solidFill>
                  <a:srgbClr val="000000"/>
                </a:solidFill>
                <a:latin typeface="Arial" panose="020B0604020202020204" pitchFamily="34" charset="0"/>
                <a:ea typeface="Microsoft YaHei" panose="020B0503020204020204" pitchFamily="34" charset="-122"/>
              </a:defRPr>
            </a:lvl4pPr>
            <a:lvl5pPr>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lnSpc>
                <a:spcPct val="93000"/>
              </a:lnSpc>
              <a:spcBef>
                <a:spcPct val="0"/>
              </a:spcBef>
              <a:spcAft>
                <a:spcPct val="0"/>
              </a:spcAft>
              <a:buSzPct val="100000"/>
              <a:buFont typeface="Times New Roman" panose="02020603050405020304" pitchFamily="18" charset="0"/>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lnSpc>
                <a:spcPct val="93000"/>
              </a:lnSpc>
              <a:spcBef>
                <a:spcPct val="0"/>
              </a:spcBef>
              <a:spcAft>
                <a:spcPct val="0"/>
              </a:spcAft>
              <a:buSzPct val="100000"/>
              <a:buFont typeface="Times New Roman" panose="02020603050405020304" pitchFamily="18" charset="0"/>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lnSpc>
                <a:spcPct val="93000"/>
              </a:lnSpc>
              <a:spcBef>
                <a:spcPct val="0"/>
              </a:spcBef>
              <a:spcAft>
                <a:spcPct val="0"/>
              </a:spcAft>
              <a:buSzPct val="100000"/>
              <a:buFont typeface="Times New Roman" panose="02020603050405020304" pitchFamily="18" charset="0"/>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lnSpc>
                <a:spcPct val="93000"/>
              </a:lnSpc>
              <a:spcBef>
                <a:spcPct val="0"/>
              </a:spcBef>
              <a:spcAft>
                <a:spcPct val="0"/>
              </a:spcAft>
              <a:buSzPct val="100000"/>
              <a:buFont typeface="Times New Roman" panose="02020603050405020304" pitchFamily="18" charset="0"/>
              <a:defRPr>
                <a:solidFill>
                  <a:srgbClr val="000000"/>
                </a:solidFill>
                <a:latin typeface="Arial" panose="020B0604020202020204" pitchFamily="34" charset="0"/>
                <a:ea typeface="Microsoft YaHei" panose="020B0503020204020204" pitchFamily="34" charset="-122"/>
              </a:defRPr>
            </a:lvl9pPr>
          </a:lstStyle>
          <a:p>
            <a:pPr defTabSz="449263" fontAlgn="base" hangingPunct="0">
              <a:lnSpc>
                <a:spcPct val="93000"/>
              </a:lnSpc>
              <a:spcBef>
                <a:spcPct val="0"/>
              </a:spcBef>
              <a:spcAft>
                <a:spcPct val="0"/>
              </a:spcAft>
              <a:buSzPct val="100000"/>
              <a:buFont typeface="Times New Roman" panose="02020603050405020304" pitchFamily="18" charset="0"/>
              <a:buNone/>
              <a:defRPr/>
            </a:pPr>
            <a:endParaRPr lang="en-US" altLang="zh-CN" smtClean="0"/>
          </a:p>
        </p:txBody>
      </p:sp>
      <p:sp>
        <p:nvSpPr>
          <p:cNvPr id="1029" name="Text Box 1027"/>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a:lstStyle>
            <a:lvl1pPr>
              <a:defRPr>
                <a:solidFill>
                  <a:srgbClr val="000000"/>
                </a:solidFill>
                <a:latin typeface="Arial" panose="020B0604020202020204" pitchFamily="34" charset="0"/>
                <a:ea typeface="Microsoft YaHei" panose="020B0503020204020204" pitchFamily="34" charset="-122"/>
              </a:defRPr>
            </a:lvl1pPr>
            <a:lvl2pPr>
              <a:defRPr>
                <a:solidFill>
                  <a:srgbClr val="000000"/>
                </a:solidFill>
                <a:latin typeface="Arial" panose="020B0604020202020204" pitchFamily="34" charset="0"/>
                <a:ea typeface="Microsoft YaHei" panose="020B0503020204020204" pitchFamily="34" charset="-122"/>
              </a:defRPr>
            </a:lvl2pPr>
            <a:lvl3pPr>
              <a:defRPr>
                <a:solidFill>
                  <a:srgbClr val="000000"/>
                </a:solidFill>
                <a:latin typeface="Arial" panose="020B0604020202020204" pitchFamily="34" charset="0"/>
                <a:ea typeface="Microsoft YaHei" panose="020B0503020204020204" pitchFamily="34" charset="-122"/>
              </a:defRPr>
            </a:lvl3pPr>
            <a:lvl4pPr>
              <a:defRPr>
                <a:solidFill>
                  <a:srgbClr val="000000"/>
                </a:solidFill>
                <a:latin typeface="Arial" panose="020B0604020202020204" pitchFamily="34" charset="0"/>
                <a:ea typeface="Microsoft YaHei" panose="020B0503020204020204" pitchFamily="34" charset="-122"/>
              </a:defRPr>
            </a:lvl4pPr>
            <a:lvl5pPr>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lnSpc>
                <a:spcPct val="93000"/>
              </a:lnSpc>
              <a:spcBef>
                <a:spcPct val="0"/>
              </a:spcBef>
              <a:spcAft>
                <a:spcPct val="0"/>
              </a:spcAft>
              <a:buSzPct val="100000"/>
              <a:buFont typeface="Times New Roman" panose="02020603050405020304" pitchFamily="18" charset="0"/>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lnSpc>
                <a:spcPct val="93000"/>
              </a:lnSpc>
              <a:spcBef>
                <a:spcPct val="0"/>
              </a:spcBef>
              <a:spcAft>
                <a:spcPct val="0"/>
              </a:spcAft>
              <a:buSzPct val="100000"/>
              <a:buFont typeface="Times New Roman" panose="02020603050405020304" pitchFamily="18" charset="0"/>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lnSpc>
                <a:spcPct val="93000"/>
              </a:lnSpc>
              <a:spcBef>
                <a:spcPct val="0"/>
              </a:spcBef>
              <a:spcAft>
                <a:spcPct val="0"/>
              </a:spcAft>
              <a:buSzPct val="100000"/>
              <a:buFont typeface="Times New Roman" panose="02020603050405020304" pitchFamily="18" charset="0"/>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lnSpc>
                <a:spcPct val="93000"/>
              </a:lnSpc>
              <a:spcBef>
                <a:spcPct val="0"/>
              </a:spcBef>
              <a:spcAft>
                <a:spcPct val="0"/>
              </a:spcAft>
              <a:buSzPct val="100000"/>
              <a:buFont typeface="Times New Roman" panose="02020603050405020304" pitchFamily="18" charset="0"/>
              <a:defRPr>
                <a:solidFill>
                  <a:srgbClr val="000000"/>
                </a:solidFill>
                <a:latin typeface="Arial" panose="020B0604020202020204" pitchFamily="34" charset="0"/>
                <a:ea typeface="Microsoft YaHei" panose="020B0503020204020204" pitchFamily="34" charset="-122"/>
              </a:defRPr>
            </a:lvl9pPr>
          </a:lstStyle>
          <a:p>
            <a:pPr defTabSz="449263" fontAlgn="base" hangingPunct="0">
              <a:lnSpc>
                <a:spcPct val="93000"/>
              </a:lnSpc>
              <a:spcBef>
                <a:spcPct val="0"/>
              </a:spcBef>
              <a:spcAft>
                <a:spcPct val="0"/>
              </a:spcAft>
              <a:buSzPct val="100000"/>
              <a:buFont typeface="Times New Roman" panose="02020603050405020304" pitchFamily="18" charset="0"/>
              <a:buNone/>
              <a:defRPr/>
            </a:pPr>
            <a:endParaRPr lang="en-US" altLang="zh-CN" smtClean="0"/>
          </a:p>
        </p:txBody>
      </p:sp>
      <p:sp>
        <p:nvSpPr>
          <p:cNvPr id="2" name="Slide Number Placeholder 1028"/>
          <p:cNvSpPr>
            <a:spLocks noGrp="1"/>
          </p:cNvSpPr>
          <p:nvPr>
            <p:ph type="sldNum"/>
          </p:nvPr>
        </p:nvSpPr>
        <p:spPr>
          <a:xfrm>
            <a:off x="6553200" y="6245225"/>
            <a:ext cx="2132013" cy="474663"/>
          </a:xfrm>
          <a:prstGeom prst="rect">
            <a:avLst/>
          </a:prstGeom>
          <a:noFill/>
          <a:ln w="9360">
            <a:noFill/>
          </a:ln>
        </p:spPr>
        <p:txBody>
          <a:bodyPr wrap="square" lIns="91440" tIns="45720" rIns="91440" bIns="45720" anchor="t"/>
          <a:lstStyle>
            <a:lvl1pPr algn="r" defTabSz="0" eaLnBrk="1" hangingPunct="1">
              <a:lnSpc>
                <a:spcPct val="100000"/>
              </a:lnSpc>
              <a:buSzPct val="100000"/>
              <a:buFont typeface="Times New Roman" panose="02020603050405020304" pitchFamily="18" charset="0"/>
              <a:buNone/>
              <a:tabLst>
                <a:tab pos="449580" algn="l"/>
                <a:tab pos="898525" algn="l"/>
                <a:tab pos="1348105" algn="l"/>
                <a:tab pos="1797050" algn="l"/>
              </a:tabLst>
              <a:defRPr sz="1400" noProof="1">
                <a:solidFill>
                  <a:srgbClr val="000000"/>
                </a:solidFill>
                <a:latin typeface="Arial" panose="020B0604020202020204" pitchFamily="34" charset="0"/>
                <a:ea typeface="Microsoft YaHei" panose="020B0503020204020204" charset="-122"/>
                <a:cs typeface="Segoe UI" panose="020B0502040204020203" charset="0"/>
              </a:defRPr>
            </a:lvl1pPr>
          </a:lstStyle>
          <a:p>
            <a:pPr fontAlgn="base">
              <a:spcBef>
                <a:spcPct val="0"/>
              </a:spcBef>
              <a:spcAft>
                <a:spcPct val="0"/>
              </a:spcAft>
              <a:defRPr/>
            </a:pPr>
            <a:fld id="{B58BACD4-6983-489F-A97D-C57610FDB0BE}" type="slidenum">
              <a:rPr lang="en-GB" altLang="x-none"/>
              <a:pPr fontAlgn="base">
                <a:spcBef>
                  <a:spcPct val="0"/>
                </a:spcBef>
                <a:spcAft>
                  <a:spcPct val="0"/>
                </a:spcAft>
                <a:defRPr/>
              </a:pPr>
              <a:t>‹#›</a:t>
            </a:fld>
            <a:endParaRPr lang="en-GB" altLang="x-none">
              <a:ea typeface="Microsoft YaHei" panose="020B0503020204020204" pitchFamily="34" charset="-122"/>
            </a:endParaRPr>
          </a:p>
        </p:txBody>
      </p:sp>
      <p:pic>
        <p:nvPicPr>
          <p:cNvPr id="1031" name="Picture 102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5357813"/>
            <a:ext cx="914400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itle 1030"/>
          <p:cNvSpPr>
            <a:spLocks noGrp="1" noChangeArrowheads="1"/>
          </p:cNvSpPr>
          <p:nvPr>
            <p:ph type="title" idx="4294967295"/>
          </p:nvPr>
        </p:nvSpPr>
        <p:spPr bwMode="auto">
          <a:xfrm>
            <a:off x="457200" y="273050"/>
            <a:ext cx="82280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zh-CN" smtClean="0"/>
              <a:t>Click to edit the title text format</a:t>
            </a:r>
          </a:p>
        </p:txBody>
      </p:sp>
      <p:sp>
        <p:nvSpPr>
          <p:cNvPr id="1033" name="Text Placeholder 1031"/>
          <p:cNvSpPr>
            <a:spLocks noGrp="1" noChangeArrowheads="1"/>
          </p:cNvSpPr>
          <p:nvPr>
            <p:ph type="body" idx="4294967295"/>
          </p:nvPr>
        </p:nvSpPr>
        <p:spPr bwMode="auto">
          <a:xfrm>
            <a:off x="457200" y="1604963"/>
            <a:ext cx="8228013"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8448" rIns="0" bIns="0" numCol="1" anchor="t" anchorCtr="0" compatLnSpc="1">
            <a:prstTxWarp prst="textNoShape">
              <a:avLst/>
            </a:prstTxWarp>
          </a:bodyPr>
          <a:lstStyle/>
          <a:p>
            <a:pPr lvl="0"/>
            <a:r>
              <a:rPr lang="en-US" altLang="zh-CN" smtClean="0"/>
              <a:t>Click to edit the outline text format</a:t>
            </a:r>
          </a:p>
          <a:p>
            <a:pPr lvl="1"/>
            <a:r>
              <a:rPr lang="en-US" altLang="zh-CN" smtClean="0"/>
              <a:t>Second Outline Level</a:t>
            </a:r>
          </a:p>
          <a:p>
            <a:pPr lvl="2"/>
            <a:r>
              <a:rPr lang="en-US" altLang="zh-CN" smtClean="0"/>
              <a:t>Third Outline Level</a:t>
            </a:r>
          </a:p>
          <a:p>
            <a:pPr lvl="3"/>
            <a:r>
              <a:rPr lang="en-US" altLang="zh-CN" smtClean="0"/>
              <a:t>Fourth Outline Level</a:t>
            </a:r>
          </a:p>
          <a:p>
            <a:pPr lvl="4"/>
            <a:r>
              <a:rPr lang="en-US" altLang="zh-CN" smtClean="0"/>
              <a:t>Fifth Outline Level</a:t>
            </a:r>
          </a:p>
          <a:p>
            <a:pPr lvl="4"/>
            <a:r>
              <a:rPr lang="en-US" altLang="zh-CN" smtClean="0"/>
              <a:t>Sixth Outline Level</a:t>
            </a:r>
          </a:p>
          <a:p>
            <a:pPr lvl="4"/>
            <a:r>
              <a:rPr lang="en-US" altLang="zh-CN" smtClean="0"/>
              <a:t>Seventh Outline Level</a:t>
            </a:r>
          </a:p>
        </p:txBody>
      </p:sp>
    </p:spTree>
    <p:extLst>
      <p:ext uri="{BB962C8B-B14F-4D97-AF65-F5344CB8AC3E}">
        <p14:creationId xmlns:p14="http://schemas.microsoft.com/office/powerpoint/2010/main" val="1650531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449263" rtl="0" eaLnBrk="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mj-lt"/>
          <a:ea typeface="+mj-ea"/>
          <a:cs typeface="+mj-cs"/>
        </a:defRPr>
      </a:lvl1pPr>
      <a:lvl2pPr lvl="1" algn="l" defTabSz="449263" rtl="0" eaLnBrk="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Arial" panose="020B0604020202020204" pitchFamily="34" charset="0"/>
          <a:ea typeface="Microsoft YaHei" panose="020B0503020204020204" charset="-122"/>
          <a:cs typeface="+mj-cs"/>
        </a:defRPr>
      </a:lvl2pPr>
      <a:lvl3pPr lvl="2" algn="l" defTabSz="449263" rtl="0" eaLnBrk="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Arial" panose="020B0604020202020204" pitchFamily="34" charset="0"/>
          <a:ea typeface="Microsoft YaHei" panose="020B0503020204020204" charset="-122"/>
          <a:cs typeface="+mj-cs"/>
        </a:defRPr>
      </a:lvl3pPr>
      <a:lvl4pPr lvl="3" algn="l" defTabSz="449263" rtl="0" eaLnBrk="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Arial" panose="020B0604020202020204" pitchFamily="34" charset="0"/>
          <a:ea typeface="Microsoft YaHei" panose="020B0503020204020204" charset="-122"/>
          <a:cs typeface="+mj-cs"/>
        </a:defRPr>
      </a:lvl4pPr>
      <a:lvl5pPr lvl="4" algn="l" defTabSz="449263" rtl="0" eaLnBrk="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Arial" panose="020B0604020202020204" pitchFamily="34" charset="0"/>
          <a:ea typeface="Microsoft YaHei" panose="020B0503020204020204" charset="-122"/>
          <a:cs typeface="+mj-cs"/>
        </a:defRPr>
      </a:lvl5pPr>
      <a:lvl6pPr marL="457200" algn="l" defTabSz="449263" rtl="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Arial" panose="020B0604020202020204" pitchFamily="34" charset="0"/>
          <a:ea typeface="Microsoft YaHei" panose="020B0503020204020204" charset="-122"/>
          <a:cs typeface="+mj-cs"/>
        </a:defRPr>
      </a:lvl6pPr>
      <a:lvl7pPr marL="914400" algn="l" defTabSz="449263" rtl="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Arial" panose="020B0604020202020204" pitchFamily="34" charset="0"/>
          <a:ea typeface="Microsoft YaHei" panose="020B0503020204020204" charset="-122"/>
          <a:cs typeface="+mj-cs"/>
        </a:defRPr>
      </a:lvl7pPr>
      <a:lvl8pPr marL="1371600" algn="l" defTabSz="449263" rtl="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Arial" panose="020B0604020202020204" pitchFamily="34" charset="0"/>
          <a:ea typeface="Microsoft YaHei" panose="020B0503020204020204" charset="-122"/>
          <a:cs typeface="+mj-cs"/>
        </a:defRPr>
      </a:lvl8pPr>
      <a:lvl9pPr marL="1828800" algn="l" defTabSz="449263" rtl="0" fontAlgn="base" hangingPunct="0">
        <a:lnSpc>
          <a:spcPct val="93000"/>
        </a:lnSpc>
        <a:spcBef>
          <a:spcPct val="0"/>
        </a:spcBef>
        <a:spcAft>
          <a:spcPct val="0"/>
        </a:spcAft>
        <a:buSzPct val="100000"/>
        <a:buFont typeface="Times New Roman" panose="02020603050405020304" pitchFamily="18" charset="0"/>
        <a:defRPr sz="4400" kern="1200">
          <a:solidFill>
            <a:srgbClr val="000000"/>
          </a:solidFill>
          <a:latin typeface="Arial" panose="020B0604020202020204" pitchFamily="34" charset="0"/>
          <a:ea typeface="Microsoft YaHei" panose="020B0503020204020204" charset="-122"/>
          <a:cs typeface="+mj-cs"/>
        </a:defRPr>
      </a:lvl9pPr>
    </p:titleStyle>
    <p:bodyStyle>
      <a:lvl1pPr marL="342900" indent="-342900" algn="l" defTabSz="449263" rtl="0" eaLnBrk="0" fontAlgn="base" hangingPunct="0">
        <a:lnSpc>
          <a:spcPct val="93000"/>
        </a:lnSpc>
        <a:spcBef>
          <a:spcPts val="1425"/>
        </a:spcBef>
        <a:spcAft>
          <a:spcPct val="0"/>
        </a:spcAft>
        <a:buSzPct val="100000"/>
        <a:buFont typeface="Times New Roman" panose="02020603050405020304" pitchFamily="18" charset="0"/>
        <a:defRPr sz="3200" kern="1200">
          <a:solidFill>
            <a:srgbClr val="000000"/>
          </a:solidFill>
          <a:latin typeface="+mn-lt"/>
          <a:ea typeface="+mn-ea"/>
          <a:cs typeface="+mn-cs"/>
        </a:defRPr>
      </a:lvl1pPr>
      <a:lvl2pPr marL="742950" lvl="1" indent="-285750" algn="l" defTabSz="449263" rtl="0" eaLnBrk="0" fontAlgn="base" hangingPunct="0">
        <a:lnSpc>
          <a:spcPct val="93000"/>
        </a:lnSpc>
        <a:spcBef>
          <a:spcPts val="1138"/>
        </a:spcBef>
        <a:spcAft>
          <a:spcPct val="0"/>
        </a:spcAft>
        <a:buSzPct val="100000"/>
        <a:buFont typeface="Times New Roman" panose="02020603050405020304" pitchFamily="18" charset="0"/>
        <a:defRPr sz="2400" kern="1200">
          <a:solidFill>
            <a:srgbClr val="000000"/>
          </a:solidFill>
          <a:latin typeface="Arial" panose="020B0604020202020204" pitchFamily="34" charset="0"/>
          <a:ea typeface="Microsoft YaHei" panose="020B0503020204020204" charset="-122"/>
          <a:cs typeface="+mn-cs"/>
        </a:defRPr>
      </a:lvl2pPr>
      <a:lvl3pPr marL="1143000" lvl="2" indent="-228600" algn="l" defTabSz="449263" rtl="0" eaLnBrk="0" fontAlgn="base" hangingPunct="0">
        <a:lnSpc>
          <a:spcPct val="93000"/>
        </a:lnSpc>
        <a:spcBef>
          <a:spcPts val="850"/>
        </a:spcBef>
        <a:spcAft>
          <a:spcPct val="0"/>
        </a:spcAft>
        <a:buSzPct val="100000"/>
        <a:buFont typeface="Times New Roman" panose="02020603050405020304" pitchFamily="18" charset="0"/>
        <a:defRPr sz="2000" kern="1200">
          <a:solidFill>
            <a:srgbClr val="000000"/>
          </a:solidFill>
          <a:latin typeface="Arial" panose="020B0604020202020204" pitchFamily="34" charset="0"/>
          <a:ea typeface="Microsoft YaHei" panose="020B0503020204020204" charset="-122"/>
          <a:cs typeface="+mn-cs"/>
        </a:defRPr>
      </a:lvl3pPr>
      <a:lvl4pPr marL="1600200" lvl="3" indent="-228600" algn="l" defTabSz="449263" rtl="0" eaLnBrk="0" fontAlgn="base" hangingPunct="0">
        <a:lnSpc>
          <a:spcPct val="93000"/>
        </a:lnSpc>
        <a:spcBef>
          <a:spcPts val="575"/>
        </a:spcBef>
        <a:spcAft>
          <a:spcPct val="0"/>
        </a:spcAft>
        <a:buSzPct val="100000"/>
        <a:buFont typeface="Times New Roman" panose="02020603050405020304" pitchFamily="18" charset="0"/>
        <a:defRPr sz="2000" kern="1200">
          <a:solidFill>
            <a:srgbClr val="000000"/>
          </a:solidFill>
          <a:latin typeface="Arial" panose="020B0604020202020204" pitchFamily="34" charset="0"/>
          <a:ea typeface="Microsoft YaHei" panose="020B0503020204020204" charset="-122"/>
          <a:cs typeface="+mn-cs"/>
        </a:defRPr>
      </a:lvl4pPr>
      <a:lvl5pPr marL="2057400" lvl="4" indent="-228600" algn="l" defTabSz="449263" rtl="0" eaLnBrk="0" fontAlgn="base" hangingPunct="0">
        <a:lnSpc>
          <a:spcPct val="93000"/>
        </a:lnSpc>
        <a:spcBef>
          <a:spcPts val="288"/>
        </a:spcBef>
        <a:spcAft>
          <a:spcPct val="0"/>
        </a:spcAft>
        <a:buSzPct val="100000"/>
        <a:buFont typeface="Times New Roman" panose="02020603050405020304" pitchFamily="18" charset="0"/>
        <a:defRPr sz="2000" kern="1200">
          <a:solidFill>
            <a:srgbClr val="000000"/>
          </a:solidFill>
          <a:latin typeface="Arial" panose="020B0604020202020204" pitchFamily="34" charset="0"/>
          <a:ea typeface="Microsoft YaHei" panose="020B0503020204020204" charset="-122"/>
          <a:cs typeface="+mn-cs"/>
        </a:defRPr>
      </a:lvl5pPr>
      <a:lvl6pPr marL="2514600" lvl="5" indent="-228600" algn="l" defTabSz="449580" rtl="0" eaLnBrk="1" fontAlgn="base" latinLnBrk="0" hangingPunct="0">
        <a:lnSpc>
          <a:spcPct val="93000"/>
        </a:lnSpc>
        <a:spcBef>
          <a:spcPts val="290"/>
        </a:spcBef>
        <a:spcAft>
          <a:spcPct val="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Microsoft YaHei" panose="020B0503020204020204" charset="-122"/>
          <a:cs typeface="+mn-cs"/>
        </a:defRPr>
      </a:lvl6pPr>
      <a:lvl7pPr marL="2971800" lvl="6" indent="-228600" algn="l" defTabSz="449580" rtl="0" eaLnBrk="1" fontAlgn="base" latinLnBrk="0" hangingPunct="0">
        <a:lnSpc>
          <a:spcPct val="93000"/>
        </a:lnSpc>
        <a:spcBef>
          <a:spcPts val="290"/>
        </a:spcBef>
        <a:spcAft>
          <a:spcPct val="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Microsoft YaHei" panose="020B0503020204020204" charset="-122"/>
          <a:cs typeface="+mn-cs"/>
        </a:defRPr>
      </a:lvl7pPr>
      <a:lvl8pPr marL="3429000" lvl="7" indent="-228600" algn="l" defTabSz="449580" rtl="0" eaLnBrk="1" fontAlgn="base" latinLnBrk="0" hangingPunct="0">
        <a:lnSpc>
          <a:spcPct val="93000"/>
        </a:lnSpc>
        <a:spcBef>
          <a:spcPts val="290"/>
        </a:spcBef>
        <a:spcAft>
          <a:spcPct val="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Microsoft YaHei" panose="020B0503020204020204" charset="-122"/>
          <a:cs typeface="+mn-cs"/>
        </a:defRPr>
      </a:lvl8pPr>
      <a:lvl9pPr marL="3886200" lvl="8" indent="-228600" algn="l" defTabSz="449580" rtl="0" eaLnBrk="1" fontAlgn="base" latinLnBrk="0" hangingPunct="0">
        <a:lnSpc>
          <a:spcPct val="93000"/>
        </a:lnSpc>
        <a:spcBef>
          <a:spcPts val="290"/>
        </a:spcBef>
        <a:spcAft>
          <a:spcPct val="0"/>
        </a:spcAft>
        <a:buClr>
          <a:srgbClr val="000000"/>
        </a:buClr>
        <a:buSzPct val="100000"/>
        <a:buFont typeface="Times New Roman" panose="02020603050405020304" pitchFamily="16" charset="0"/>
        <a:buNone/>
        <a:defRPr sz="2000" b="0" i="0" u="none" kern="1200" baseline="0">
          <a:solidFill>
            <a:srgbClr val="000000"/>
          </a:solidFill>
          <a:latin typeface="Arial" panose="020B0604020202020204" pitchFamily="34" charset="0"/>
          <a:ea typeface="Microsoft YaHei" panose="020B0503020204020204" charset="-122"/>
          <a:cs typeface="+mn-cs"/>
        </a:defRPr>
      </a:lvl9pPr>
    </p:bodyStyle>
    <p:otherStyle>
      <a:lvl1pPr marL="0" lvl="0" indent="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mn-lt"/>
          <a:ea typeface="+mn-ea"/>
          <a:cs typeface="+mn-cs"/>
        </a:defRPr>
      </a:lvl1pPr>
      <a:lvl2pPr marL="742950" lvl="1" indent="-28575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icrosoft YaHei" panose="020B0503020204020204" charset="-122"/>
          <a:cs typeface="+mn-cs"/>
        </a:defRPr>
      </a:lvl2pPr>
      <a:lvl3pPr marL="1143000" lvl="2"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icrosoft YaHei" panose="020B0503020204020204" charset="-122"/>
          <a:cs typeface="+mn-cs"/>
        </a:defRPr>
      </a:lvl3pPr>
      <a:lvl4pPr marL="1600200" lvl="3"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icrosoft YaHei" panose="020B0503020204020204" charset="-122"/>
          <a:cs typeface="+mn-cs"/>
        </a:defRPr>
      </a:lvl4pPr>
      <a:lvl5pPr marL="2057400" lvl="4"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icrosoft YaHei" panose="020B0503020204020204" charset="-122"/>
          <a:cs typeface="+mn-cs"/>
        </a:defRPr>
      </a:lvl5pPr>
      <a:lvl6pPr marL="2286000" lvl="5"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icrosoft YaHei" panose="020B0503020204020204" charset="-122"/>
          <a:cs typeface="+mn-cs"/>
        </a:defRPr>
      </a:lvl6pPr>
      <a:lvl7pPr marL="2743200" lvl="6"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icrosoft YaHei" panose="020B0503020204020204" charset="-122"/>
          <a:cs typeface="+mn-cs"/>
        </a:defRPr>
      </a:lvl7pPr>
      <a:lvl8pPr marL="3200400" lvl="7"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icrosoft YaHei" panose="020B0503020204020204" charset="-122"/>
          <a:cs typeface="+mn-cs"/>
        </a:defRPr>
      </a:lvl8pPr>
      <a:lvl9pPr marL="3657600" lvl="8" indent="-228600" algn="l" defTabSz="449580" rtl="0" eaLnBrk="1" fontAlgn="base" latinLnBrk="0" hangingPunct="0">
        <a:lnSpc>
          <a:spcPct val="93000"/>
        </a:lnSpc>
        <a:spcBef>
          <a:spcPct val="0"/>
        </a:spcBef>
        <a:spcAft>
          <a:spcPct val="0"/>
        </a:spcAft>
        <a:buClr>
          <a:srgbClr val="000000"/>
        </a:buClr>
        <a:buSzPct val="100000"/>
        <a:buFont typeface="Times New Roman" panose="02020603050405020304" pitchFamily="16" charset="0"/>
        <a:buNone/>
        <a:defRPr sz="1800" b="0" i="0" u="none" kern="1200" baseline="0">
          <a:solidFill>
            <a:srgbClr val="000000"/>
          </a:solidFill>
          <a:latin typeface="Arial" panose="020B0604020202020204" pitchFamily="34" charset="0"/>
          <a:ea typeface="Microsoft YaHei" panose="020B0503020204020204"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ustomShape 1"/>
          <p:cNvSpPr/>
          <p:nvPr/>
        </p:nvSpPr>
        <p:spPr>
          <a:xfrm>
            <a:off x="377280" y="685800"/>
            <a:ext cx="4416480" cy="10864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nchor="b"/>
          <a:lstStyle/>
          <a:p>
            <a:pPr>
              <a:lnSpc>
                <a:spcPct val="100000"/>
              </a:lnSpc>
            </a:pPr>
            <a:r>
              <a:rPr lang="en-GB" sz="2000" b="1" strike="noStrike" cap="all" spc="-1">
                <a:solidFill>
                  <a:srgbClr val="000000"/>
                </a:solidFill>
                <a:uFill>
                  <a:solidFill>
                    <a:srgbClr val="FFFFFF"/>
                  </a:solidFill>
                </a:uFill>
                <a:latin typeface="Arial" panose="020B0604020202020204"/>
                <a:ea typeface="DejaVu Sans" panose="020B0603030804020204"/>
              </a:rPr>
              <a:t>Coasts </a:t>
            </a:r>
            <a:endParaRPr lang="en-GB" sz="1800" b="0" strike="noStrike" spc="-1">
              <a:solidFill>
                <a:srgbClr val="000000"/>
              </a:solidFill>
              <a:uFill>
                <a:solidFill>
                  <a:srgbClr val="FFFFFF"/>
                </a:solidFill>
              </a:uFill>
              <a:latin typeface="Arial" panose="020B0604020202020204"/>
            </a:endParaRPr>
          </a:p>
        </p:txBody>
      </p:sp>
      <p:sp>
        <p:nvSpPr>
          <p:cNvPr id="238" name="CustomShape 2"/>
          <p:cNvSpPr/>
          <p:nvPr/>
        </p:nvSpPr>
        <p:spPr>
          <a:xfrm>
            <a:off x="676800" y="2658240"/>
            <a:ext cx="2774880" cy="277200"/>
          </a:xfrm>
          <a:prstGeom prst="rect">
            <a:avLst/>
          </a:prstGeom>
          <a:noFill/>
          <a:ln>
            <a:noFill/>
          </a:ln>
        </p:spPr>
        <p:style>
          <a:lnRef idx="0">
            <a:srgbClr val="FFFFFF"/>
          </a:lnRef>
          <a:fillRef idx="0">
            <a:srgbClr val="FFFFFF"/>
          </a:fillRef>
          <a:effectRef idx="0">
            <a:srgbClr val="FFFFFF"/>
          </a:effectRef>
          <a:fontRef idx="minor"/>
        </p:style>
      </p:sp>
      <p:sp>
        <p:nvSpPr>
          <p:cNvPr id="239" name="CustomShape 3"/>
          <p:cNvSpPr/>
          <p:nvPr/>
        </p:nvSpPr>
        <p:spPr>
          <a:xfrm>
            <a:off x="677160" y="2937240"/>
            <a:ext cx="2774520" cy="652320"/>
          </a:xfrm>
          <a:prstGeom prst="roundRect">
            <a:avLst>
              <a:gd name="adj" fmla="val 16667"/>
            </a:avLst>
          </a:prstGeom>
          <a:solidFill>
            <a:srgbClr val="FFFFFF"/>
          </a:solidFill>
          <a:ln w="19080">
            <a:solidFill>
              <a:srgbClr val="000000"/>
            </a:solidFill>
            <a:round/>
          </a:ln>
        </p:spPr>
        <p:style>
          <a:lnRef idx="0">
            <a:srgbClr val="FFFFFF"/>
          </a:lnRef>
          <a:fillRef idx="0">
            <a:srgbClr val="FFFFFF"/>
          </a:fillRef>
          <a:effectRef idx="0">
            <a:srgbClr val="FFFFFF"/>
          </a:effectRef>
          <a:fontRef idx="minor"/>
        </p:style>
        <p:txBody>
          <a:bodyPr lIns="64800" tIns="64800" rIns="64800" bIns="64800" anchor="ctr"/>
          <a:lstStyle/>
          <a:p>
            <a:pPr algn="ctr">
              <a:lnSpc>
                <a:spcPct val="100000"/>
              </a:lnSpc>
            </a:pPr>
            <a:r>
              <a:rPr lang="en-GB" sz="1800" b="0" strike="noStrike" spc="-1">
                <a:solidFill>
                  <a:srgbClr val="000000"/>
                </a:solidFill>
                <a:uFill>
                  <a:solidFill>
                    <a:srgbClr val="FFFFFF"/>
                  </a:solidFill>
                </a:uFill>
                <a:latin typeface="Arial" panose="020B0604020202020204"/>
                <a:ea typeface="DejaVu Sans" panose="020B0603030804020204"/>
              </a:rPr>
              <a:t>Processes and Theoretical Background</a:t>
            </a:r>
            <a:endParaRPr lang="en-GB" sz="1800" b="0" strike="noStrike" spc="-1">
              <a:solidFill>
                <a:srgbClr val="000000"/>
              </a:solidFill>
              <a:uFill>
                <a:solidFill>
                  <a:srgbClr val="FFFFFF"/>
                </a:solidFill>
              </a:uFill>
              <a:latin typeface="Arial" panose="020B0604020202020204"/>
            </a:endParaRPr>
          </a:p>
        </p:txBody>
      </p:sp>
      <p:sp>
        <p:nvSpPr>
          <p:cNvPr id="240" name="CustomShape 4"/>
          <p:cNvSpPr/>
          <p:nvPr/>
        </p:nvSpPr>
        <p:spPr>
          <a:xfrm>
            <a:off x="684360" y="3885120"/>
            <a:ext cx="2774520" cy="652320"/>
          </a:xfrm>
          <a:prstGeom prst="roundRect">
            <a:avLst>
              <a:gd name="adj" fmla="val 16667"/>
            </a:avLst>
          </a:prstGeom>
          <a:solidFill>
            <a:srgbClr val="FFFFFF"/>
          </a:solidFill>
          <a:ln w="19080">
            <a:solidFill>
              <a:srgbClr val="000000"/>
            </a:solidFill>
            <a:round/>
          </a:ln>
        </p:spPr>
        <p:style>
          <a:lnRef idx="0">
            <a:srgbClr val="FFFFFF"/>
          </a:lnRef>
          <a:fillRef idx="0">
            <a:srgbClr val="FFFFFF"/>
          </a:fillRef>
          <a:effectRef idx="0">
            <a:srgbClr val="FFFFFF"/>
          </a:effectRef>
          <a:fontRef idx="minor"/>
        </p:style>
        <p:txBody>
          <a:bodyPr lIns="64800" tIns="64800" rIns="64800" bIns="64800" anchor="ctr"/>
          <a:lstStyle/>
          <a:p>
            <a:pPr algn="ctr">
              <a:lnSpc>
                <a:spcPct val="90000"/>
              </a:lnSpc>
            </a:pPr>
            <a:r>
              <a:rPr lang="en-GB" sz="1700" b="0" strike="noStrike" spc="-1">
                <a:solidFill>
                  <a:srgbClr val="000000"/>
                </a:solidFill>
                <a:uFill>
                  <a:solidFill>
                    <a:srgbClr val="FFFFFF"/>
                  </a:solidFill>
                </a:uFill>
                <a:latin typeface="Arial" panose="020B0604020202020204"/>
                <a:ea typeface="DejaVu Sans" panose="020B0603030804020204"/>
              </a:rPr>
              <a:t>Setting up an Investigation</a:t>
            </a:r>
            <a:endParaRPr lang="en-GB" sz="1800" b="0" strike="noStrike" spc="-1">
              <a:solidFill>
                <a:srgbClr val="000000"/>
              </a:solidFill>
              <a:uFill>
                <a:solidFill>
                  <a:srgbClr val="FFFFFF"/>
                </a:solidFill>
              </a:uFill>
              <a:latin typeface="Arial" panose="020B0604020202020204"/>
            </a:endParaRPr>
          </a:p>
        </p:txBody>
      </p:sp>
      <p:sp>
        <p:nvSpPr>
          <p:cNvPr id="241" name="CustomShape 5"/>
          <p:cNvSpPr/>
          <p:nvPr/>
        </p:nvSpPr>
        <p:spPr>
          <a:xfrm>
            <a:off x="676800" y="2053800"/>
            <a:ext cx="2774520" cy="652320"/>
          </a:xfrm>
          <a:prstGeom prst="roundRect">
            <a:avLst>
              <a:gd name="adj" fmla="val 16667"/>
            </a:avLst>
          </a:prstGeom>
          <a:solidFill>
            <a:srgbClr val="FFFFFF"/>
          </a:solidFill>
          <a:ln w="19080">
            <a:solidFill>
              <a:srgbClr val="000000"/>
            </a:solidFill>
            <a:round/>
          </a:ln>
        </p:spPr>
        <p:style>
          <a:lnRef idx="0">
            <a:srgbClr val="FFFFFF"/>
          </a:lnRef>
          <a:fillRef idx="0">
            <a:srgbClr val="FFFFFF"/>
          </a:fillRef>
          <a:effectRef idx="0">
            <a:srgbClr val="FFFFFF"/>
          </a:effectRef>
          <a:fontRef idx="minor"/>
        </p:style>
        <p:txBody>
          <a:bodyPr lIns="64800" tIns="64800" rIns="64800" bIns="64800" anchor="ctr"/>
          <a:lstStyle/>
          <a:p>
            <a:pPr algn="ctr">
              <a:lnSpc>
                <a:spcPct val="100000"/>
              </a:lnSpc>
            </a:pPr>
            <a:r>
              <a:rPr lang="en-GB" sz="1700" b="0" strike="noStrike" spc="-1">
                <a:solidFill>
                  <a:srgbClr val="000000"/>
                </a:solidFill>
                <a:uFill>
                  <a:solidFill>
                    <a:srgbClr val="FFFFFF"/>
                  </a:solidFill>
                </a:uFill>
                <a:latin typeface="Arial" panose="020B0604020202020204"/>
                <a:ea typeface="DejaVu Sans" panose="020B0603030804020204"/>
              </a:rPr>
              <a:t>Why study them?</a:t>
            </a:r>
            <a:endParaRPr lang="en-GB" sz="1800" b="0" strike="noStrike" spc="-1">
              <a:solidFill>
                <a:srgbClr val="000000"/>
              </a:solidFill>
              <a:uFill>
                <a:solidFill>
                  <a:srgbClr val="FFFFFF"/>
                </a:solidFill>
              </a:uFill>
              <a:latin typeface="Arial" panose="020B0604020202020204"/>
            </a:endParaRPr>
          </a:p>
        </p:txBody>
      </p:sp>
      <p:sp>
        <p:nvSpPr>
          <p:cNvPr id="242" name="CustomShape 6"/>
          <p:cNvSpPr/>
          <p:nvPr/>
        </p:nvSpPr>
        <p:spPr>
          <a:xfrm>
            <a:off x="684360" y="4884840"/>
            <a:ext cx="2774520" cy="652320"/>
          </a:xfrm>
          <a:prstGeom prst="roundRect">
            <a:avLst>
              <a:gd name="adj" fmla="val 16667"/>
            </a:avLst>
          </a:prstGeom>
          <a:solidFill>
            <a:srgbClr val="FFFFFF"/>
          </a:solidFill>
          <a:ln w="19080">
            <a:solidFill>
              <a:srgbClr val="000000"/>
            </a:solidFill>
            <a:round/>
          </a:ln>
        </p:spPr>
        <p:style>
          <a:lnRef idx="0">
            <a:srgbClr val="FFFFFF"/>
          </a:lnRef>
          <a:fillRef idx="0">
            <a:srgbClr val="FFFFFF"/>
          </a:fillRef>
          <a:effectRef idx="0">
            <a:srgbClr val="FFFFFF"/>
          </a:effectRef>
          <a:fontRef idx="minor"/>
        </p:style>
        <p:txBody>
          <a:bodyPr lIns="64800" tIns="64800" rIns="64800" bIns="64800" anchor="ctr"/>
          <a:lstStyle/>
          <a:p>
            <a:pPr algn="ctr">
              <a:lnSpc>
                <a:spcPct val="90000"/>
              </a:lnSpc>
            </a:pPr>
            <a:r>
              <a:rPr lang="en-GB" sz="1700" b="0" strike="noStrike" spc="-1">
                <a:solidFill>
                  <a:srgbClr val="000000"/>
                </a:solidFill>
                <a:uFill>
                  <a:solidFill>
                    <a:srgbClr val="FFFFFF"/>
                  </a:solidFill>
                </a:uFill>
                <a:latin typeface="Arial" panose="020B0604020202020204"/>
                <a:ea typeface="DejaVu Sans" panose="020B0603030804020204"/>
              </a:rPr>
              <a:t>Data Analysis and Interpretations</a:t>
            </a:r>
            <a:endParaRPr lang="en-GB" sz="1800" b="0" strike="noStrike" spc="-1">
              <a:solidFill>
                <a:srgbClr val="000000"/>
              </a:solidFill>
              <a:uFill>
                <a:solidFill>
                  <a:srgbClr val="FFFFFF"/>
                </a:solidFill>
              </a:uFill>
              <a:latin typeface="Arial" panose="020B0604020202020204"/>
            </a:endParaRPr>
          </a:p>
        </p:txBody>
      </p:sp>
      <p:sp>
        <p:nvSpPr>
          <p:cNvPr id="243" name="CustomShape 7"/>
          <p:cNvSpPr/>
          <p:nvPr/>
        </p:nvSpPr>
        <p:spPr>
          <a:xfrm>
            <a:off x="400320" y="1610640"/>
            <a:ext cx="3995280" cy="44136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600" b="0" strike="noStrike" spc="-1">
                <a:solidFill>
                  <a:srgbClr val="8B8B8B"/>
                </a:solidFill>
                <a:uFill>
                  <a:solidFill>
                    <a:srgbClr val="FFFFFF"/>
                  </a:solidFill>
                </a:uFill>
                <a:latin typeface="Arial" panose="020B0604020202020204"/>
                <a:ea typeface="DejaVu Sans" panose="020B0603030804020204"/>
              </a:rPr>
              <a:t>Processes, features and management </a:t>
            </a:r>
            <a:endParaRPr lang="en-GB" sz="1800" b="0" strike="noStrike" spc="-1">
              <a:solidFill>
                <a:srgbClr val="000000"/>
              </a:solidFill>
              <a:uFill>
                <a:solidFill>
                  <a:srgbClr val="FFFFFF"/>
                </a:solidFill>
              </a:uFill>
              <a:latin typeface="Arial" panose="020B0604020202020204"/>
            </a:endParaRPr>
          </a:p>
        </p:txBody>
      </p:sp>
      <p:pic>
        <p:nvPicPr>
          <p:cNvPr id="244" name="Picture 243"/>
          <p:cNvPicPr/>
          <p:nvPr/>
        </p:nvPicPr>
        <p:blipFill>
          <a:blip r:embed="rId3"/>
          <a:srcRect r="13765"/>
          <a:stretch>
            <a:fillRect/>
          </a:stretch>
        </p:blipFill>
        <p:spPr>
          <a:xfrm>
            <a:off x="4214112" y="1503494"/>
            <a:ext cx="4615560" cy="4013280"/>
          </a:xfrm>
          <a:prstGeom prst="rect">
            <a:avLst/>
          </a:prstGeom>
          <a:ln>
            <a:noFill/>
          </a:ln>
        </p:spPr>
      </p:pic>
      <p:sp>
        <p:nvSpPr>
          <p:cNvPr id="10" name="TextBox 2"/>
          <p:cNvSpPr txBox="1">
            <a:spLocks noChangeArrowheads="1"/>
          </p:cNvSpPr>
          <p:nvPr/>
        </p:nvSpPr>
        <p:spPr bwMode="auto">
          <a:xfrm>
            <a:off x="5294309" y="5581057"/>
            <a:ext cx="3535363" cy="646113"/>
          </a:xfrm>
          <a:prstGeom prst="rect">
            <a:avLst/>
          </a:prstGeom>
          <a:noFill/>
          <a:ln>
            <a:noFill/>
          </a:ln>
        </p:spPr>
        <p:txBody>
          <a:bodyPr>
            <a:spAutoFit/>
          </a:bodyPr>
          <a:lstStyle/>
          <a:p>
            <a:pPr algn="r"/>
            <a:r>
              <a:rPr lang="en-GB" altLang="en-US" dirty="0"/>
              <a:t>For useful information, see the ‘Notes’ section of the PowerPoint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CustomShape 2"/>
          <p:cNvSpPr/>
          <p:nvPr/>
        </p:nvSpPr>
        <p:spPr>
          <a:xfrm>
            <a:off x="521279" y="1705475"/>
            <a:ext cx="8415891" cy="34394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0" strike="noStrike" spc="-1" dirty="0">
                <a:solidFill>
                  <a:srgbClr val="000000"/>
                </a:solidFill>
                <a:uFill>
                  <a:solidFill>
                    <a:srgbClr val="FFFFFF"/>
                  </a:solidFill>
                </a:uFill>
                <a:latin typeface="Arial" panose="020B0604020202020204"/>
                <a:ea typeface="DejaVu Sans" panose="020B0603030804020204"/>
              </a:rPr>
              <a:t>What </a:t>
            </a:r>
            <a:r>
              <a:rPr lang="en-GB" sz="2400" b="0" strike="noStrike" spc="-1" dirty="0" smtClean="0">
                <a:solidFill>
                  <a:srgbClr val="000000"/>
                </a:solidFill>
                <a:uFill>
                  <a:solidFill>
                    <a:srgbClr val="FFFFFF"/>
                  </a:solidFill>
                </a:uFill>
                <a:latin typeface="Arial" panose="020B0604020202020204"/>
                <a:ea typeface="DejaVu Sans" panose="020B0603030804020204"/>
              </a:rPr>
              <a:t>pebble measurements </a:t>
            </a:r>
            <a:r>
              <a:rPr lang="en-GB" sz="2400" b="0" strike="noStrike" spc="-1" dirty="0">
                <a:solidFill>
                  <a:srgbClr val="000000"/>
                </a:solidFill>
                <a:uFill>
                  <a:solidFill>
                    <a:srgbClr val="FFFFFF"/>
                  </a:solidFill>
                </a:uFill>
                <a:latin typeface="Arial" panose="020B0604020202020204"/>
                <a:ea typeface="DejaVu Sans" panose="020B0603030804020204"/>
              </a:rPr>
              <a:t>do we need to take?</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2400" b="0" strike="noStrike" spc="-1" dirty="0">
                <a:solidFill>
                  <a:srgbClr val="000000"/>
                </a:solidFill>
                <a:uFill>
                  <a:solidFill>
                    <a:srgbClr val="FFFFFF"/>
                  </a:solidFill>
                </a:uFill>
                <a:latin typeface="Arial" panose="020B0604020202020204"/>
                <a:ea typeface="DejaVu Sans" panose="020B0603030804020204"/>
              </a:rPr>
              <a:t>What composition should the </a:t>
            </a:r>
            <a:r>
              <a:rPr lang="en-GB" sz="2400" b="0" strike="noStrike" spc="-1" dirty="0" smtClean="0">
                <a:solidFill>
                  <a:srgbClr val="000000"/>
                </a:solidFill>
                <a:uFill>
                  <a:solidFill>
                    <a:srgbClr val="FFFFFF"/>
                  </a:solidFill>
                </a:uFill>
                <a:latin typeface="Arial" panose="020B0604020202020204"/>
                <a:ea typeface="DejaVu Sans" panose="020B0603030804020204"/>
              </a:rPr>
              <a:t>pebbles </a:t>
            </a:r>
            <a:r>
              <a:rPr lang="en-GB" sz="2400" b="0" strike="noStrike" spc="-1" dirty="0">
                <a:solidFill>
                  <a:srgbClr val="000000"/>
                </a:solidFill>
                <a:uFill>
                  <a:solidFill>
                    <a:srgbClr val="FFFFFF"/>
                  </a:solidFill>
                </a:uFill>
                <a:latin typeface="Arial" panose="020B0604020202020204"/>
                <a:ea typeface="DejaVu Sans" panose="020B0603030804020204"/>
              </a:rPr>
              <a:t>be?</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2400" b="0" strike="noStrike" spc="-1" dirty="0" smtClean="0">
                <a:solidFill>
                  <a:srgbClr val="000000"/>
                </a:solidFill>
                <a:uFill>
                  <a:solidFill>
                    <a:srgbClr val="FFFFFF"/>
                  </a:solidFill>
                </a:uFill>
                <a:latin typeface="Arial" panose="020B0604020202020204"/>
                <a:ea typeface="DejaVu Sans" panose="020B0603030804020204"/>
              </a:rPr>
              <a:t>Which types </a:t>
            </a:r>
            <a:r>
              <a:rPr lang="en-GB" sz="2400" b="0" strike="noStrike" spc="-1" dirty="0">
                <a:solidFill>
                  <a:srgbClr val="000000"/>
                </a:solidFill>
                <a:uFill>
                  <a:solidFill>
                    <a:srgbClr val="FFFFFF"/>
                  </a:solidFill>
                </a:uFill>
                <a:latin typeface="Arial" panose="020B0604020202020204"/>
                <a:ea typeface="DejaVu Sans" panose="020B0603030804020204"/>
              </a:rPr>
              <a:t>of sampling methods would be most appropriate?</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2400" b="0" strike="noStrike" spc="-1" dirty="0">
                <a:solidFill>
                  <a:srgbClr val="000000"/>
                </a:solidFill>
                <a:uFill>
                  <a:solidFill>
                    <a:srgbClr val="FFFFFF"/>
                  </a:solidFill>
                </a:uFill>
                <a:latin typeface="Arial" panose="020B0604020202020204"/>
                <a:ea typeface="DejaVu Sans" panose="020B0603030804020204"/>
              </a:rPr>
              <a:t>Would statistical analysis be applicable?</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p:txBody>
      </p:sp>
      <p:sp>
        <p:nvSpPr>
          <p:cNvPr id="4"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Questions</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ustomShape 1"/>
          <p:cNvSpPr/>
          <p:nvPr/>
        </p:nvSpPr>
        <p:spPr>
          <a:xfrm>
            <a:off x="428760" y="3000240"/>
            <a:ext cx="7926840" cy="3074040"/>
          </a:xfrm>
          <a:prstGeom prst="rect">
            <a:avLst/>
          </a:prstGeom>
          <a:noFill/>
          <a:ln>
            <a:noFill/>
          </a:ln>
        </p:spPr>
        <p:style>
          <a:lnRef idx="0">
            <a:srgbClr val="FFFFFF"/>
          </a:lnRef>
          <a:fillRef idx="0">
            <a:srgbClr val="FFFFFF"/>
          </a:fillRef>
          <a:effectRef idx="0">
            <a:srgbClr val="FFFFFF"/>
          </a:effectRef>
          <a:fontRef idx="minor"/>
        </p:style>
      </p:sp>
      <p:sp>
        <p:nvSpPr>
          <p:cNvPr id="309" name="CustomShape 2"/>
          <p:cNvSpPr/>
          <p:nvPr/>
        </p:nvSpPr>
        <p:spPr>
          <a:xfrm>
            <a:off x="500040" y="1143000"/>
            <a:ext cx="7926840" cy="1367640"/>
          </a:xfrm>
          <a:prstGeom prst="rect">
            <a:avLst/>
          </a:prstGeom>
          <a:noFill/>
          <a:ln>
            <a:noFill/>
          </a:ln>
        </p:spPr>
        <p:style>
          <a:lnRef idx="0">
            <a:srgbClr val="FFFFFF"/>
          </a:lnRef>
          <a:fillRef idx="0">
            <a:srgbClr val="FFFFFF"/>
          </a:fillRef>
          <a:effectRef idx="0">
            <a:srgbClr val="FFFFFF"/>
          </a:effectRef>
          <a:fontRef idx="minor"/>
        </p:style>
      </p:sp>
      <p:sp>
        <p:nvSpPr>
          <p:cNvPr id="310" name="CustomShape 3"/>
          <p:cNvSpPr/>
          <p:nvPr/>
        </p:nvSpPr>
        <p:spPr>
          <a:xfrm>
            <a:off x="2071800" y="285840"/>
            <a:ext cx="4997880" cy="514440"/>
          </a:xfrm>
          <a:prstGeom prst="rect">
            <a:avLst/>
          </a:prstGeom>
          <a:noFill/>
          <a:ln>
            <a:noFill/>
          </a:ln>
        </p:spPr>
        <p:style>
          <a:lnRef idx="0">
            <a:srgbClr val="FFFFFF"/>
          </a:lnRef>
          <a:fillRef idx="0">
            <a:srgbClr val="FFFFFF"/>
          </a:fillRef>
          <a:effectRef idx="0">
            <a:srgbClr val="FFFFFF"/>
          </a:effectRef>
          <a:fontRef idx="minor"/>
        </p:style>
      </p:sp>
      <p:sp>
        <p:nvSpPr>
          <p:cNvPr id="312" name="CustomShape 5"/>
          <p:cNvSpPr/>
          <p:nvPr/>
        </p:nvSpPr>
        <p:spPr>
          <a:xfrm>
            <a:off x="717480" y="1352520"/>
            <a:ext cx="7864920" cy="37022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strike="noStrike" spc="-1" dirty="0">
                <a:solidFill>
                  <a:srgbClr val="000000"/>
                </a:solidFill>
                <a:uFill>
                  <a:solidFill>
                    <a:srgbClr val="FFFFFF"/>
                  </a:solidFill>
                </a:uFill>
                <a:latin typeface="Arial" panose="020B0604020202020204"/>
                <a:ea typeface="DejaVu Sans" panose="020B0603030804020204"/>
              </a:rPr>
              <a:t>1. Using an appropriate scale, measure the roundness and size of granite clasts along a 500m transect between </a:t>
            </a:r>
            <a:r>
              <a:rPr lang="en-GB" sz="1800" b="0" strike="noStrike" spc="-1" dirty="0" err="1">
                <a:solidFill>
                  <a:srgbClr val="000000"/>
                </a:solidFill>
                <a:uFill>
                  <a:solidFill>
                    <a:srgbClr val="FFFFFF"/>
                  </a:solidFill>
                </a:uFill>
                <a:latin typeface="Arial" panose="020B0604020202020204"/>
                <a:ea typeface="DejaVu Sans" panose="020B0603030804020204"/>
              </a:rPr>
              <a:t>Catacol</a:t>
            </a:r>
            <a:r>
              <a:rPr lang="en-GB" sz="1800" b="0" strike="noStrike" spc="-1" dirty="0">
                <a:solidFill>
                  <a:srgbClr val="000000"/>
                </a:solidFill>
                <a:uFill>
                  <a:solidFill>
                    <a:srgbClr val="FFFFFF"/>
                  </a:solidFill>
                </a:uFill>
                <a:latin typeface="Arial" panose="020B0604020202020204"/>
                <a:ea typeface="DejaVu Sans" panose="020B0603030804020204"/>
              </a:rPr>
              <a:t> and </a:t>
            </a:r>
            <a:r>
              <a:rPr lang="en-GB" sz="1800" b="0" strike="noStrike" spc="-1" dirty="0" err="1">
                <a:solidFill>
                  <a:srgbClr val="000000"/>
                </a:solidFill>
                <a:uFill>
                  <a:solidFill>
                    <a:srgbClr val="FFFFFF"/>
                  </a:solidFill>
                </a:uFill>
                <a:latin typeface="Arial" panose="020B0604020202020204"/>
                <a:ea typeface="DejaVu Sans" panose="020B0603030804020204"/>
              </a:rPr>
              <a:t>Lochranza</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a:solidFill>
                  <a:srgbClr val="000000"/>
                </a:solidFill>
                <a:uFill>
                  <a:solidFill>
                    <a:srgbClr val="FFFFFF"/>
                  </a:solidFill>
                </a:uFill>
                <a:latin typeface="Arial" panose="020B0604020202020204"/>
                <a:ea typeface="DejaVu Sans" panose="020B0603030804020204"/>
              </a:rPr>
              <a:t>2. Conduct systematic sampling to ensure a fair study </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a:solidFill>
                  <a:srgbClr val="000000"/>
                </a:solidFill>
                <a:uFill>
                  <a:solidFill>
                    <a:srgbClr val="FFFFFF"/>
                  </a:solidFill>
                </a:uFill>
                <a:latin typeface="Arial" panose="020B0604020202020204"/>
                <a:ea typeface="DejaVu Sans" panose="020B0603030804020204"/>
              </a:rPr>
              <a:t>3. Look at how the clast size changes going away from the sea on a separate 15m transect to observe if there are any trends caused by factors outside of </a:t>
            </a:r>
            <a:r>
              <a:rPr lang="en-GB" sz="1800" b="0" strike="noStrike" spc="-1" dirty="0" smtClean="0">
                <a:solidFill>
                  <a:srgbClr val="000000"/>
                </a:solidFill>
                <a:uFill>
                  <a:solidFill>
                    <a:srgbClr val="FFFFFF"/>
                  </a:solidFill>
                </a:uFill>
                <a:latin typeface="Arial" panose="020B0604020202020204"/>
                <a:ea typeface="DejaVu Sans" panose="020B0603030804020204"/>
              </a:rPr>
              <a:t>longshore drift</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a:solidFill>
                  <a:srgbClr val="000000"/>
                </a:solidFill>
                <a:uFill>
                  <a:solidFill>
                    <a:srgbClr val="FFFFFF"/>
                  </a:solidFill>
                </a:uFill>
                <a:latin typeface="Arial" panose="020B0604020202020204"/>
                <a:ea typeface="DejaVu Sans" panose="020B0603030804020204"/>
              </a:rPr>
              <a:t>4. Use appropriate methods to display, analyse and interpret the data in order to either accept of reject the hypothesis </a:t>
            </a:r>
            <a:endParaRPr lang="en-GB" sz="1800" b="0" strike="noStrike" spc="-1" dirty="0">
              <a:solidFill>
                <a:srgbClr val="000000"/>
              </a:solidFill>
              <a:uFill>
                <a:solidFill>
                  <a:srgbClr val="FFFFFF"/>
                </a:solidFill>
              </a:uFill>
              <a:latin typeface="Arial" panose="020B0604020202020204"/>
            </a:endParaRPr>
          </a:p>
        </p:txBody>
      </p:sp>
      <p:sp>
        <p:nvSpPr>
          <p:cNvPr id="7"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Strategy</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Longshore Drift Method</a:t>
            </a:r>
            <a:endParaRPr lang="en-GB" sz="1600" b="1" strike="noStrike" spc="-1" dirty="0">
              <a:solidFill>
                <a:srgbClr val="000000"/>
              </a:solidFill>
              <a:uFill>
                <a:solidFill>
                  <a:srgbClr val="FFFFFF"/>
                </a:solidFill>
              </a:uFill>
              <a:latin typeface="Arial" panose="020B0604020202020204"/>
            </a:endParaRPr>
          </a:p>
        </p:txBody>
      </p:sp>
      <p:grpSp>
        <p:nvGrpSpPr>
          <p:cNvPr id="3" name="Group 2"/>
          <p:cNvGrpSpPr/>
          <p:nvPr/>
        </p:nvGrpSpPr>
        <p:grpSpPr>
          <a:xfrm>
            <a:off x="72000" y="1327680"/>
            <a:ext cx="8527714" cy="3495600"/>
            <a:chOff x="72000" y="1327680"/>
            <a:chExt cx="8527714" cy="3495600"/>
          </a:xfrm>
        </p:grpSpPr>
        <p:pic>
          <p:nvPicPr>
            <p:cNvPr id="314" name="Picture 288"/>
            <p:cNvPicPr/>
            <p:nvPr/>
          </p:nvPicPr>
          <p:blipFill>
            <a:blip r:embed="rId3"/>
            <a:stretch>
              <a:fillRect/>
            </a:stretch>
          </p:blipFill>
          <p:spPr>
            <a:xfrm>
              <a:off x="72000" y="1327680"/>
              <a:ext cx="8351280" cy="3495600"/>
            </a:xfrm>
            <a:prstGeom prst="rect">
              <a:avLst/>
            </a:prstGeom>
            <a:ln>
              <a:noFill/>
            </a:ln>
          </p:spPr>
        </p:pic>
        <p:sp>
          <p:nvSpPr>
            <p:cNvPr id="2" name="TextBox 1"/>
            <p:cNvSpPr txBox="1"/>
            <p:nvPr/>
          </p:nvSpPr>
          <p:spPr>
            <a:xfrm>
              <a:off x="6161314" y="2454992"/>
              <a:ext cx="2438400" cy="784830"/>
            </a:xfrm>
            <a:prstGeom prst="rect">
              <a:avLst/>
            </a:prstGeom>
            <a:solidFill>
              <a:schemeClr val="bg1"/>
            </a:solidFill>
          </p:spPr>
          <p:txBody>
            <a:bodyPr wrap="square" rtlCol="0">
              <a:spAutoFit/>
            </a:bodyPr>
            <a:lstStyle/>
            <a:p>
              <a:r>
                <a:rPr lang="en-GB" sz="1500" dirty="0" smtClean="0"/>
                <a:t>Quadrats are measured via an </a:t>
              </a:r>
              <a:r>
                <a:rPr lang="en-GB" sz="1500" b="1" dirty="0" smtClean="0"/>
                <a:t>interrupted belt transect </a:t>
              </a:r>
              <a:r>
                <a:rPr lang="en-GB" sz="1500" dirty="0" smtClean="0"/>
                <a:t>every 50 metres</a:t>
              </a:r>
              <a:endParaRPr lang="en-GB" sz="1500"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2440" y="1138320"/>
            <a:ext cx="8448840" cy="4968000"/>
            <a:chOff x="262440" y="1138320"/>
            <a:chExt cx="8448840" cy="4968000"/>
          </a:xfrm>
        </p:grpSpPr>
        <p:pic>
          <p:nvPicPr>
            <p:cNvPr id="316" name="Picture 290"/>
            <p:cNvPicPr/>
            <p:nvPr/>
          </p:nvPicPr>
          <p:blipFill>
            <a:blip r:embed="rId3"/>
            <a:stretch>
              <a:fillRect/>
            </a:stretch>
          </p:blipFill>
          <p:spPr>
            <a:xfrm>
              <a:off x="262440" y="1138320"/>
              <a:ext cx="8448840" cy="4968000"/>
            </a:xfrm>
            <a:prstGeom prst="rect">
              <a:avLst/>
            </a:prstGeom>
            <a:ln>
              <a:noFill/>
            </a:ln>
          </p:spPr>
        </p:pic>
        <p:sp>
          <p:nvSpPr>
            <p:cNvPr id="2" name="Rectangle 1"/>
            <p:cNvSpPr/>
            <p:nvPr/>
          </p:nvSpPr>
          <p:spPr>
            <a:xfrm>
              <a:off x="6379029" y="3320143"/>
              <a:ext cx="200297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Beach Profile Method</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7888"/>
          <p:cNvSpPr>
            <a:spLocks noChangeArrowheads="1"/>
          </p:cNvSpPr>
          <p:nvPr/>
        </p:nvSpPr>
        <p:spPr bwMode="auto">
          <a:xfrm>
            <a:off x="4357688" y="2071688"/>
            <a:ext cx="4500562" cy="576262"/>
          </a:xfrm>
          <a:prstGeom prst="rect">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a:lstStyle/>
          <a:p>
            <a:pPr defTabSz="449263" fontAlgn="base" hangingPunct="0">
              <a:lnSpc>
                <a:spcPct val="93000"/>
              </a:lnSpc>
              <a:spcBef>
                <a:spcPct val="0"/>
              </a:spcBef>
              <a:spcAft>
                <a:spcPct val="0"/>
              </a:spcAft>
              <a:buSzPct val="100000"/>
              <a:buFont typeface="Times New Roman" panose="02020603050405020304" pitchFamily="18" charset="0"/>
              <a:buNone/>
            </a:pPr>
            <a:endParaRPr lang="en-US" altLang="zh-CN" smtClean="0">
              <a:solidFill>
                <a:srgbClr val="000000"/>
              </a:solidFill>
            </a:endParaRPr>
          </a:p>
        </p:txBody>
      </p:sp>
      <p:graphicFrame>
        <p:nvGraphicFramePr>
          <p:cNvPr id="37890" name="Table 37889"/>
          <p:cNvGraphicFramePr/>
          <p:nvPr>
            <p:extLst>
              <p:ext uri="{D42A27DB-BD31-4B8C-83A1-F6EECF244321}">
                <p14:modId xmlns:p14="http://schemas.microsoft.com/office/powerpoint/2010/main" val="3165822836"/>
              </p:ext>
            </p:extLst>
          </p:nvPr>
        </p:nvGraphicFramePr>
        <p:xfrm>
          <a:off x="381000" y="1682790"/>
          <a:ext cx="8385175" cy="4138612"/>
        </p:xfrm>
        <a:graphic>
          <a:graphicData uri="http://schemas.openxmlformats.org/drawingml/2006/table">
            <a:tbl>
              <a:tblPr/>
              <a:tblGrid>
                <a:gridCol w="1445817"/>
                <a:gridCol w="1700608"/>
                <a:gridCol w="1899632"/>
                <a:gridCol w="1548418"/>
                <a:gridCol w="1790700"/>
              </a:tblGrid>
              <a:tr h="595313">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2200" b="1" baseline="0" dirty="0" err="1">
                          <a:latin typeface="Arial" panose="020B0604020202020204" pitchFamily="34" charset="0"/>
                        </a:rPr>
                        <a:t>Hazard</a:t>
                      </a:r>
                    </a:p>
                  </a:txBody>
                  <a:tcPr marL="90000" marR="90000" marT="6527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B3B3"/>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2400" b="1" baseline="0" dirty="0" err="1">
                          <a:latin typeface="Arial" panose="020B0604020202020204" pitchFamily="34" charset="0"/>
                        </a:rPr>
                        <a:t>Risk</a:t>
                      </a: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B3B3"/>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2400" b="1" baseline="0" dirty="0" err="1" smtClean="0">
                          <a:latin typeface="Arial" panose="020B0604020202020204" pitchFamily="34" charset="0"/>
                        </a:rPr>
                        <a:t>Likelyhood</a:t>
                      </a:r>
                      <a:endParaRPr lang="en-GB" altLang="x-none" sz="2400" b="1" baseline="0" dirty="0">
                        <a:latin typeface="Arial" panose="020B0604020202020204" pitchFamily="34" charset="0"/>
                      </a:endParaRP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B3B3"/>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2400" b="1" baseline="0" dirty="0" err="1">
                          <a:latin typeface="Arial" panose="020B0604020202020204" pitchFamily="34" charset="0"/>
                        </a:rPr>
                        <a:t>Severity</a:t>
                      </a: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B3B3"/>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2400" b="1" baseline="0" dirty="0" err="1">
                          <a:latin typeface="Arial" panose="020B0604020202020204" pitchFamily="34" charset="0"/>
                        </a:rPr>
                        <a:t>Mitigation</a:t>
                      </a: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3B3B3"/>
                    </a:solidFill>
                  </a:tcPr>
                </a:tc>
              </a:tr>
              <a:tr h="1904999">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a:latin typeface="Arial" panose="020B0604020202020204" pitchFamily="34" charset="0"/>
                        </a:rPr>
                        <a:t>Something that might cause </a:t>
                      </a:r>
                      <a:r>
                        <a:rPr lang="en-GB" altLang="x-none" sz="1800" baseline="0" dirty="0" smtClean="0">
                          <a:latin typeface="Arial" panose="020B0604020202020204" pitchFamily="34" charset="0"/>
                        </a:rPr>
                        <a:t>harm</a:t>
                      </a:r>
                      <a:endParaRPr lang="en-GB" altLang="x-none" sz="1800" baseline="0" dirty="0">
                        <a:latin typeface="Arial" panose="020B0604020202020204" pitchFamily="34" charset="0"/>
                      </a:endParaRP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a:latin typeface="Arial" panose="020B0604020202020204" pitchFamily="34" charset="0"/>
                        </a:rPr>
                        <a:t>What </a:t>
                      </a:r>
                      <a:r>
                        <a:rPr lang="en-GB" altLang="x-none" sz="1800" baseline="0" dirty="0" smtClean="0">
                          <a:latin typeface="Arial" panose="020B0604020202020204" pitchFamily="34" charset="0"/>
                        </a:rPr>
                        <a:t>dangerous event could take place</a:t>
                      </a:r>
                      <a:endParaRPr lang="en-GB" altLang="x-none" sz="1800" baseline="0" dirty="0">
                        <a:latin typeface="Arial" panose="020B0604020202020204" pitchFamily="34" charset="0"/>
                      </a:endParaRP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a:latin typeface="Arial" panose="020B0604020202020204" pitchFamily="34" charset="0"/>
                        </a:rPr>
                        <a:t>How likely it is to </a:t>
                      </a:r>
                      <a:r>
                        <a:rPr lang="en-GB" altLang="x-none" sz="1800" baseline="0" dirty="0" smtClean="0">
                          <a:latin typeface="Arial" panose="020B0604020202020204" pitchFamily="34" charset="0"/>
                        </a:rPr>
                        <a:t>happen on a scale of 1-5 </a:t>
                      </a:r>
                      <a:br>
                        <a:rPr lang="en-GB" altLang="x-none" sz="1800" baseline="0" dirty="0" smtClean="0">
                          <a:latin typeface="Arial" panose="020B0604020202020204" pitchFamily="34" charset="0"/>
                        </a:rPr>
                      </a:br>
                      <a:r>
                        <a:rPr lang="en-GB" altLang="x-none" sz="1800" baseline="0" dirty="0" smtClean="0">
                          <a:latin typeface="Arial" panose="020B0604020202020204" pitchFamily="34" charset="0"/>
                        </a:rPr>
                        <a:t>(1 being very unlikely, 5 being very likely)</a:t>
                      </a:r>
                      <a:endParaRPr lang="en-GB" altLang="x-none" sz="1800" baseline="0" dirty="0">
                        <a:latin typeface="Arial" panose="020B0604020202020204" pitchFamily="34" charset="0"/>
                      </a:endParaRP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a:latin typeface="Arial" panose="020B0604020202020204" pitchFamily="34" charset="0"/>
                        </a:rPr>
                        <a:t>How bad it could </a:t>
                      </a:r>
                      <a:r>
                        <a:rPr lang="en-GB" altLang="x-none" sz="1800" baseline="0" dirty="0" smtClean="0">
                          <a:latin typeface="Arial" panose="020B0604020202020204" pitchFamily="34" charset="0"/>
                        </a:rPr>
                        <a:t>be on a 1-5 scale</a:t>
                      </a:r>
                      <a:endParaRPr lang="en-GB" altLang="x-none" sz="1800" baseline="0" dirty="0">
                        <a:latin typeface="Arial" panose="020B0604020202020204" pitchFamily="34" charset="0"/>
                      </a:endParaRP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err="1">
                          <a:latin typeface="Arial" panose="020B0604020202020204" pitchFamily="34" charset="0"/>
                        </a:rPr>
                        <a:t>How to limit the risk</a:t>
                      </a: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r>
              <a:tr h="1031875">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err="1">
                          <a:latin typeface="Arial" panose="020B0604020202020204" pitchFamily="34" charset="0"/>
                        </a:rPr>
                        <a:t>e.g. Water</a:t>
                      </a: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err="1">
                          <a:latin typeface="Arial" panose="020B0604020202020204" pitchFamily="34" charset="0"/>
                        </a:rPr>
                        <a:t>Drowning</a:t>
                      </a: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err="1">
                          <a:latin typeface="Arial" panose="020B0604020202020204" pitchFamily="34" charset="0"/>
                        </a:rPr>
                        <a:t>1</a:t>
                      </a: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err="1">
                          <a:latin typeface="Arial" panose="020B0604020202020204" pitchFamily="34" charset="0"/>
                        </a:rPr>
                        <a:t>5</a:t>
                      </a: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c>
                  <a:txBody>
                    <a:bodyPr/>
                    <a:lstStyle/>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a:latin typeface="Arial" panose="020B0604020202020204" pitchFamily="34" charset="0"/>
                        </a:rPr>
                        <a:t>Wear </a:t>
                      </a:r>
                      <a:r>
                        <a:rPr lang="en-GB" altLang="x-none" sz="1800" baseline="0" dirty="0" smtClean="0">
                          <a:latin typeface="Arial" panose="020B0604020202020204" pitchFamily="34" charset="0"/>
                        </a:rPr>
                        <a:t>lifejacket,</a:t>
                      </a:r>
                      <a:endParaRPr lang="en-GB" altLang="x-none" sz="1800" baseline="0" dirty="0">
                        <a:latin typeface="Arial" panose="020B0604020202020204" pitchFamily="34" charset="0"/>
                      </a:endParaRPr>
                    </a:p>
                    <a:p>
                      <a:pPr algn="l" defTabSz="0">
                        <a:buNone/>
                        <a:tabLst>
                          <a:tab pos="449580" algn="l"/>
                          <a:tab pos="898525" algn="l"/>
                          <a:tab pos="1348105" algn="l"/>
                          <a:tab pos="1797050" algn="l"/>
                          <a:tab pos="2246630" algn="l"/>
                          <a:tab pos="2695575" algn="l"/>
                          <a:tab pos="3145155" algn="l"/>
                          <a:tab pos="3594100" algn="l"/>
                          <a:tab pos="4043680" algn="l"/>
                          <a:tab pos="4492625" algn="l"/>
                          <a:tab pos="4942205" algn="l"/>
                          <a:tab pos="5391150" algn="l"/>
                          <a:tab pos="5840730" algn="l"/>
                          <a:tab pos="6289675" algn="l"/>
                          <a:tab pos="6739255" algn="l"/>
                          <a:tab pos="7188200" algn="l"/>
                          <a:tab pos="7637780" algn="l"/>
                          <a:tab pos="8086725" algn="l"/>
                        </a:tabLst>
                      </a:pPr>
                      <a:r>
                        <a:rPr lang="en-GB" altLang="x-none" sz="1800" baseline="0" dirty="0" smtClean="0">
                          <a:latin typeface="Arial" panose="020B0604020202020204" pitchFamily="34" charset="0"/>
                        </a:rPr>
                        <a:t>never go above welly-depth in the river, and throw-line to be carried</a:t>
                      </a:r>
                      <a:endParaRPr lang="en-GB" altLang="x-none" sz="1800" baseline="0" dirty="0">
                        <a:latin typeface="Arial" panose="020B0604020202020204" pitchFamily="34" charset="0"/>
                      </a:endParaRPr>
                    </a:p>
                  </a:txBody>
                  <a:tcPr marL="90000" marR="90000" marT="61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E6E6"/>
                    </a:solidFill>
                  </a:tcPr>
                </a:tc>
              </a:tr>
            </a:tbl>
          </a:graphicData>
        </a:graphic>
      </p:graphicFrame>
      <p:sp>
        <p:nvSpPr>
          <p:cNvPr id="115741" name="Rectangle 37943"/>
          <p:cNvSpPr>
            <a:spLocks noChangeArrowheads="1"/>
          </p:cNvSpPr>
          <p:nvPr/>
        </p:nvSpPr>
        <p:spPr bwMode="auto">
          <a:xfrm>
            <a:off x="2652713" y="638175"/>
            <a:ext cx="38417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lnSpc>
                <a:spcPct val="93000"/>
              </a:lnSpc>
              <a:spcBef>
                <a:spcPts val="1425"/>
              </a:spcBef>
              <a:buSzPct val="100000"/>
              <a:buFont typeface="Times New Roman" panose="02020603050405020304" pitchFamily="18" charset="0"/>
              <a:tabLst>
                <a:tab pos="449263" algn="l"/>
                <a:tab pos="898525" algn="l"/>
                <a:tab pos="1347788" algn="l"/>
                <a:tab pos="1797050" algn="l"/>
                <a:tab pos="2246313" algn="l"/>
                <a:tab pos="2695575"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Bef>
                <a:spcPts val="1138"/>
              </a:spcBef>
              <a:buSzPct val="100000"/>
              <a:buFont typeface="Times New Roman" panose="02020603050405020304" pitchFamily="18" charset="0"/>
              <a:tabLst>
                <a:tab pos="449263" algn="l"/>
                <a:tab pos="898525" algn="l"/>
                <a:tab pos="1347788" algn="l"/>
                <a:tab pos="1797050" algn="l"/>
                <a:tab pos="2246313" algn="l"/>
                <a:tab pos="2695575" algn="l"/>
              </a:tabLst>
              <a:defRPr sz="2400">
                <a:solidFill>
                  <a:srgbClr val="000000"/>
                </a:solidFill>
                <a:latin typeface="Arial" panose="020B0604020202020204" pitchFamily="34" charset="0"/>
                <a:ea typeface="Microsoft YaHei" panose="020B0503020204020204" pitchFamily="34" charset="-122"/>
              </a:defRPr>
            </a:lvl2pPr>
            <a:lvl3pPr>
              <a:lnSpc>
                <a:spcPct val="93000"/>
              </a:lnSpc>
              <a:spcBef>
                <a:spcPts val="850"/>
              </a:spcBef>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0000"/>
                </a:solidFill>
                <a:latin typeface="Arial" panose="020B0604020202020204" pitchFamily="34" charset="0"/>
                <a:ea typeface="Microsoft YaHei" panose="020B0503020204020204" pitchFamily="34" charset="-122"/>
              </a:defRPr>
            </a:lvl3pPr>
            <a:lvl4pPr>
              <a:lnSpc>
                <a:spcPct val="93000"/>
              </a:lnSpc>
              <a:spcBef>
                <a:spcPts val="575"/>
              </a:spcBef>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Bef>
                <a:spcPts val="288"/>
              </a:spcBef>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SzPct val="100000"/>
              <a:buFont typeface="Times New Roman" panose="02020603050405020304" pitchFamily="18" charset="0"/>
              <a:tabLst>
                <a:tab pos="449263" algn="l"/>
                <a:tab pos="898525" algn="l"/>
                <a:tab pos="1347788" algn="l"/>
                <a:tab pos="1797050" algn="l"/>
                <a:tab pos="2246313" algn="l"/>
                <a:tab pos="2695575" algn="l"/>
              </a:tabLst>
              <a:defRPr sz="2000">
                <a:solidFill>
                  <a:srgbClr val="000000"/>
                </a:solidFill>
                <a:latin typeface="Arial" panose="020B0604020202020204" pitchFamily="34" charset="0"/>
                <a:ea typeface="Microsoft YaHei" panose="020B0503020204020204" pitchFamily="34" charset="-122"/>
              </a:defRPr>
            </a:lvl9pPr>
          </a:lstStyle>
          <a:p>
            <a:pPr algn="ctr" defTabSz="449263" fontAlgn="base" hangingPunct="0">
              <a:lnSpc>
                <a:spcPct val="100000"/>
              </a:lnSpc>
              <a:spcBef>
                <a:spcPct val="0"/>
              </a:spcBef>
              <a:spcAft>
                <a:spcPct val="0"/>
              </a:spcAft>
            </a:pPr>
            <a:r>
              <a:rPr lang="en-GB" altLang="en-US" sz="2800" b="1" smtClean="0"/>
              <a:t>Risk Assessment</a:t>
            </a:r>
          </a:p>
        </p:txBody>
      </p:sp>
    </p:spTree>
    <p:extLst>
      <p:ext uri="{BB962C8B-B14F-4D97-AF65-F5344CB8AC3E}">
        <p14:creationId xmlns:p14="http://schemas.microsoft.com/office/powerpoint/2010/main" val="2217862105"/>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479520" y="5295600"/>
            <a:ext cx="7467120" cy="4914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800" b="1" strike="noStrike" cap="all" spc="-1">
                <a:solidFill>
                  <a:srgbClr val="000000"/>
                </a:solidFill>
                <a:uFill>
                  <a:solidFill>
                    <a:srgbClr val="FFFFFF"/>
                  </a:solidFill>
                </a:uFill>
                <a:latin typeface="Arial" panose="020B0604020202020204"/>
                <a:ea typeface="DejaVu Sans" panose="020B0603030804020204"/>
              </a:rPr>
              <a:t>Data analysis and interpretations</a:t>
            </a:r>
            <a:endParaRPr lang="en-GB" sz="1800" b="0" strike="noStrike" spc="-1">
              <a:solidFill>
                <a:srgbClr val="000000"/>
              </a:solidFill>
              <a:uFill>
                <a:solidFill>
                  <a:srgbClr val="FFFFFF"/>
                </a:solidFill>
              </a:uFill>
              <a:latin typeface="Arial" panose="020B0604020202020204"/>
            </a:endParaRPr>
          </a:p>
        </p:txBody>
      </p:sp>
      <p:sp>
        <p:nvSpPr>
          <p:cNvPr id="320" name="CustomShape 2"/>
          <p:cNvSpPr/>
          <p:nvPr/>
        </p:nvSpPr>
        <p:spPr>
          <a:xfrm>
            <a:off x="721800" y="4114800"/>
            <a:ext cx="5153760" cy="452520"/>
          </a:xfrm>
          <a:prstGeom prst="rect">
            <a:avLst/>
          </a:prstGeom>
          <a:noFill/>
          <a:ln>
            <a:noFill/>
          </a:ln>
        </p:spPr>
        <p:style>
          <a:lnRef idx="0">
            <a:srgbClr val="FFFFFF"/>
          </a:lnRef>
          <a:fillRef idx="0">
            <a:srgbClr val="FFFFFF"/>
          </a:fillRef>
          <a:effectRef idx="0">
            <a:srgbClr val="FFFFFF"/>
          </a:effectRef>
          <a:fontRef idx="minor"/>
        </p:style>
      </p:sp>
      <p:sp>
        <p:nvSpPr>
          <p:cNvPr id="321" name="CustomShape 3"/>
          <p:cNvSpPr/>
          <p:nvPr/>
        </p:nvSpPr>
        <p:spPr>
          <a:xfrm>
            <a:off x="479520" y="5070600"/>
            <a:ext cx="5063400" cy="4003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strike="noStrike" spc="-1">
                <a:solidFill>
                  <a:srgbClr val="8B8B8B"/>
                </a:solidFill>
                <a:uFill>
                  <a:solidFill>
                    <a:srgbClr val="FFFFFF"/>
                  </a:solidFill>
                </a:uFill>
                <a:latin typeface="Arial" panose="020B0604020202020204"/>
                <a:ea typeface="DejaVu Sans" panose="020B0603030804020204"/>
              </a:rPr>
              <a:t>What to do with your data and what it all means</a:t>
            </a:r>
            <a:endParaRPr lang="en-GB" sz="1800" b="0" strike="noStrike" spc="-1">
              <a:solidFill>
                <a:srgbClr val="000000"/>
              </a:solidFill>
              <a:uFill>
                <a:solidFill>
                  <a:srgbClr val="FFFFFF"/>
                </a:solidFill>
              </a:uFill>
              <a:latin typeface="Arial" panose="020B0604020202020204"/>
            </a:endParaRPr>
          </a:p>
        </p:txBody>
      </p:sp>
      <p:pic>
        <p:nvPicPr>
          <p:cNvPr id="322" name="Picture 296"/>
          <p:cNvPicPr/>
          <p:nvPr/>
        </p:nvPicPr>
        <p:blipFill>
          <a:blip r:embed="rId2"/>
          <a:stretch>
            <a:fillRect/>
          </a:stretch>
        </p:blipFill>
        <p:spPr>
          <a:xfrm>
            <a:off x="3087360" y="1368000"/>
            <a:ext cx="5839560" cy="3538080"/>
          </a:xfrm>
          <a:prstGeom prst="rect">
            <a:avLst/>
          </a:prstGeom>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2"/>
          <p:cNvSpPr/>
          <p:nvPr/>
        </p:nvSpPr>
        <p:spPr>
          <a:xfrm>
            <a:off x="0" y="459360"/>
            <a:ext cx="231480" cy="577080"/>
          </a:xfrm>
          <a:prstGeom prst="rect">
            <a:avLst/>
          </a:prstGeom>
          <a:noFill/>
          <a:ln w="9360">
            <a:noFill/>
          </a:ln>
        </p:spPr>
        <p:style>
          <a:lnRef idx="0">
            <a:srgbClr val="FFFFFF"/>
          </a:lnRef>
          <a:fillRef idx="0">
            <a:srgbClr val="FFFFFF"/>
          </a:fillRef>
          <a:effectRef idx="0">
            <a:srgbClr val="FFFFFF"/>
          </a:effectRef>
          <a:fontRef idx="minor"/>
        </p:style>
        <p:txBody>
          <a:bodyPr wrap="none" lIns="90000" tIns="45000" rIns="90000" bIns="45000" anchor="ctr"/>
          <a:lstStyle/>
          <a:p>
            <a:pPr>
              <a:lnSpc>
                <a:spcPct val="100000"/>
              </a:lnSpc>
            </a:pPr>
            <a:r>
              <a:rPr lang="en-GB" sz="1400" b="1" strike="noStrike" spc="-1">
                <a:solidFill>
                  <a:srgbClr val="000000"/>
                </a:solidFill>
                <a:uFill>
                  <a:solidFill>
                    <a:srgbClr val="FFFFFF"/>
                  </a:solidFill>
                </a:uFill>
                <a:latin typeface="Arial" panose="020B06040202020202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p>
            <a:pPr>
              <a:lnSpc>
                <a:spcPct val="100000"/>
              </a:lnSpc>
            </a:pPr>
            <a:endParaRPr lang="en-GB" sz="1800" b="0" strike="noStrike" spc="-1">
              <a:solidFill>
                <a:srgbClr val="000000"/>
              </a:solidFill>
              <a:uFill>
                <a:solidFill>
                  <a:srgbClr val="FFFFFF"/>
                </a:solidFill>
              </a:uFill>
              <a:latin typeface="Arial" panose="020B0604020202020204"/>
            </a:endParaRPr>
          </a:p>
        </p:txBody>
      </p:sp>
      <p:graphicFrame>
        <p:nvGraphicFramePr>
          <p:cNvPr id="325" name="Table 3"/>
          <p:cNvGraphicFramePr/>
          <p:nvPr/>
        </p:nvGraphicFramePr>
        <p:xfrm>
          <a:off x="1143000" y="1357200"/>
          <a:ext cx="6714720" cy="1926000"/>
        </p:xfrm>
        <a:graphic>
          <a:graphicData uri="http://schemas.openxmlformats.org/drawingml/2006/table">
            <a:tbl>
              <a:tblPr/>
              <a:tblGrid>
                <a:gridCol w="1679760"/>
                <a:gridCol w="1678320"/>
                <a:gridCol w="1678320"/>
                <a:gridCol w="1678320"/>
              </a:tblGrid>
              <a:tr h="379440">
                <a:tc>
                  <a:txBody>
                    <a:bodyPr/>
                    <a:lstStyle/>
                    <a:p>
                      <a:pPr algn="ctr">
                        <a:lnSpc>
                          <a:spcPct val="100000"/>
                        </a:lnSpc>
                      </a:pPr>
                      <a:r>
                        <a:rPr lang="en-GB" sz="1000" b="1" strike="noStrike" spc="-1">
                          <a:solidFill>
                            <a:srgbClr val="000000"/>
                          </a:solidFill>
                          <a:uFill>
                            <a:solidFill>
                              <a:srgbClr val="FFFFFF"/>
                            </a:solidFill>
                          </a:uFill>
                          <a:latin typeface="Times New Roman" panose="02020603050405020304"/>
                          <a:ea typeface="Times New Roman" panose="02020603050405020304"/>
                        </a:rPr>
                        <a:t>Distance (m)</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en-GB" sz="1000" b="1" strike="noStrike" spc="-1">
                          <a:solidFill>
                            <a:srgbClr val="000000"/>
                          </a:solidFill>
                          <a:uFill>
                            <a:solidFill>
                              <a:srgbClr val="FFFFFF"/>
                            </a:solidFill>
                          </a:uFill>
                          <a:latin typeface="Times New Roman" panose="02020603050405020304"/>
                          <a:ea typeface="Times New Roman" panose="02020603050405020304"/>
                        </a:rPr>
                        <a:t>Mean B-Axis (cm)</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en-GB" sz="1000" b="1" strike="noStrike" spc="-1">
                          <a:solidFill>
                            <a:srgbClr val="000000"/>
                          </a:solidFill>
                          <a:uFill>
                            <a:solidFill>
                              <a:srgbClr val="FFFFFF"/>
                            </a:solidFill>
                          </a:uFill>
                          <a:latin typeface="Times New Roman" panose="02020603050405020304"/>
                          <a:ea typeface="Times New Roman" panose="02020603050405020304"/>
                        </a:rPr>
                        <a:t>Mode Shape</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c>
                  <a:txBody>
                    <a:bodyPr/>
                    <a:lstStyle/>
                    <a:p>
                      <a:pPr algn="ctr">
                        <a:lnSpc>
                          <a:spcPct val="100000"/>
                        </a:lnSpc>
                      </a:pPr>
                      <a:r>
                        <a:rPr lang="en-GB" sz="1000" b="1" strike="noStrike" spc="-1">
                          <a:solidFill>
                            <a:srgbClr val="000000"/>
                          </a:solidFill>
                          <a:uFill>
                            <a:solidFill>
                              <a:srgbClr val="FFFFFF"/>
                            </a:solidFill>
                          </a:uFill>
                          <a:latin typeface="Times New Roman" panose="02020603050405020304"/>
                          <a:ea typeface="Times New Roman" panose="02020603050405020304"/>
                        </a:rPr>
                        <a:t>Standard Deviation</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D9D9D9"/>
                    </a:solidFill>
                  </a:tcPr>
                </a:tc>
              </a:tr>
              <a:tr h="370080">
                <a:tc>
                  <a:txBody>
                    <a:bodyPr/>
                    <a:lstStyle/>
                    <a:p>
                      <a:pPr algn="ctr">
                        <a:lnSpc>
                          <a:spcPct val="100000"/>
                        </a:lnSpc>
                      </a:pPr>
                      <a:r>
                        <a:rPr lang="en-GB" sz="1000" b="1"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r h="439560">
                <a:tc>
                  <a:txBody>
                    <a:bodyPr/>
                    <a:lstStyle/>
                    <a:p>
                      <a:pPr>
                        <a:buNone/>
                      </a:pPr>
                      <a:endParaRPr lang="en-US"/>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buNone/>
                      </a:pPr>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buNone/>
                      </a:pPr>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buNone/>
                      </a:pPr>
                      <a:endParaRPr lang="en-US"/>
                    </a:p>
                  </a:txBody>
                  <a:tcPr>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r h="370080">
                <a:tc>
                  <a:txBody>
                    <a:bodyPr/>
                    <a:lstStyle/>
                    <a:p>
                      <a:pPr algn="ctr">
                        <a:lnSpc>
                          <a:spcPct val="100000"/>
                        </a:lnSpc>
                      </a:pPr>
                      <a:r>
                        <a:rPr lang="en-GB" sz="1000" b="1"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r h="366840">
                <a:tc>
                  <a:txBody>
                    <a:bodyPr/>
                    <a:lstStyle/>
                    <a:p>
                      <a:pPr algn="ctr">
                        <a:lnSpc>
                          <a:spcPct val="100000"/>
                        </a:lnSpc>
                      </a:pPr>
                      <a:r>
                        <a:rPr lang="en-GB" sz="1000" b="1"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a:lstStyle/>
                    <a:p>
                      <a:pPr algn="ctr">
                        <a:lnSpc>
                          <a:spcPct val="100000"/>
                        </a:lnSpc>
                      </a:pPr>
                      <a:r>
                        <a:rPr lang="en-GB" sz="1000" b="0" strike="noStrike" spc="-1">
                          <a:solidFill>
                            <a:srgbClr val="000000"/>
                          </a:solidFill>
                          <a:uFill>
                            <a:solidFill>
                              <a:srgbClr val="FFFFFF"/>
                            </a:solidFill>
                          </a:uFill>
                          <a:latin typeface="Times New Roman" panose="02020603050405020304"/>
                          <a:ea typeface="Times New Roman" panose="02020603050405020304"/>
                        </a:rPr>
                        <a:t> </a:t>
                      </a:r>
                      <a:endParaRPr lang="en-GB" sz="1800" b="0" strike="noStrike" spc="-1">
                        <a:solidFill>
                          <a:srgbClr val="000000"/>
                        </a:solidFill>
                        <a:uFill>
                          <a:solidFill>
                            <a:srgbClr val="FFFFFF"/>
                          </a:solidFill>
                        </a:uFill>
                        <a:latin typeface="Arial" panose="020B0604020202020204"/>
                      </a:endParaRPr>
                    </a:p>
                  </a:txBody>
                  <a:tcPr marL="36720" marR="3672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r>
            </a:tbl>
          </a:graphicData>
        </a:graphic>
      </p:graphicFrame>
      <p:pic>
        <p:nvPicPr>
          <p:cNvPr id="326" name="Picture 4"/>
          <p:cNvPicPr/>
          <p:nvPr/>
        </p:nvPicPr>
        <p:blipFill>
          <a:blip r:embed="rId3"/>
          <a:stretch>
            <a:fillRect/>
          </a:stretch>
        </p:blipFill>
        <p:spPr>
          <a:xfrm>
            <a:off x="324360" y="1036440"/>
            <a:ext cx="8591760" cy="5783760"/>
          </a:xfrm>
          <a:prstGeom prst="rect">
            <a:avLst/>
          </a:prstGeom>
          <a:ln w="9360">
            <a:noFill/>
          </a:ln>
        </p:spPr>
      </p:pic>
      <p:sp>
        <p:nvSpPr>
          <p:cNvPr id="7"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Longshore Drift Analysis</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1888020" y="5527609"/>
            <a:ext cx="4750200" cy="21312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nSpc>
                <a:spcPct val="100000"/>
              </a:lnSpc>
            </a:pPr>
            <a:endParaRPr lang="en-GB" sz="1600" b="0" strike="noStrike" spc="-1" dirty="0">
              <a:solidFill>
                <a:srgbClr val="000000"/>
              </a:solidFill>
              <a:uFill>
                <a:solidFill>
                  <a:srgbClr val="FFFFFF"/>
                </a:solidFill>
              </a:uFill>
              <a:latin typeface="Arial" panose="020B0604020202020204"/>
            </a:endParaRPr>
          </a:p>
          <a:p>
            <a:pPr algn="ctr">
              <a:lnSpc>
                <a:spcPct val="100000"/>
              </a:lnSpc>
            </a:pPr>
            <a:r>
              <a:rPr lang="en-GB" sz="1600" b="1" strike="noStrike" spc="-1" dirty="0">
                <a:solidFill>
                  <a:srgbClr val="000000"/>
                </a:solidFill>
                <a:uFill>
                  <a:solidFill>
                    <a:srgbClr val="FFFFFF"/>
                  </a:solidFill>
                </a:uFill>
                <a:latin typeface="Arial" panose="020B0604020202020204"/>
                <a:ea typeface="DejaVu Sans" panose="020B0603030804020204"/>
              </a:rPr>
              <a:t>Distance up beach (m)</a:t>
            </a:r>
            <a:endParaRPr lang="en-GB" sz="1600" b="0" strike="noStrike" spc="-1" dirty="0">
              <a:solidFill>
                <a:srgbClr val="000000"/>
              </a:solidFill>
              <a:uFill>
                <a:solidFill>
                  <a:srgbClr val="FFFFFF"/>
                </a:solidFill>
              </a:uFill>
              <a:latin typeface="Arial" panose="020B0604020202020204"/>
            </a:endParaRPr>
          </a:p>
        </p:txBody>
      </p:sp>
      <p:sp>
        <p:nvSpPr>
          <p:cNvPr id="329" name="CustomShape 2"/>
          <p:cNvSpPr/>
          <p:nvPr/>
        </p:nvSpPr>
        <p:spPr>
          <a:xfrm rot="16200000">
            <a:off x="-1473120" y="2675520"/>
            <a:ext cx="3632400" cy="39240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gn="ctr">
              <a:lnSpc>
                <a:spcPct val="100000"/>
              </a:lnSpc>
            </a:pPr>
            <a:r>
              <a:rPr lang="en-GB" sz="1600" b="1" strike="noStrike" spc="-1" dirty="0">
                <a:solidFill>
                  <a:srgbClr val="000000"/>
                </a:solidFill>
                <a:uFill>
                  <a:solidFill>
                    <a:srgbClr val="FFFFFF"/>
                  </a:solidFill>
                </a:uFill>
                <a:latin typeface="Arial" panose="020B0604020202020204"/>
                <a:ea typeface="DejaVu Sans" panose="020B0603030804020204"/>
              </a:rPr>
              <a:t>Mean </a:t>
            </a:r>
            <a:r>
              <a:rPr lang="en-GB" sz="1600" b="1" strike="noStrike" spc="-1" dirty="0" smtClean="0">
                <a:solidFill>
                  <a:srgbClr val="000000"/>
                </a:solidFill>
                <a:uFill>
                  <a:solidFill>
                    <a:srgbClr val="FFFFFF"/>
                  </a:solidFill>
                </a:uFill>
                <a:latin typeface="Arial" panose="020B0604020202020204"/>
                <a:ea typeface="DejaVu Sans" panose="020B0603030804020204"/>
              </a:rPr>
              <a:t>B-axis </a:t>
            </a:r>
            <a:r>
              <a:rPr lang="en-GB" sz="1600" b="1" strike="noStrike" spc="-1" dirty="0">
                <a:solidFill>
                  <a:srgbClr val="000000"/>
                </a:solidFill>
                <a:uFill>
                  <a:solidFill>
                    <a:srgbClr val="FFFFFF"/>
                  </a:solidFill>
                </a:uFill>
                <a:latin typeface="Arial" panose="020B0604020202020204"/>
                <a:ea typeface="DejaVu Sans" panose="020B0603030804020204"/>
              </a:rPr>
              <a:t>(cm)</a:t>
            </a:r>
            <a:endParaRPr lang="en-GB" sz="1600" b="0" strike="noStrike" spc="-1" dirty="0">
              <a:solidFill>
                <a:srgbClr val="000000"/>
              </a:solidFill>
              <a:uFill>
                <a:solidFill>
                  <a:srgbClr val="FFFFFF"/>
                </a:solidFill>
              </a:uFill>
              <a:latin typeface="Arial" panose="020B0604020202020204"/>
            </a:endParaRPr>
          </a:p>
          <a:p>
            <a:pPr>
              <a:lnSpc>
                <a:spcPct val="100000"/>
              </a:lnSpc>
            </a:pPr>
            <a:endParaRPr lang="en-GB" sz="1600" b="0" strike="noStrike" spc="-1" dirty="0">
              <a:solidFill>
                <a:srgbClr val="000000"/>
              </a:solidFill>
              <a:uFill>
                <a:solidFill>
                  <a:srgbClr val="FFFFFF"/>
                </a:solidFill>
              </a:uFill>
              <a:latin typeface="Arial" panose="020B0604020202020204"/>
            </a:endParaRPr>
          </a:p>
        </p:txBody>
      </p:sp>
      <p:sp>
        <p:nvSpPr>
          <p:cNvPr id="330" name="CustomShape 3"/>
          <p:cNvSpPr/>
          <p:nvPr/>
        </p:nvSpPr>
        <p:spPr>
          <a:xfrm rot="16200000">
            <a:off x="6507892" y="2646907"/>
            <a:ext cx="3597480" cy="414345"/>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gn="ctr">
              <a:lnSpc>
                <a:spcPct val="100000"/>
              </a:lnSpc>
            </a:pPr>
            <a:r>
              <a:rPr lang="en-GB" sz="1600" b="1" strike="noStrike" spc="-1" dirty="0">
                <a:solidFill>
                  <a:srgbClr val="000000"/>
                </a:solidFill>
                <a:uFill>
                  <a:solidFill>
                    <a:srgbClr val="FFFFFF"/>
                  </a:solidFill>
                </a:uFill>
                <a:latin typeface="Arial" panose="020B0604020202020204"/>
                <a:ea typeface="DejaVu Sans" panose="020B0603030804020204"/>
              </a:rPr>
              <a:t>Cumulative height (cm) </a:t>
            </a:r>
            <a:endParaRPr lang="en-GB" sz="1600" b="0" strike="noStrike" spc="-1" dirty="0">
              <a:solidFill>
                <a:srgbClr val="000000"/>
              </a:solidFill>
              <a:uFill>
                <a:solidFill>
                  <a:srgbClr val="FFFFFF"/>
                </a:solidFill>
              </a:uFill>
              <a:latin typeface="Arial" panose="020B0604020202020204"/>
            </a:endParaRPr>
          </a:p>
          <a:p>
            <a:pPr>
              <a:lnSpc>
                <a:spcPct val="100000"/>
              </a:lnSpc>
            </a:pPr>
            <a:endParaRPr lang="en-GB" sz="1600" b="0" strike="noStrike" spc="-1" dirty="0">
              <a:solidFill>
                <a:srgbClr val="000000"/>
              </a:solidFill>
              <a:uFill>
                <a:solidFill>
                  <a:srgbClr val="FFFFFF"/>
                </a:solidFill>
              </a:uFill>
              <a:latin typeface="Arial" panose="020B0604020202020204"/>
            </a:endParaRPr>
          </a:p>
        </p:txBody>
      </p:sp>
      <p:sp>
        <p:nvSpPr>
          <p:cNvPr id="331" name="CustomShape 4"/>
          <p:cNvSpPr/>
          <p:nvPr/>
        </p:nvSpPr>
        <p:spPr>
          <a:xfrm>
            <a:off x="2211840" y="197480"/>
            <a:ext cx="4102560" cy="39276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2000" b="1" strike="noStrike" spc="-1" dirty="0">
                <a:solidFill>
                  <a:srgbClr val="000000"/>
                </a:solidFill>
                <a:uFill>
                  <a:solidFill>
                    <a:srgbClr val="FFFFFF"/>
                  </a:solidFill>
                </a:uFill>
                <a:latin typeface="Arial" panose="020B0604020202020204"/>
                <a:ea typeface="DejaVu Sans" panose="020B0603030804020204"/>
              </a:rPr>
              <a:t>BEACH PROFILE</a:t>
            </a:r>
            <a:endParaRPr lang="en-GB" sz="1800" b="0" strike="noStrike" spc="-1" dirty="0">
              <a:solidFill>
                <a:srgbClr val="000000"/>
              </a:solidFill>
              <a:uFill>
                <a:solidFill>
                  <a:srgbClr val="FFFFFF"/>
                </a:solidFill>
              </a:uFill>
              <a:latin typeface="Arial" panose="020B0604020202020204"/>
            </a:endParaRPr>
          </a:p>
        </p:txBody>
      </p:sp>
      <p:pic>
        <p:nvPicPr>
          <p:cNvPr id="332" name="Picture 329"/>
          <p:cNvPicPr/>
          <p:nvPr/>
        </p:nvPicPr>
        <p:blipFill>
          <a:blip r:embed="rId3"/>
          <a:srcRect l="4039" t="2193" r="4074" b="2193"/>
          <a:stretch>
            <a:fillRect/>
          </a:stretch>
        </p:blipFill>
        <p:spPr>
          <a:xfrm rot="5388600">
            <a:off x="1681920" y="-613800"/>
            <a:ext cx="5162400" cy="7595640"/>
          </a:xfrm>
          <a:prstGeom prst="rect">
            <a:avLst/>
          </a:prstGeom>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Picture 314"/>
          <p:cNvPicPr/>
          <p:nvPr/>
        </p:nvPicPr>
        <p:blipFill>
          <a:blip r:embed="rId3"/>
          <a:stretch>
            <a:fillRect/>
          </a:stretch>
        </p:blipFill>
        <p:spPr>
          <a:xfrm>
            <a:off x="4752000" y="947160"/>
            <a:ext cx="1511280" cy="708120"/>
          </a:xfrm>
          <a:prstGeom prst="rect">
            <a:avLst/>
          </a:prstGeom>
          <a:ln>
            <a:noFill/>
          </a:ln>
        </p:spPr>
      </p:pic>
      <p:sp>
        <p:nvSpPr>
          <p:cNvPr id="335" name="CustomShape 1"/>
          <p:cNvSpPr/>
          <p:nvPr/>
        </p:nvSpPr>
        <p:spPr>
          <a:xfrm>
            <a:off x="6264000" y="1080000"/>
            <a:ext cx="1799280" cy="4615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300" b="1" spc="-1" dirty="0">
                <a:solidFill>
                  <a:srgbClr val="000000"/>
                </a:solidFill>
                <a:uFill>
                  <a:solidFill>
                    <a:srgbClr val="FFFFFF"/>
                  </a:solidFill>
                </a:uFill>
                <a:latin typeface="Arial" panose="020B0604020202020204"/>
                <a:ea typeface="DejaVu Sans" panose="020B0603030804020204"/>
              </a:rPr>
              <a:t>n</a:t>
            </a:r>
            <a:r>
              <a:rPr lang="en-GB" sz="1300" b="1" strike="noStrike" spc="-1" dirty="0" smtClean="0">
                <a:solidFill>
                  <a:srgbClr val="000000"/>
                </a:solidFill>
                <a:uFill>
                  <a:solidFill>
                    <a:srgbClr val="FFFFFF"/>
                  </a:solidFill>
                </a:uFill>
                <a:latin typeface="Arial" panose="020B0604020202020204"/>
                <a:ea typeface="DejaVu Sans" panose="020B0603030804020204"/>
              </a:rPr>
              <a:t> </a:t>
            </a:r>
            <a:r>
              <a:rPr lang="en-GB" sz="1300" b="0" strike="noStrike" spc="-1" dirty="0" smtClean="0">
                <a:solidFill>
                  <a:srgbClr val="000000"/>
                </a:solidFill>
                <a:uFill>
                  <a:solidFill>
                    <a:srgbClr val="FFFFFF"/>
                  </a:solidFill>
                </a:uFill>
                <a:latin typeface="Arial" panose="020B0604020202020204"/>
                <a:ea typeface="DejaVu Sans" panose="020B0603030804020204"/>
              </a:rPr>
              <a:t>= </a:t>
            </a:r>
            <a:r>
              <a:rPr lang="en-GB" sz="1300" b="0" strike="noStrike" spc="-1" dirty="0">
                <a:solidFill>
                  <a:srgbClr val="000000"/>
                </a:solidFill>
                <a:uFill>
                  <a:solidFill>
                    <a:srgbClr val="FFFFFF"/>
                  </a:solidFill>
                </a:uFill>
                <a:latin typeface="Arial" panose="020B0604020202020204"/>
                <a:ea typeface="DejaVu Sans" panose="020B0603030804020204"/>
              </a:rPr>
              <a:t>number of paired </a:t>
            </a:r>
            <a:r>
              <a:rPr lang="en-GB" sz="1300" b="0" strike="noStrike" spc="-1" dirty="0" smtClean="0">
                <a:solidFill>
                  <a:srgbClr val="000000"/>
                </a:solidFill>
                <a:uFill>
                  <a:solidFill>
                    <a:srgbClr val="FFFFFF"/>
                  </a:solidFill>
                </a:uFill>
                <a:latin typeface="Arial" panose="020B0604020202020204"/>
                <a:ea typeface="DejaVu Sans" panose="020B0603030804020204"/>
              </a:rPr>
              <a:t>measurements </a:t>
            </a:r>
            <a:br>
              <a:rPr lang="en-GB" sz="1300" b="0" strike="noStrike" spc="-1" dirty="0" smtClean="0">
                <a:solidFill>
                  <a:srgbClr val="000000"/>
                </a:solidFill>
                <a:uFill>
                  <a:solidFill>
                    <a:srgbClr val="FFFFFF"/>
                  </a:solidFill>
                </a:uFill>
                <a:latin typeface="Arial" panose="020B0604020202020204"/>
                <a:ea typeface="DejaVu Sans" panose="020B0603030804020204"/>
              </a:rPr>
            </a:br>
            <a:r>
              <a:rPr lang="en-GB" sz="1300" b="0" strike="noStrike" spc="-1" dirty="0" smtClean="0">
                <a:solidFill>
                  <a:srgbClr val="000000"/>
                </a:solidFill>
                <a:uFill>
                  <a:solidFill>
                    <a:srgbClr val="FFFFFF"/>
                  </a:solidFill>
                </a:uFill>
                <a:latin typeface="Arial" panose="020B0604020202020204"/>
                <a:ea typeface="DejaVu Sans" panose="020B0603030804020204"/>
              </a:rPr>
              <a:t>(n =</a:t>
            </a:r>
            <a:r>
              <a:rPr lang="en-GB" sz="1300" b="0" strike="noStrike" spc="-1" dirty="0">
                <a:solidFill>
                  <a:srgbClr val="000000"/>
                </a:solidFill>
                <a:uFill>
                  <a:solidFill>
                    <a:srgbClr val="FFFFFF"/>
                  </a:solidFill>
                </a:uFill>
                <a:latin typeface="Arial" panose="020B0604020202020204"/>
                <a:ea typeface="DejaVu Sans" panose="020B0603030804020204"/>
              </a:rPr>
              <a:t>12)</a:t>
            </a:r>
            <a:endParaRPr lang="en-GB" sz="1800" b="0" strike="noStrike" spc="-1" dirty="0">
              <a:solidFill>
                <a:srgbClr val="000000"/>
              </a:solidFill>
              <a:uFill>
                <a:solidFill>
                  <a:srgbClr val="FFFFFF"/>
                </a:solidFill>
              </a:uFill>
              <a:latin typeface="Arial" panose="020B0604020202020204"/>
            </a:endParaRPr>
          </a:p>
        </p:txBody>
      </p:sp>
      <p:sp>
        <p:nvSpPr>
          <p:cNvPr id="337" name="CustomShape 3"/>
          <p:cNvSpPr/>
          <p:nvPr/>
        </p:nvSpPr>
        <p:spPr>
          <a:xfrm>
            <a:off x="403224" y="1306080"/>
            <a:ext cx="4348056" cy="925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400" b="0" strike="noStrike" spc="-1" dirty="0">
                <a:solidFill>
                  <a:srgbClr val="000000"/>
                </a:solidFill>
                <a:uFill>
                  <a:solidFill>
                    <a:srgbClr val="FFFFFF"/>
                  </a:solidFill>
                </a:uFill>
                <a:latin typeface="Arial" panose="020B0604020202020204"/>
                <a:ea typeface="DejaVu Sans" panose="020B0603030804020204"/>
              </a:rPr>
              <a:t>1</a:t>
            </a:r>
            <a:r>
              <a:rPr lang="en-GB" sz="1400" b="0" strike="noStrike" spc="-1" dirty="0" smtClean="0">
                <a:solidFill>
                  <a:srgbClr val="000000"/>
                </a:solidFill>
                <a:uFill>
                  <a:solidFill>
                    <a:srgbClr val="FFFFFF"/>
                  </a:solidFill>
                </a:uFill>
                <a:latin typeface="Arial" panose="020B0604020202020204"/>
                <a:ea typeface="DejaVu Sans" panose="020B0603030804020204"/>
              </a:rPr>
              <a:t>. Set </a:t>
            </a:r>
            <a:r>
              <a:rPr lang="en-GB" sz="1400" b="0" strike="noStrike" spc="-1" dirty="0">
                <a:solidFill>
                  <a:srgbClr val="000000"/>
                </a:solidFill>
                <a:uFill>
                  <a:solidFill>
                    <a:srgbClr val="FFFFFF"/>
                  </a:solidFill>
                </a:uFill>
                <a:latin typeface="Arial" panose="020B0604020202020204"/>
                <a:ea typeface="DejaVu Sans" panose="020B0603030804020204"/>
              </a:rPr>
              <a:t>a null </a:t>
            </a:r>
            <a:r>
              <a:rPr lang="en-GB" sz="1400" b="0" strike="noStrike" spc="-1" dirty="0" smtClean="0">
                <a:solidFill>
                  <a:srgbClr val="000000"/>
                </a:solidFill>
                <a:uFill>
                  <a:solidFill>
                    <a:srgbClr val="FFFFFF"/>
                  </a:solidFill>
                </a:uFill>
                <a:latin typeface="Arial" panose="020B0604020202020204"/>
                <a:ea typeface="DejaVu Sans" panose="020B0603030804020204"/>
              </a:rPr>
              <a:t>hypothesis </a:t>
            </a: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400" b="0" strike="noStrike" spc="-1" dirty="0">
                <a:solidFill>
                  <a:srgbClr val="000000"/>
                </a:solidFill>
                <a:uFill>
                  <a:solidFill>
                    <a:srgbClr val="FFFFFF"/>
                  </a:solidFill>
                </a:uFill>
                <a:latin typeface="Arial" panose="020B0604020202020204"/>
                <a:ea typeface="DejaVu Sans" panose="020B0603030804020204"/>
              </a:rPr>
              <a:t>2. Input your data </a:t>
            </a:r>
            <a:r>
              <a:rPr lang="en-GB" sz="1400" b="0" strike="noStrike" spc="-1" dirty="0" smtClean="0">
                <a:solidFill>
                  <a:srgbClr val="000000"/>
                </a:solidFill>
                <a:uFill>
                  <a:solidFill>
                    <a:srgbClr val="FFFFFF"/>
                  </a:solidFill>
                </a:uFill>
                <a:latin typeface="Arial" panose="020B0604020202020204"/>
                <a:ea typeface="DejaVu Sans" panose="020B0603030804020204"/>
              </a:rPr>
              <a:t>to </a:t>
            </a:r>
            <a:r>
              <a:rPr lang="en-GB" sz="1400" b="0" strike="noStrike" spc="-1" dirty="0">
                <a:solidFill>
                  <a:srgbClr val="000000"/>
                </a:solidFill>
                <a:uFill>
                  <a:solidFill>
                    <a:srgbClr val="FFFFFF"/>
                  </a:solidFill>
                </a:uFill>
                <a:latin typeface="Arial" panose="020B0604020202020204"/>
                <a:ea typeface="DejaVu Sans" panose="020B0603030804020204"/>
              </a:rPr>
              <a:t>the table</a:t>
            </a: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400" b="0" strike="noStrike" spc="-1" dirty="0">
                <a:solidFill>
                  <a:srgbClr val="000000"/>
                </a:solidFill>
                <a:uFill>
                  <a:solidFill>
                    <a:srgbClr val="FFFFFF"/>
                  </a:solidFill>
                </a:uFill>
                <a:latin typeface="Arial" panose="020B0604020202020204"/>
                <a:ea typeface="DejaVu Sans" panose="020B0603030804020204"/>
              </a:rPr>
              <a:t>3. Rank data sets </a:t>
            </a:r>
            <a:r>
              <a:rPr lang="en-GB" sz="1400" b="0" strike="noStrike" spc="-1" dirty="0" smtClean="0">
                <a:solidFill>
                  <a:srgbClr val="000000"/>
                </a:solidFill>
                <a:uFill>
                  <a:solidFill>
                    <a:srgbClr val="FFFFFF"/>
                  </a:solidFill>
                </a:uFill>
                <a:latin typeface="Arial" panose="020B0604020202020204"/>
                <a:ea typeface="DejaVu Sans" panose="020B0603030804020204"/>
              </a:rPr>
              <a:t>separately, from lowest to highest </a:t>
            </a: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400" b="0" strike="noStrike" spc="-1" dirty="0">
                <a:solidFill>
                  <a:srgbClr val="000000"/>
                </a:solidFill>
                <a:uFill>
                  <a:solidFill>
                    <a:srgbClr val="FFFFFF"/>
                  </a:solidFill>
                </a:uFill>
                <a:latin typeface="Arial" panose="020B0604020202020204"/>
                <a:ea typeface="DejaVu Sans" panose="020B0603030804020204"/>
              </a:rPr>
              <a:t>4. Fill out the rest of the table columns and total</a:t>
            </a:r>
            <a:endParaRPr lang="en-GB" sz="1800" b="0" strike="noStrike" spc="-1" dirty="0">
              <a:solidFill>
                <a:srgbClr val="000000"/>
              </a:solidFill>
              <a:uFill>
                <a:solidFill>
                  <a:srgbClr val="FFFFFF"/>
                </a:solidFill>
              </a:uFill>
              <a:latin typeface="Arial" panose="020B0604020202020204"/>
            </a:endParaRPr>
          </a:p>
        </p:txBody>
      </p:sp>
      <p:sp>
        <p:nvSpPr>
          <p:cNvPr id="338" name="CustomShape 4"/>
          <p:cNvSpPr/>
          <p:nvPr/>
        </p:nvSpPr>
        <p:spPr>
          <a:xfrm>
            <a:off x="648090" y="477180"/>
            <a:ext cx="3527280" cy="4856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1400" b="0" strike="noStrike" spc="-1" dirty="0">
                <a:solidFill>
                  <a:srgbClr val="000000"/>
                </a:solidFill>
                <a:uFill>
                  <a:solidFill>
                    <a:srgbClr val="FFFFFF"/>
                  </a:solidFill>
                </a:uFill>
                <a:latin typeface="Arial" panose="020B0604020202020204"/>
                <a:ea typeface="DejaVu Sans" panose="020B0603030804020204"/>
              </a:rPr>
              <a:t>Finds if a correlation shown on a graph is statistically significant </a:t>
            </a:r>
            <a:endParaRPr lang="en-GB" sz="1800" b="0" strike="noStrike" spc="-1" dirty="0">
              <a:solidFill>
                <a:srgbClr val="000000"/>
              </a:solidFill>
              <a:uFill>
                <a:solidFill>
                  <a:srgbClr val="FFFFFF"/>
                </a:solidFill>
              </a:uFill>
              <a:latin typeface="Arial" panose="020B0604020202020204"/>
            </a:endParaRPr>
          </a:p>
        </p:txBody>
      </p:sp>
      <p:sp>
        <p:nvSpPr>
          <p:cNvPr id="339" name="CustomShape 5"/>
          <p:cNvSpPr/>
          <p:nvPr/>
        </p:nvSpPr>
        <p:spPr>
          <a:xfrm>
            <a:off x="402504" y="1011984"/>
            <a:ext cx="1079280" cy="3596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i="1" strike="noStrike" spc="-1" dirty="0">
                <a:solidFill>
                  <a:srgbClr val="FF3333"/>
                </a:solidFill>
                <a:uFill>
                  <a:solidFill>
                    <a:srgbClr val="FFFFFF"/>
                  </a:solidFill>
                </a:uFill>
                <a:latin typeface="Arial" panose="020B0604020202020204"/>
                <a:ea typeface="DejaVu Sans" panose="020B0603030804020204"/>
              </a:rPr>
              <a:t>Stage 1</a:t>
            </a:r>
            <a:endParaRPr lang="en-GB" sz="1800" b="0" strike="noStrike" spc="-1" dirty="0">
              <a:solidFill>
                <a:srgbClr val="000000"/>
              </a:solidFill>
              <a:uFill>
                <a:solidFill>
                  <a:srgbClr val="FFFFFF"/>
                </a:solidFill>
              </a:uFill>
              <a:latin typeface="Arial" panose="020B0604020202020204"/>
            </a:endParaRPr>
          </a:p>
        </p:txBody>
      </p:sp>
      <p:sp>
        <p:nvSpPr>
          <p:cNvPr id="340" name="CustomShape 6"/>
          <p:cNvSpPr/>
          <p:nvPr/>
        </p:nvSpPr>
        <p:spPr>
          <a:xfrm>
            <a:off x="4680000" y="720000"/>
            <a:ext cx="1079280" cy="3596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i="1" strike="noStrike" spc="-1">
                <a:solidFill>
                  <a:srgbClr val="FF3333"/>
                </a:solidFill>
                <a:uFill>
                  <a:solidFill>
                    <a:srgbClr val="FFFFFF"/>
                  </a:solidFill>
                </a:uFill>
                <a:latin typeface="Arial" panose="020B0604020202020204"/>
                <a:ea typeface="DejaVu Sans" panose="020B0603030804020204"/>
              </a:rPr>
              <a:t>Stage 2</a:t>
            </a:r>
            <a:endParaRPr lang="en-GB" sz="1800" b="0" strike="noStrike" spc="-1">
              <a:solidFill>
                <a:srgbClr val="000000"/>
              </a:solidFill>
              <a:uFill>
                <a:solidFill>
                  <a:srgbClr val="FFFFFF"/>
                </a:solidFill>
              </a:uFill>
              <a:latin typeface="Arial" panose="020B0604020202020204"/>
            </a:endParaRPr>
          </a:p>
        </p:txBody>
      </p:sp>
      <p:sp>
        <p:nvSpPr>
          <p:cNvPr id="341" name="CustomShape 7"/>
          <p:cNvSpPr/>
          <p:nvPr/>
        </p:nvSpPr>
        <p:spPr>
          <a:xfrm>
            <a:off x="4608000" y="1871640"/>
            <a:ext cx="1079280" cy="3596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i="1" strike="noStrike" spc="-1">
                <a:solidFill>
                  <a:srgbClr val="FF3333"/>
                </a:solidFill>
                <a:uFill>
                  <a:solidFill>
                    <a:srgbClr val="FFFFFF"/>
                  </a:solidFill>
                </a:uFill>
                <a:latin typeface="Arial" panose="020B0604020202020204"/>
                <a:ea typeface="DejaVu Sans" panose="020B0603030804020204"/>
              </a:rPr>
              <a:t>Stage 3</a:t>
            </a:r>
            <a:endParaRPr lang="en-GB" sz="1800" b="0" strike="noStrike" spc="-1">
              <a:solidFill>
                <a:srgbClr val="000000"/>
              </a:solidFill>
              <a:uFill>
                <a:solidFill>
                  <a:srgbClr val="FFFFFF"/>
                </a:solidFill>
              </a:uFill>
              <a:latin typeface="Arial" panose="020B0604020202020204"/>
            </a:endParaRPr>
          </a:p>
        </p:txBody>
      </p:sp>
      <p:pic>
        <p:nvPicPr>
          <p:cNvPr id="342" name="Picture 322"/>
          <p:cNvPicPr/>
          <p:nvPr/>
        </p:nvPicPr>
        <p:blipFill>
          <a:blip r:embed="rId4"/>
          <a:stretch>
            <a:fillRect/>
          </a:stretch>
        </p:blipFill>
        <p:spPr>
          <a:xfrm>
            <a:off x="4707360" y="2232000"/>
            <a:ext cx="2491920" cy="3887280"/>
          </a:xfrm>
          <a:prstGeom prst="rect">
            <a:avLst/>
          </a:prstGeom>
          <a:ln>
            <a:noFill/>
          </a:ln>
        </p:spPr>
      </p:pic>
      <p:sp>
        <p:nvSpPr>
          <p:cNvPr id="343" name="CustomShape 8"/>
          <p:cNvSpPr/>
          <p:nvPr/>
        </p:nvSpPr>
        <p:spPr>
          <a:xfrm>
            <a:off x="7272000" y="2448000"/>
            <a:ext cx="1583280" cy="13672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300" b="0" strike="noStrike" spc="-1" dirty="0" err="1">
                <a:solidFill>
                  <a:srgbClr val="000000"/>
                </a:solidFill>
                <a:uFill>
                  <a:solidFill>
                    <a:srgbClr val="FFFFFF"/>
                  </a:solidFill>
                </a:uFill>
                <a:latin typeface="Arial" panose="020B0604020202020204"/>
                <a:ea typeface="DejaVu Sans" panose="020B0603030804020204"/>
              </a:rPr>
              <a:t>r</a:t>
            </a:r>
            <a:r>
              <a:rPr lang="en-GB" sz="1300" b="0" strike="noStrike" spc="-1" baseline="-33000" dirty="0" err="1">
                <a:solidFill>
                  <a:srgbClr val="000000"/>
                </a:solidFill>
                <a:uFill>
                  <a:solidFill>
                    <a:srgbClr val="FFFFFF"/>
                  </a:solidFill>
                </a:uFill>
                <a:latin typeface="Arial" panose="020B0604020202020204"/>
                <a:ea typeface="DejaVu Sans" panose="020B0603030804020204"/>
              </a:rPr>
              <a:t>s</a:t>
            </a:r>
            <a:r>
              <a:rPr lang="en-GB" sz="1300" b="0" strike="noStrike" spc="-1" dirty="0">
                <a:solidFill>
                  <a:srgbClr val="000000"/>
                </a:solidFill>
                <a:uFill>
                  <a:solidFill>
                    <a:srgbClr val="FFFFFF"/>
                  </a:solidFill>
                </a:uFill>
                <a:latin typeface="Arial" panose="020B0604020202020204"/>
                <a:ea typeface="DejaVu Sans" panose="020B0603030804020204"/>
              </a:rPr>
              <a:t> must be higher than the critical value for there to be a statistically significant relationship</a:t>
            </a:r>
            <a:endParaRPr lang="en-GB" sz="1800" b="0" strike="noStrike" spc="-1" dirty="0">
              <a:solidFill>
                <a:srgbClr val="000000"/>
              </a:solidFill>
              <a:uFill>
                <a:solidFill>
                  <a:srgbClr val="FFFFFF"/>
                </a:solidFill>
              </a:uFill>
              <a:latin typeface="Arial" panose="020B0604020202020204"/>
            </a:endParaRPr>
          </a:p>
        </p:txBody>
      </p:sp>
      <p:sp>
        <p:nvSpPr>
          <p:cNvPr id="344" name="CustomShape 9"/>
          <p:cNvSpPr/>
          <p:nvPr/>
        </p:nvSpPr>
        <p:spPr>
          <a:xfrm>
            <a:off x="7379640" y="3736947"/>
            <a:ext cx="1367280" cy="10436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300" b="0" strike="noStrike" spc="-1" dirty="0" err="1">
                <a:solidFill>
                  <a:srgbClr val="000000"/>
                </a:solidFill>
                <a:uFill>
                  <a:solidFill>
                    <a:srgbClr val="FFFFFF"/>
                  </a:solidFill>
                </a:uFill>
                <a:latin typeface="Arial" panose="020B0604020202020204"/>
                <a:ea typeface="DejaVu Sans" panose="020B0603030804020204"/>
              </a:rPr>
              <a:t>eg</a:t>
            </a:r>
            <a:r>
              <a:rPr lang="en-GB" sz="1300" b="0" strike="noStrike" spc="-1" dirty="0">
                <a:solidFill>
                  <a:srgbClr val="000000"/>
                </a:solidFill>
                <a:uFill>
                  <a:solidFill>
                    <a:srgbClr val="FFFFFF"/>
                  </a:solidFill>
                </a:uFill>
                <a:latin typeface="Arial" panose="020B0604020202020204"/>
                <a:ea typeface="DejaVu Sans" panose="020B0603030804020204"/>
              </a:rPr>
              <a:t>. 12 paired measurements, </a:t>
            </a:r>
            <a:r>
              <a:rPr lang="en-GB" sz="1300" b="0" strike="noStrike" spc="-1" dirty="0" err="1">
                <a:solidFill>
                  <a:srgbClr val="000000"/>
                </a:solidFill>
                <a:uFill>
                  <a:solidFill>
                    <a:srgbClr val="FFFFFF"/>
                  </a:solidFill>
                </a:uFill>
                <a:latin typeface="Arial" panose="020B0604020202020204"/>
                <a:ea typeface="DejaVu Sans" panose="020B0603030804020204"/>
              </a:rPr>
              <a:t>r</a:t>
            </a:r>
            <a:r>
              <a:rPr lang="en-GB" sz="1300" b="0" strike="noStrike" spc="-1" baseline="-33000" dirty="0" err="1">
                <a:solidFill>
                  <a:srgbClr val="000000"/>
                </a:solidFill>
                <a:uFill>
                  <a:solidFill>
                    <a:srgbClr val="FFFFFF"/>
                  </a:solidFill>
                </a:uFill>
                <a:latin typeface="Arial" panose="020B0604020202020204"/>
                <a:ea typeface="DejaVu Sans" panose="020B0603030804020204"/>
              </a:rPr>
              <a:t>s</a:t>
            </a:r>
            <a:r>
              <a:rPr lang="en-GB" sz="1300" b="0" strike="noStrike" spc="-1" dirty="0">
                <a:solidFill>
                  <a:srgbClr val="000000"/>
                </a:solidFill>
                <a:uFill>
                  <a:solidFill>
                    <a:srgbClr val="FFFFFF"/>
                  </a:solidFill>
                </a:uFill>
                <a:latin typeface="Arial" panose="020B0604020202020204"/>
                <a:ea typeface="DejaVu Sans" panose="020B0603030804020204"/>
              </a:rPr>
              <a:t> must be higher than 0.50</a:t>
            </a:r>
            <a:endParaRPr lang="en-GB" sz="1800" b="0" strike="noStrike" spc="-1" dirty="0">
              <a:solidFill>
                <a:srgbClr val="000000"/>
              </a:solidFill>
              <a:uFill>
                <a:solidFill>
                  <a:srgbClr val="FFFFFF"/>
                </a:solidFill>
              </a:uFill>
              <a:latin typeface="Arial" panose="020B0604020202020204"/>
            </a:endParaRPr>
          </a:p>
        </p:txBody>
      </p:sp>
      <p:graphicFrame>
        <p:nvGraphicFramePr>
          <p:cNvPr id="4" name="Table 3"/>
          <p:cNvGraphicFramePr/>
          <p:nvPr/>
        </p:nvGraphicFramePr>
        <p:xfrm>
          <a:off x="403225" y="2232025"/>
          <a:ext cx="4017010" cy="4497705"/>
        </p:xfrm>
        <a:graphic>
          <a:graphicData uri="http://schemas.openxmlformats.org/drawingml/2006/table">
            <a:tbl>
              <a:tblPr firstRow="1">
                <a:effectLst/>
                <a:tableStyleId>{3C2FFA5D-87B4-456A-9821-1D502468CF0F}</a:tableStyleId>
              </a:tblPr>
              <a:tblGrid>
                <a:gridCol w="1031875"/>
                <a:gridCol w="509905"/>
                <a:gridCol w="721360"/>
                <a:gridCol w="560070"/>
                <a:gridCol w="730885"/>
                <a:gridCol w="462915"/>
              </a:tblGrid>
              <a:tr h="640080">
                <a:tc>
                  <a:txBody>
                    <a:bodyPr/>
                    <a:lstStyle/>
                    <a:p>
                      <a:pPr algn="ctr">
                        <a:buNone/>
                      </a:pPr>
                      <a:r>
                        <a:rPr lang="en-GB" altLang="en-US" sz="1200">
                          <a:solidFill>
                            <a:schemeClr val="tx1"/>
                          </a:solidFill>
                        </a:rPr>
                        <a:t>Distance from start (m)</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ctr">
                        <a:buNone/>
                      </a:pPr>
                      <a:r>
                        <a:rPr lang="en-GB" altLang="en-US" sz="1200">
                          <a:solidFill>
                            <a:schemeClr val="tx1"/>
                          </a:solidFill>
                        </a:rPr>
                        <a:t>R1</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ctr">
                        <a:buNone/>
                      </a:pPr>
                      <a:r>
                        <a:rPr lang="en-GB" altLang="en-US" sz="1200">
                          <a:solidFill>
                            <a:schemeClr val="tx1"/>
                          </a:solidFill>
                        </a:rPr>
                        <a:t>Mean b-axis (cm)</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ctr">
                        <a:buNone/>
                      </a:pPr>
                      <a:r>
                        <a:rPr lang="en-GB" altLang="en-US" sz="1200">
                          <a:solidFill>
                            <a:schemeClr val="tx1"/>
                          </a:solidFill>
                        </a:rPr>
                        <a:t>R2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ctr">
                        <a:buNone/>
                      </a:pPr>
                      <a:r>
                        <a:rPr lang="en-GB" altLang="en-US" sz="1200">
                          <a:solidFill>
                            <a:schemeClr val="tx1"/>
                          </a:solidFill>
                        </a:rPr>
                        <a:t>d</a:t>
                      </a:r>
                    </a:p>
                    <a:p>
                      <a:pPr algn="ctr">
                        <a:buNone/>
                      </a:pPr>
                      <a:r>
                        <a:rPr lang="en-GB" altLang="en-US" sz="1200">
                          <a:solidFill>
                            <a:schemeClr val="tx1"/>
                          </a:solidFill>
                        </a:rPr>
                        <a:t>(R1-R2)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lgn="ctr">
                        <a:buNone/>
                      </a:pPr>
                      <a:r>
                        <a:rPr lang="en-GB" altLang="en-US" sz="1200">
                          <a:solidFill>
                            <a:schemeClr val="tx1"/>
                          </a:solidFill>
                        </a:rPr>
                        <a:t>d</a:t>
                      </a:r>
                      <a:r>
                        <a:rPr lang="en-GB" altLang="en-US" sz="1200" baseline="30000">
                          <a:solidFill>
                            <a:schemeClr val="tx1"/>
                          </a:solidFill>
                        </a:rPr>
                        <a:t>2</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66065">
                <a:tc>
                  <a:txBody>
                    <a:bodyPr/>
                    <a:lstStyle/>
                    <a:p>
                      <a:pPr algn="l">
                        <a:buNone/>
                      </a:pPr>
                      <a:r>
                        <a:rPr lang="en-GB" altLang="en-US" sz="1200"/>
                        <a:t>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15900">
                <a:tc>
                  <a:txBody>
                    <a:bodyPr/>
                    <a:lstStyle/>
                    <a:p>
                      <a:pPr algn="l">
                        <a:buNone/>
                      </a:pPr>
                      <a:r>
                        <a:rPr lang="en-GB" altLang="en-US" sz="1200"/>
                        <a:t>50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53365">
                <a:tc>
                  <a:txBody>
                    <a:bodyPr/>
                    <a:lstStyle/>
                    <a:p>
                      <a:pPr algn="l">
                        <a:buNone/>
                      </a:pPr>
                      <a:r>
                        <a:rPr lang="en-GB" altLang="en-US" sz="1200"/>
                        <a:t>100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54000">
                <a:tc>
                  <a:txBody>
                    <a:bodyPr/>
                    <a:lstStyle/>
                    <a:p>
                      <a:pPr algn="l">
                        <a:buNone/>
                      </a:pPr>
                      <a:r>
                        <a:rPr lang="en-GB" altLang="en-US" sz="1200"/>
                        <a:t>150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54000">
                <a:tc>
                  <a:txBody>
                    <a:bodyPr/>
                    <a:lstStyle/>
                    <a:p>
                      <a:pPr algn="l">
                        <a:buNone/>
                      </a:pPr>
                      <a:r>
                        <a:rPr lang="en-GB" altLang="en-US" sz="1200"/>
                        <a:t>200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41300">
                <a:tc>
                  <a:txBody>
                    <a:bodyPr/>
                    <a:lstStyle/>
                    <a:p>
                      <a:pPr algn="l">
                        <a:buNone/>
                      </a:pPr>
                      <a:r>
                        <a:rPr lang="en-GB" altLang="en-US" sz="1200"/>
                        <a:t>250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16535">
                <a:tc>
                  <a:txBody>
                    <a:bodyPr/>
                    <a:lstStyle/>
                    <a:p>
                      <a:pPr algn="l">
                        <a:buNone/>
                      </a:pPr>
                      <a:r>
                        <a:rPr lang="en-GB" altLang="en-US" sz="1200"/>
                        <a:t>300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04470">
                <a:tc>
                  <a:txBody>
                    <a:bodyPr/>
                    <a:lstStyle/>
                    <a:p>
                      <a:pPr algn="l">
                        <a:buNone/>
                      </a:pPr>
                      <a:r>
                        <a:rPr lang="en-GB" altLang="en-US" sz="1200"/>
                        <a:t>350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66700">
                <a:tc>
                  <a:txBody>
                    <a:bodyPr/>
                    <a:lstStyle/>
                    <a:p>
                      <a:pPr algn="l">
                        <a:buNone/>
                      </a:pPr>
                      <a:r>
                        <a:rPr lang="en-GB" altLang="en-US" sz="1200"/>
                        <a:t>400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28600">
                <a:tc>
                  <a:txBody>
                    <a:bodyPr/>
                    <a:lstStyle/>
                    <a:p>
                      <a:pPr algn="l">
                        <a:buNone/>
                      </a:pPr>
                      <a:r>
                        <a:rPr lang="en-GB" altLang="en-US" sz="1200"/>
                        <a:t>450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91465">
                <a:tc>
                  <a:txBody>
                    <a:bodyPr/>
                    <a:lstStyle/>
                    <a:p>
                      <a:pPr algn="l">
                        <a:buNone/>
                      </a:pPr>
                      <a:r>
                        <a:rPr lang="en-GB" altLang="en-US" sz="1200"/>
                        <a:t>500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41300">
                <a:tc>
                  <a:txBody>
                    <a:bodyPr/>
                    <a:lstStyle/>
                    <a:p>
                      <a:pPr algn="l">
                        <a:buNone/>
                      </a:pPr>
                      <a:r>
                        <a:rPr lang="en-GB" altLang="en-US" sz="1200"/>
                        <a:t>550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66065">
                <a:tc>
                  <a:txBody>
                    <a:bodyPr/>
                    <a:lstStyle/>
                    <a:p>
                      <a:pPr algn="l">
                        <a:buNone/>
                      </a:pPr>
                      <a:r>
                        <a:rPr lang="en-GB" altLang="en-US" sz="1200"/>
                        <a:t>600</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229235">
                <a:tc gridSpan="5">
                  <a:txBody>
                    <a:bodyPr/>
                    <a:lstStyle/>
                    <a:p>
                      <a:pPr algn="r">
                        <a:buNone/>
                      </a:pPr>
                      <a:r>
                        <a:rPr lang="en-GB" altLang="en-US" sz="1200">
                          <a:sym typeface="Symbol" panose="05050102010706020507" charset="0"/>
                        </a:rPr>
                        <a:t></a:t>
                      </a:r>
                      <a:r>
                        <a:rPr lang="en-GB" altLang="en-US" sz="1200"/>
                        <a:t>d</a:t>
                      </a:r>
                      <a:r>
                        <a:rPr lang="en-GB" altLang="en-US" sz="1200" baseline="30000"/>
                        <a:t>2 </a:t>
                      </a:r>
                      <a:r>
                        <a:rPr lang="en-GB" altLang="en-US" sz="1200"/>
                        <a:t>(Total)</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hMerge="1">
                  <a:txBody>
                    <a:bodyPr/>
                    <a:lstStyle/>
                    <a:p>
                      <a:endParaRPr lang="en-US"/>
                    </a:p>
                  </a:txBody>
                  <a:tcPr>
                    <a:lnT w="12700">
                      <a:solidFill>
                        <a:schemeClr val="tx1"/>
                      </a:solidFill>
                      <a:prstDash val="solid"/>
                    </a:lnT>
                    <a:lnB w="12700">
                      <a:solidFill>
                        <a:schemeClr val="tx1"/>
                      </a:solidFill>
                      <a:prstDash val="solid"/>
                    </a:lnB>
                  </a:tcPr>
                </a:tc>
                <a:tc hMerge="1">
                  <a:txBody>
                    <a:bodyPr/>
                    <a:lstStyle/>
                    <a:p>
                      <a:endParaRPr lang="en-US"/>
                    </a:p>
                  </a:txBody>
                  <a:tcPr>
                    <a:lnT w="12700">
                      <a:solidFill>
                        <a:schemeClr val="tx1"/>
                      </a:solidFill>
                      <a:prstDash val="solid"/>
                    </a:lnT>
                    <a:lnB w="12700">
                      <a:solidFill>
                        <a:schemeClr val="tx1"/>
                      </a:solidFill>
                      <a:prstDash val="solid"/>
                    </a:lnB>
                  </a:tcPr>
                </a:tc>
                <a:tc hMerge="1">
                  <a:txBody>
                    <a:bodyPr/>
                    <a:lstStyle/>
                    <a:p>
                      <a:endParaRPr lang="en-US"/>
                    </a:p>
                  </a:txBody>
                  <a:tcPr>
                    <a:lnT w="12700">
                      <a:solidFill>
                        <a:schemeClr val="tx1"/>
                      </a:solidFill>
                      <a:prstDash val="solid"/>
                    </a:lnT>
                    <a:lnB w="12700">
                      <a:solidFill>
                        <a:schemeClr val="tx1"/>
                      </a:solidFill>
                      <a:prstDash val="solid"/>
                    </a:lnB>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a:txBody>
                    <a:bodyPr/>
                    <a:lstStyle/>
                    <a:p>
                      <a:pPr>
                        <a:buNone/>
                      </a:pPr>
                      <a:endParaRPr lang="en-US" sz="120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bl>
          </a:graphicData>
        </a:graphic>
      </p:graphicFrame>
      <p:sp>
        <p:nvSpPr>
          <p:cNvPr id="14" name="CustomShape 1"/>
          <p:cNvSpPr/>
          <p:nvPr/>
        </p:nvSpPr>
        <p:spPr>
          <a:xfrm>
            <a:off x="271849" y="102936"/>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pc="-1" dirty="0" smtClean="0">
                <a:solidFill>
                  <a:srgbClr val="000000"/>
                </a:solidFill>
                <a:uFill>
                  <a:solidFill>
                    <a:srgbClr val="FFFFFF"/>
                  </a:solidFill>
                </a:uFill>
                <a:latin typeface="Arial" panose="020B0604020202020204"/>
              </a:rPr>
              <a:t>Spearman’s Rank Correlation</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2"/>
          <p:cNvSpPr/>
          <p:nvPr/>
        </p:nvSpPr>
        <p:spPr>
          <a:xfrm>
            <a:off x="720000" y="1235676"/>
            <a:ext cx="7846920" cy="1879044"/>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strike="noStrike" spc="-1" dirty="0">
                <a:solidFill>
                  <a:srgbClr val="000000"/>
                </a:solidFill>
                <a:uFill>
                  <a:solidFill>
                    <a:srgbClr val="FFFFFF"/>
                  </a:solidFill>
                </a:uFill>
                <a:latin typeface="Arial" panose="020B0604020202020204"/>
                <a:ea typeface="DejaVu Sans" panose="020B0603030804020204"/>
              </a:rPr>
              <a:t>Tests the relationship between two sets of </a:t>
            </a:r>
            <a:r>
              <a:rPr lang="en-GB" sz="1800" b="0" strike="noStrike" spc="-1" dirty="0" smtClean="0">
                <a:solidFill>
                  <a:srgbClr val="000000"/>
                </a:solidFill>
                <a:uFill>
                  <a:solidFill>
                    <a:srgbClr val="FFFFFF"/>
                  </a:solidFill>
                </a:uFill>
                <a:latin typeface="Arial" panose="020B0604020202020204"/>
                <a:ea typeface="DejaVu Sans" panose="020B0603030804020204"/>
              </a:rPr>
              <a:t>data – is there </a:t>
            </a:r>
            <a:r>
              <a:rPr lang="en-GB" sz="1800" b="0" strike="noStrike" spc="-1" dirty="0">
                <a:solidFill>
                  <a:srgbClr val="000000"/>
                </a:solidFill>
                <a:uFill>
                  <a:solidFill>
                    <a:srgbClr val="FFFFFF"/>
                  </a:solidFill>
                </a:uFill>
                <a:latin typeface="Arial" panose="020B0604020202020204"/>
                <a:ea typeface="DejaVu Sans" panose="020B0603030804020204"/>
              </a:rPr>
              <a:t>a statistical trend?</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smtClean="0">
                <a:solidFill>
                  <a:srgbClr val="000000"/>
                </a:solidFill>
                <a:uFill>
                  <a:solidFill>
                    <a:srgbClr val="FFFFFF"/>
                  </a:solidFill>
                </a:uFill>
                <a:latin typeface="Arial" panose="020B0604020202020204"/>
                <a:ea typeface="DejaVu Sans" panose="020B0603030804020204"/>
              </a:rPr>
              <a:t>A minimum </a:t>
            </a:r>
            <a:r>
              <a:rPr lang="en-GB" sz="1800" b="0" strike="noStrike" spc="-1" dirty="0">
                <a:solidFill>
                  <a:srgbClr val="000000"/>
                </a:solidFill>
                <a:uFill>
                  <a:solidFill>
                    <a:srgbClr val="FFFFFF"/>
                  </a:solidFill>
                </a:uFill>
                <a:latin typeface="Arial" panose="020B0604020202020204"/>
                <a:ea typeface="DejaVu Sans" panose="020B0603030804020204"/>
              </a:rPr>
              <a:t>of </a:t>
            </a:r>
            <a:r>
              <a:rPr lang="en-GB" sz="1800" b="0" strike="noStrike" spc="-1" dirty="0" smtClean="0">
                <a:solidFill>
                  <a:srgbClr val="000000"/>
                </a:solidFill>
                <a:uFill>
                  <a:solidFill>
                    <a:srgbClr val="FFFFFF"/>
                  </a:solidFill>
                </a:uFill>
                <a:latin typeface="Arial" panose="020B0604020202020204"/>
                <a:ea typeface="DejaVu Sans" panose="020B0603030804020204"/>
              </a:rPr>
              <a:t>five </a:t>
            </a:r>
            <a:r>
              <a:rPr lang="en-GB" sz="1800" b="0" strike="noStrike" spc="-1" dirty="0">
                <a:solidFill>
                  <a:srgbClr val="000000"/>
                </a:solidFill>
                <a:uFill>
                  <a:solidFill>
                    <a:srgbClr val="FFFFFF"/>
                  </a:solidFill>
                </a:uFill>
                <a:latin typeface="Arial" panose="020B0604020202020204"/>
                <a:ea typeface="DejaVu Sans" panose="020B0603030804020204"/>
              </a:rPr>
              <a:t>pieces of </a:t>
            </a:r>
            <a:r>
              <a:rPr lang="en-GB" sz="1800" b="0" strike="noStrike" spc="-1" dirty="0" smtClean="0">
                <a:solidFill>
                  <a:srgbClr val="000000"/>
                </a:solidFill>
                <a:uFill>
                  <a:solidFill>
                    <a:srgbClr val="FFFFFF"/>
                  </a:solidFill>
                </a:uFill>
                <a:latin typeface="Arial" panose="020B0604020202020204"/>
                <a:ea typeface="DejaVu Sans" panose="020B0603030804020204"/>
              </a:rPr>
              <a:t>data are required </a:t>
            </a:r>
            <a:r>
              <a:rPr lang="en-GB" sz="1800" b="0" strike="noStrike" spc="-1" dirty="0">
                <a:solidFill>
                  <a:srgbClr val="000000"/>
                </a:solidFill>
                <a:uFill>
                  <a:solidFill>
                    <a:srgbClr val="FFFFFF"/>
                  </a:solidFill>
                </a:uFill>
                <a:latin typeface="Arial" panose="020B0604020202020204"/>
                <a:ea typeface="DejaVu Sans" panose="020B0603030804020204"/>
              </a:rPr>
              <a:t>in each set</a:t>
            </a:r>
            <a:r>
              <a:rPr lang="en-GB" sz="1800" b="0" strike="noStrike" spc="-1" dirty="0" smtClean="0">
                <a:solidFill>
                  <a:srgbClr val="000000"/>
                </a:solidFill>
                <a:uFill>
                  <a:solidFill>
                    <a:srgbClr val="FFFFFF"/>
                  </a:solidFill>
                </a:uFill>
                <a:latin typeface="Arial" panose="020B0604020202020204"/>
                <a:ea typeface="DejaVu Sans" panose="020B0603030804020204"/>
              </a:rPr>
              <a:t>. Sets can be of different sizes.</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smtClean="0">
                <a:solidFill>
                  <a:srgbClr val="000000"/>
                </a:solidFill>
                <a:uFill>
                  <a:solidFill>
                    <a:srgbClr val="FFFFFF"/>
                  </a:solidFill>
                </a:uFill>
                <a:latin typeface="Arial" panose="020B0604020202020204"/>
                <a:ea typeface="DejaVu Sans" panose="020B0603030804020204"/>
              </a:rPr>
              <a:t>Test </a:t>
            </a:r>
            <a:r>
              <a:rPr lang="en-GB" sz="1800" b="0" strike="noStrike" spc="-1" dirty="0">
                <a:solidFill>
                  <a:srgbClr val="000000"/>
                </a:solidFill>
                <a:uFill>
                  <a:solidFill>
                    <a:srgbClr val="FFFFFF"/>
                  </a:solidFill>
                </a:uFill>
                <a:latin typeface="Arial" panose="020B0604020202020204"/>
                <a:ea typeface="DejaVu Sans" panose="020B0603030804020204"/>
              </a:rPr>
              <a:t>against the </a:t>
            </a:r>
            <a:r>
              <a:rPr lang="en-GB" sz="1800" b="1" strike="noStrike" spc="-1" dirty="0">
                <a:solidFill>
                  <a:srgbClr val="000000"/>
                </a:solidFill>
                <a:uFill>
                  <a:solidFill>
                    <a:srgbClr val="FFFFFF"/>
                  </a:solidFill>
                </a:uFill>
                <a:latin typeface="Arial" panose="020B0604020202020204"/>
                <a:ea typeface="DejaVu Sans" panose="020B0603030804020204"/>
              </a:rPr>
              <a:t>Null </a:t>
            </a:r>
            <a:r>
              <a:rPr lang="en-GB" sz="1800" b="1" strike="noStrike" spc="-1" dirty="0" smtClean="0">
                <a:solidFill>
                  <a:srgbClr val="000000"/>
                </a:solidFill>
                <a:uFill>
                  <a:solidFill>
                    <a:srgbClr val="FFFFFF"/>
                  </a:solidFill>
                </a:uFill>
                <a:latin typeface="Arial" panose="020B0604020202020204"/>
                <a:ea typeface="DejaVu Sans" panose="020B0603030804020204"/>
              </a:rPr>
              <a:t>Hypothesis</a:t>
            </a:r>
            <a:r>
              <a:rPr lang="en-GB" sz="1800" strike="noStrike" spc="-1" dirty="0" smtClean="0">
                <a:solidFill>
                  <a:srgbClr val="000000"/>
                </a:solidFill>
                <a:uFill>
                  <a:solidFill>
                    <a:srgbClr val="FFFFFF"/>
                  </a:solidFill>
                </a:uFill>
                <a:latin typeface="Arial" panose="020B0604020202020204"/>
                <a:ea typeface="DejaVu Sans" panose="020B0603030804020204"/>
              </a:rPr>
              <a:t>.</a:t>
            </a:r>
            <a:r>
              <a:rPr lang="en-GB" sz="1800" b="1" strike="noStrike" spc="-1" dirty="0" smtClean="0">
                <a:solidFill>
                  <a:srgbClr val="000000"/>
                </a:solidFill>
                <a:uFill>
                  <a:solidFill>
                    <a:srgbClr val="FFFFFF"/>
                  </a:solidFill>
                </a:uFill>
                <a:latin typeface="Arial" panose="020B0604020202020204"/>
                <a:ea typeface="DejaVu Sans" panose="020B0603030804020204"/>
              </a:rPr>
              <a:t>  </a:t>
            </a:r>
            <a:endParaRPr lang="en-GB" sz="1800" b="0" strike="noStrike" spc="-1" dirty="0">
              <a:solidFill>
                <a:srgbClr val="000000"/>
              </a:solidFill>
              <a:uFill>
                <a:solidFill>
                  <a:srgbClr val="FFFFFF"/>
                </a:solidFill>
              </a:uFill>
              <a:latin typeface="Arial" panose="020B0604020202020204"/>
            </a:endParaRPr>
          </a:p>
        </p:txBody>
      </p:sp>
      <p:sp>
        <p:nvSpPr>
          <p:cNvPr id="347" name="CustomShape 3"/>
          <p:cNvSpPr/>
          <p:nvPr/>
        </p:nvSpPr>
        <p:spPr>
          <a:xfrm>
            <a:off x="1152000" y="3796920"/>
            <a:ext cx="7041960" cy="10260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1800" b="1" strike="noStrike" spc="-1" dirty="0">
                <a:solidFill>
                  <a:srgbClr val="000000"/>
                </a:solidFill>
                <a:uFill>
                  <a:solidFill>
                    <a:srgbClr val="FFFFFF"/>
                  </a:solidFill>
                </a:uFill>
                <a:latin typeface="Arial" panose="020B0604020202020204"/>
                <a:ea typeface="DejaVu Sans" panose="020B0603030804020204"/>
              </a:rPr>
              <a:t>Null Hypothesis</a:t>
            </a:r>
            <a:endParaRPr lang="en-GB" sz="1800" b="0" strike="noStrike" spc="-1" dirty="0">
              <a:solidFill>
                <a:srgbClr val="000000"/>
              </a:solidFill>
              <a:uFill>
                <a:solidFill>
                  <a:srgbClr val="FFFFFF"/>
                </a:solidFill>
              </a:uFill>
              <a:latin typeface="Arial" panose="020B0604020202020204"/>
            </a:endParaRPr>
          </a:p>
          <a:p>
            <a:pPr algn="ctr">
              <a:lnSpc>
                <a:spcPct val="100000"/>
              </a:lnSpc>
            </a:pPr>
            <a:r>
              <a:rPr lang="en-GB" sz="1800" b="0" strike="noStrike" spc="-1" dirty="0">
                <a:solidFill>
                  <a:srgbClr val="000000"/>
                </a:solidFill>
                <a:uFill>
                  <a:solidFill>
                    <a:srgbClr val="FFFFFF"/>
                  </a:solidFill>
                </a:uFill>
                <a:latin typeface="Arial" panose="020B0604020202020204"/>
                <a:ea typeface="DejaVu Sans" panose="020B0603030804020204"/>
              </a:rPr>
              <a:t>With distance from the mouth of River </a:t>
            </a:r>
            <a:r>
              <a:rPr lang="en-GB" sz="1800" b="0" strike="noStrike" spc="-1" dirty="0" err="1">
                <a:solidFill>
                  <a:srgbClr val="000000"/>
                </a:solidFill>
                <a:uFill>
                  <a:solidFill>
                    <a:srgbClr val="FFFFFF"/>
                  </a:solidFill>
                </a:uFill>
                <a:latin typeface="Arial" panose="020B0604020202020204"/>
                <a:ea typeface="DejaVu Sans" panose="020B0603030804020204"/>
              </a:rPr>
              <a:t>Catacol</a:t>
            </a:r>
            <a:r>
              <a:rPr lang="en-GB" sz="1800" b="0" strike="noStrike" spc="-1" dirty="0">
                <a:solidFill>
                  <a:srgbClr val="000000"/>
                </a:solidFill>
                <a:uFill>
                  <a:solidFill>
                    <a:srgbClr val="FFFFFF"/>
                  </a:solidFill>
                </a:uFill>
                <a:latin typeface="Arial" panose="020B0604020202020204"/>
                <a:ea typeface="DejaVu Sans" panose="020B0603030804020204"/>
              </a:rPr>
              <a:t>, there will be no change in granite clast size and roundness</a:t>
            </a:r>
            <a:r>
              <a:rPr lang="en-GB" sz="2200" b="0" strike="noStrike" spc="-1" dirty="0">
                <a:solidFill>
                  <a:srgbClr val="000000"/>
                </a:solidFill>
                <a:uFill>
                  <a:solidFill>
                    <a:srgbClr val="FFFFFF"/>
                  </a:solidFill>
                </a:uFill>
                <a:latin typeface="Arial" panose="020B0604020202020204"/>
                <a:ea typeface="DejaVu Sans" panose="020B0603030804020204"/>
              </a:rPr>
              <a:t>.</a:t>
            </a:r>
            <a:endParaRPr lang="en-GB" sz="1800" b="0" strike="noStrike" spc="-1" dirty="0">
              <a:solidFill>
                <a:srgbClr val="000000"/>
              </a:solidFill>
              <a:uFill>
                <a:solidFill>
                  <a:srgbClr val="FFFFFF"/>
                </a:solidFill>
              </a:uFill>
              <a:latin typeface="Arial" panose="020B0604020202020204"/>
            </a:endParaRPr>
          </a:p>
          <a:p>
            <a:pPr algn="ctr">
              <a:lnSpc>
                <a:spcPct val="100000"/>
              </a:lnSpc>
            </a:pPr>
            <a:endParaRPr lang="en-GB" sz="1800" b="0" strike="noStrike" spc="-1" dirty="0">
              <a:solidFill>
                <a:srgbClr val="000000"/>
              </a:solidFill>
              <a:uFill>
                <a:solidFill>
                  <a:srgbClr val="FFFFFF"/>
                </a:solidFill>
              </a:uFill>
              <a:latin typeface="Arial" panose="020B0604020202020204"/>
            </a:endParaRPr>
          </a:p>
        </p:txBody>
      </p:sp>
      <p:sp>
        <p:nvSpPr>
          <p:cNvPr id="5"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Mann Whitney U Test</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CustomShape 1"/>
          <p:cNvSpPr/>
          <p:nvPr/>
        </p:nvSpPr>
        <p:spPr>
          <a:xfrm>
            <a:off x="267840" y="5259960"/>
            <a:ext cx="8432280" cy="580320"/>
          </a:xfrm>
          <a:prstGeom prst="rect">
            <a:avLst/>
          </a:prstGeom>
          <a:noFill/>
          <a:ln>
            <a:noFill/>
          </a:ln>
        </p:spPr>
        <p:style>
          <a:lnRef idx="0">
            <a:srgbClr val="FFFFFF"/>
          </a:lnRef>
          <a:fillRef idx="0">
            <a:srgbClr val="FFFFFF"/>
          </a:fillRef>
          <a:effectRef idx="0">
            <a:srgbClr val="FFFFFF"/>
          </a:effectRef>
          <a:fontRef idx="minor"/>
        </p:style>
      </p:sp>
      <p:sp>
        <p:nvSpPr>
          <p:cNvPr id="246" name="CustomShape 2"/>
          <p:cNvSpPr/>
          <p:nvPr/>
        </p:nvSpPr>
        <p:spPr>
          <a:xfrm>
            <a:off x="721800" y="4114800"/>
            <a:ext cx="5153760" cy="452520"/>
          </a:xfrm>
          <a:prstGeom prst="rect">
            <a:avLst/>
          </a:prstGeom>
          <a:noFill/>
          <a:ln>
            <a:noFill/>
          </a:ln>
        </p:spPr>
        <p:style>
          <a:lnRef idx="0">
            <a:srgbClr val="FFFFFF"/>
          </a:lnRef>
          <a:fillRef idx="0">
            <a:srgbClr val="FFFFFF"/>
          </a:fillRef>
          <a:effectRef idx="0">
            <a:srgbClr val="FFFFFF"/>
          </a:effectRef>
          <a:fontRef idx="minor"/>
        </p:style>
      </p:sp>
      <p:pic>
        <p:nvPicPr>
          <p:cNvPr id="247" name="Picture 246"/>
          <p:cNvPicPr/>
          <p:nvPr/>
        </p:nvPicPr>
        <p:blipFill>
          <a:blip r:embed="rId3"/>
          <a:srcRect b="14131"/>
          <a:stretch>
            <a:fillRect/>
          </a:stretch>
        </p:blipFill>
        <p:spPr>
          <a:xfrm>
            <a:off x="360" y="1534680"/>
            <a:ext cx="9142200" cy="3867840"/>
          </a:xfrm>
          <a:prstGeom prst="rect">
            <a:avLst/>
          </a:prstGeom>
          <a:ln>
            <a:noFill/>
          </a:ln>
        </p:spPr>
      </p:pic>
      <p:sp>
        <p:nvSpPr>
          <p:cNvPr id="248" name="TextShape 3"/>
          <p:cNvSpPr txBox="1"/>
          <p:nvPr/>
        </p:nvSpPr>
        <p:spPr>
          <a:xfrm>
            <a:off x="360720" y="1093320"/>
            <a:ext cx="7919280" cy="715320"/>
          </a:xfrm>
          <a:prstGeom prst="rect">
            <a:avLst/>
          </a:prstGeom>
          <a:noFill/>
          <a:ln>
            <a:noFill/>
          </a:ln>
        </p:spPr>
        <p:txBody>
          <a:bodyPr lIns="90000" tIns="45000" rIns="90000" bIns="45000"/>
          <a:lstStyle/>
          <a:p>
            <a:pPr>
              <a:lnSpc>
                <a:spcPct val="100000"/>
              </a:lnSpc>
            </a:pPr>
            <a:r>
              <a:rPr lang="en-GB" sz="2200" b="1" strike="noStrike" cap="all" spc="-1">
                <a:solidFill>
                  <a:srgbClr val="000000"/>
                </a:solidFill>
                <a:uFill>
                  <a:solidFill>
                    <a:srgbClr val="FFFFFF"/>
                  </a:solidFill>
                </a:uFill>
                <a:latin typeface="Arial" panose="020B0604020202020204"/>
                <a:ea typeface="DejaVu Sans" panose="020B0603030804020204"/>
              </a:rPr>
              <a:t>Why should we study coastal environments?</a:t>
            </a:r>
            <a:endParaRPr lang="en-GB" sz="2200" b="0" strike="noStrike" spc="-1">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 name="Table 1"/>
          <p:cNvGraphicFramePr/>
          <p:nvPr/>
        </p:nvGraphicFramePr>
        <p:xfrm>
          <a:off x="56227680" y="1380960"/>
          <a:ext cx="3274560" cy="4122000"/>
        </p:xfrm>
        <a:graphic>
          <a:graphicData uri="http://schemas.openxmlformats.org/drawingml/2006/table">
            <a:tbl>
              <a:tblPr/>
              <a:tblGrid>
                <a:gridCol w="936360"/>
                <a:gridCol w="718920"/>
                <a:gridCol w="863280"/>
                <a:gridCol w="756000"/>
              </a:tblGrid>
              <a:tr h="453960">
                <a:tc gridSpan="2">
                  <a:txBody>
                    <a:bodyPr/>
                    <a:lstStyle/>
                    <a:p>
                      <a:pPr algn="ctr">
                        <a:lnSpc>
                          <a:spcPct val="100000"/>
                        </a:lnSpc>
                      </a:pPr>
                      <a:r>
                        <a:rPr lang="en-GB" sz="1200" b="0" strike="noStrike" spc="-1">
                          <a:solidFill>
                            <a:srgbClr val="000000"/>
                          </a:solidFill>
                          <a:uFill>
                            <a:solidFill>
                              <a:srgbClr val="FFFFFF"/>
                            </a:solidFill>
                          </a:uFill>
                          <a:latin typeface="Arial" panose="020B0604020202020204"/>
                        </a:rPr>
                        <a:t>Sample X: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Catacol pebbles</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25200">
                      <a:solidFill>
                        <a:srgbClr val="000000"/>
                      </a:solidFill>
                    </a:lnR>
                    <a:lnT w="25200">
                      <a:solidFill>
                        <a:srgbClr val="000000"/>
                      </a:solidFill>
                    </a:lnT>
                    <a:lnB w="12240">
                      <a:solidFill>
                        <a:srgbClr val="000000"/>
                      </a:solidFill>
                    </a:lnB>
                    <a:noFill/>
                  </a:tcPr>
                </a:tc>
                <a:tc hMerge="1">
                  <a:txBody>
                    <a:bodyPr/>
                    <a:lstStyle/>
                    <a:p>
                      <a:endParaRPr lang="en-US"/>
                    </a:p>
                  </a:txBody>
                  <a:tcPr>
                    <a:solidFill>
                      <a:srgbClr val="729FCF"/>
                    </a:solidFill>
                  </a:tcPr>
                </a:tc>
                <a:tc gridSpan="2">
                  <a:txBody>
                    <a:bodyPr/>
                    <a:lstStyle/>
                    <a:p>
                      <a:pPr algn="ctr">
                        <a:lnSpc>
                          <a:spcPct val="100000"/>
                        </a:lnSpc>
                      </a:pPr>
                      <a:r>
                        <a:rPr lang="en-GB" sz="1200" b="0" strike="noStrike" spc="-1">
                          <a:solidFill>
                            <a:srgbClr val="000000"/>
                          </a:solidFill>
                          <a:uFill>
                            <a:solidFill>
                              <a:srgbClr val="FFFFFF"/>
                            </a:solidFill>
                          </a:uFill>
                          <a:latin typeface="Arial" panose="020B0604020202020204"/>
                        </a:rPr>
                        <a:t>Sample Y: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Lochranza pebbles</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25200">
                      <a:solidFill>
                        <a:srgbClr val="000000"/>
                      </a:solidFill>
                    </a:lnR>
                    <a:lnT w="25200">
                      <a:solidFill>
                        <a:srgbClr val="000000"/>
                      </a:solidFill>
                    </a:lnT>
                    <a:lnB w="12240">
                      <a:solidFill>
                        <a:srgbClr val="000000"/>
                      </a:solidFill>
                    </a:lnB>
                    <a:noFill/>
                  </a:tcPr>
                </a:tc>
                <a:tc hMerge="1">
                  <a:txBody>
                    <a:bodyPr/>
                    <a:lstStyle/>
                    <a:p>
                      <a:endParaRPr lang="en-US"/>
                    </a:p>
                  </a:txBody>
                  <a:tcPr/>
                </a:tc>
              </a:tr>
              <a:tr h="45396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Pebble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Size (cm)</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Rank</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Pebble Size (cm)</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Rank</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453960">
                <a:tc>
                  <a:txBody>
                    <a:bodyPr/>
                    <a:lstStyle/>
                    <a:p>
                      <a:pPr algn="r">
                        <a:lnSpc>
                          <a:spcPct val="100000"/>
                        </a:lnSpc>
                      </a:pPr>
                      <a:r>
                        <a:rPr lang="en-GB" sz="1600" b="0" strike="noStrike" spc="-1">
                          <a:solidFill>
                            <a:srgbClr val="000000"/>
                          </a:solidFill>
                          <a:uFill>
                            <a:solidFill>
                              <a:srgbClr val="FFFFFF"/>
                            </a:solidFill>
                          </a:uFill>
                          <a:latin typeface="Arial" panose="020B0604020202020204"/>
                        </a:rPr>
                        <a:t>∑</a:t>
                      </a:r>
                      <a:r>
                        <a:rPr lang="en-GB" sz="1600" b="0" i="1" strike="noStrike" spc="-1">
                          <a:solidFill>
                            <a:srgbClr val="000000"/>
                          </a:solidFill>
                          <a:uFill>
                            <a:solidFill>
                              <a:srgbClr val="FFFFFF"/>
                            </a:solidFill>
                          </a:uFill>
                          <a:latin typeface="Arial" panose="020B0604020202020204"/>
                        </a:rPr>
                        <a:t>r</a:t>
                      </a:r>
                      <a:r>
                        <a:rPr lang="en-GB" sz="1600" b="0" i="1" strike="noStrike" spc="-1" baseline="-30000">
                          <a:solidFill>
                            <a:srgbClr val="000000"/>
                          </a:solidFill>
                          <a:uFill>
                            <a:solidFill>
                              <a:srgbClr val="FFFFFF"/>
                            </a:solidFill>
                          </a:uFill>
                          <a:latin typeface="Arial" panose="020B0604020202020204"/>
                        </a:rPr>
                        <a:t>X</a:t>
                      </a:r>
                      <a:r>
                        <a:rPr lang="en-GB" sz="1600" b="0" strike="noStrike" spc="-1" baseline="-30000">
                          <a:solidFill>
                            <a:srgbClr val="000000"/>
                          </a:solidFill>
                          <a:uFill>
                            <a:solidFill>
                              <a:srgbClr val="FFFFFF"/>
                            </a:solidFill>
                          </a:uFill>
                          <a:latin typeface="Arial" panose="020B0604020202020204"/>
                        </a:rPr>
                        <a:t> </a:t>
                      </a:r>
                      <a:r>
                        <a:rPr lang="en-GB" sz="1200" b="0" strike="noStrike" spc="-1">
                          <a:solidFill>
                            <a:srgbClr val="000000"/>
                          </a:solidFill>
                          <a:uFill>
                            <a:solidFill>
                              <a:srgbClr val="FFFFFF"/>
                            </a:solidFill>
                          </a:uFill>
                          <a:latin typeface="Arial" panose="020B0604020202020204"/>
                        </a:rPr>
                        <a:t>=</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25200">
                      <a:solidFill>
                        <a:srgbClr val="000000"/>
                      </a:solidFill>
                    </a:lnB>
                    <a:noFill/>
                  </a:tcPr>
                </a:tc>
                <a:tc>
                  <a:txBody>
                    <a:bodyPr/>
                    <a:lstStyle/>
                    <a:p>
                      <a:pPr algn="r">
                        <a:lnSpc>
                          <a:spcPct val="100000"/>
                        </a:lnSpc>
                      </a:pPr>
                      <a:r>
                        <a:rPr lang="en-GB" sz="1600" b="0" strike="noStrike" spc="-1">
                          <a:solidFill>
                            <a:srgbClr val="000000"/>
                          </a:solidFill>
                          <a:uFill>
                            <a:solidFill>
                              <a:srgbClr val="FFFFFF"/>
                            </a:solidFill>
                          </a:uFill>
                          <a:latin typeface="Arial" panose="020B0604020202020204"/>
                        </a:rPr>
                        <a:t>∑</a:t>
                      </a:r>
                      <a:r>
                        <a:rPr lang="en-GB" sz="1600" b="0" i="1" strike="noStrike" spc="-1">
                          <a:solidFill>
                            <a:srgbClr val="000000"/>
                          </a:solidFill>
                          <a:uFill>
                            <a:solidFill>
                              <a:srgbClr val="FFFFFF"/>
                            </a:solidFill>
                          </a:uFill>
                          <a:latin typeface="Arial" panose="020B0604020202020204"/>
                        </a:rPr>
                        <a:t>r</a:t>
                      </a:r>
                      <a:r>
                        <a:rPr lang="en-GB" sz="1600" b="0" i="1" strike="noStrike" spc="-1" baseline="-30000">
                          <a:solidFill>
                            <a:srgbClr val="000000"/>
                          </a:solidFill>
                          <a:uFill>
                            <a:solidFill>
                              <a:srgbClr val="FFFFFF"/>
                            </a:solidFill>
                          </a:uFill>
                          <a:latin typeface="Arial" panose="020B0604020202020204"/>
                        </a:rPr>
                        <a:t>Y</a:t>
                      </a:r>
                      <a:r>
                        <a:rPr lang="en-GB" sz="1600" b="0" strike="noStrike" spc="-1" baseline="-30000">
                          <a:solidFill>
                            <a:srgbClr val="000000"/>
                          </a:solidFill>
                          <a:uFill>
                            <a:solidFill>
                              <a:srgbClr val="FFFFFF"/>
                            </a:solidFill>
                          </a:uFill>
                          <a:latin typeface="Arial" panose="020B0604020202020204"/>
                        </a:rPr>
                        <a:t> </a:t>
                      </a:r>
                      <a:r>
                        <a:rPr lang="en-GB" sz="1200" b="0" strike="noStrike" spc="-1">
                          <a:solidFill>
                            <a:srgbClr val="000000"/>
                          </a:solidFill>
                          <a:uFill>
                            <a:solidFill>
                              <a:srgbClr val="FFFFFF"/>
                            </a:solidFill>
                          </a:uFill>
                          <a:latin typeface="Arial" panose="020B0604020202020204"/>
                        </a:rPr>
                        <a:t>=</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25200">
                      <a:solidFill>
                        <a:srgbClr val="000000"/>
                      </a:solidFill>
                    </a:lnB>
                    <a:noFill/>
                  </a:tcPr>
                </a:tc>
              </a:tr>
            </a:tbl>
          </a:graphicData>
        </a:graphic>
      </p:graphicFrame>
      <p:graphicFrame>
        <p:nvGraphicFramePr>
          <p:cNvPr id="349" name="Table 2"/>
          <p:cNvGraphicFramePr/>
          <p:nvPr/>
        </p:nvGraphicFramePr>
        <p:xfrm>
          <a:off x="56227680" y="1380960"/>
          <a:ext cx="3274560" cy="4122000"/>
        </p:xfrm>
        <a:graphic>
          <a:graphicData uri="http://schemas.openxmlformats.org/drawingml/2006/table">
            <a:tbl>
              <a:tblPr/>
              <a:tblGrid>
                <a:gridCol w="936360"/>
                <a:gridCol w="718920"/>
                <a:gridCol w="863280"/>
                <a:gridCol w="756000"/>
              </a:tblGrid>
              <a:tr h="453960">
                <a:tc gridSpan="2">
                  <a:txBody>
                    <a:bodyPr/>
                    <a:lstStyle/>
                    <a:p>
                      <a:pPr algn="ctr">
                        <a:lnSpc>
                          <a:spcPct val="100000"/>
                        </a:lnSpc>
                      </a:pPr>
                      <a:r>
                        <a:rPr lang="en-GB" sz="1200" b="0" strike="noStrike" spc="-1">
                          <a:solidFill>
                            <a:srgbClr val="000000"/>
                          </a:solidFill>
                          <a:uFill>
                            <a:solidFill>
                              <a:srgbClr val="FFFFFF"/>
                            </a:solidFill>
                          </a:uFill>
                          <a:latin typeface="Arial" panose="020B0604020202020204"/>
                        </a:rPr>
                        <a:t>Sample X: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Catacol pebbles</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25200">
                      <a:solidFill>
                        <a:srgbClr val="000000"/>
                      </a:solidFill>
                    </a:lnR>
                    <a:lnT w="25200">
                      <a:solidFill>
                        <a:srgbClr val="000000"/>
                      </a:solidFill>
                    </a:lnT>
                    <a:lnB w="12240">
                      <a:solidFill>
                        <a:srgbClr val="000000"/>
                      </a:solidFill>
                    </a:lnB>
                    <a:noFill/>
                  </a:tcPr>
                </a:tc>
                <a:tc hMerge="1">
                  <a:txBody>
                    <a:bodyPr/>
                    <a:lstStyle/>
                    <a:p>
                      <a:endParaRPr lang="en-US"/>
                    </a:p>
                  </a:txBody>
                  <a:tcPr>
                    <a:solidFill>
                      <a:srgbClr val="729FCF"/>
                    </a:solidFill>
                  </a:tcPr>
                </a:tc>
                <a:tc gridSpan="2">
                  <a:txBody>
                    <a:bodyPr/>
                    <a:lstStyle/>
                    <a:p>
                      <a:pPr algn="ctr">
                        <a:lnSpc>
                          <a:spcPct val="100000"/>
                        </a:lnSpc>
                      </a:pPr>
                      <a:r>
                        <a:rPr lang="en-GB" sz="1200" b="0" strike="noStrike" spc="-1">
                          <a:solidFill>
                            <a:srgbClr val="000000"/>
                          </a:solidFill>
                          <a:uFill>
                            <a:solidFill>
                              <a:srgbClr val="FFFFFF"/>
                            </a:solidFill>
                          </a:uFill>
                          <a:latin typeface="Arial" panose="020B0604020202020204"/>
                        </a:rPr>
                        <a:t>Sample Y: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Lochranza pebbles</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25200">
                      <a:solidFill>
                        <a:srgbClr val="000000"/>
                      </a:solidFill>
                    </a:lnR>
                    <a:lnT w="25200">
                      <a:solidFill>
                        <a:srgbClr val="000000"/>
                      </a:solidFill>
                    </a:lnT>
                    <a:lnB w="12240">
                      <a:solidFill>
                        <a:srgbClr val="000000"/>
                      </a:solidFill>
                    </a:lnB>
                    <a:noFill/>
                  </a:tcPr>
                </a:tc>
                <a:tc hMerge="1">
                  <a:txBody>
                    <a:bodyPr/>
                    <a:lstStyle/>
                    <a:p>
                      <a:endParaRPr lang="en-US"/>
                    </a:p>
                  </a:txBody>
                  <a:tcPr/>
                </a:tc>
              </a:tr>
              <a:tr h="45396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Pebble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Size (cm)</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Rank</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Pebble Size (cm)</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Rank</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7504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453960">
                <a:tc>
                  <a:txBody>
                    <a:bodyPr/>
                    <a:lstStyle/>
                    <a:p>
                      <a:pPr algn="r">
                        <a:lnSpc>
                          <a:spcPct val="100000"/>
                        </a:lnSpc>
                      </a:pPr>
                      <a:r>
                        <a:rPr lang="en-GB" sz="1600" b="0" strike="noStrike" spc="-1">
                          <a:solidFill>
                            <a:srgbClr val="000000"/>
                          </a:solidFill>
                          <a:uFill>
                            <a:solidFill>
                              <a:srgbClr val="FFFFFF"/>
                            </a:solidFill>
                          </a:uFill>
                          <a:latin typeface="Arial" panose="020B0604020202020204"/>
                        </a:rPr>
                        <a:t>∑</a:t>
                      </a:r>
                      <a:r>
                        <a:rPr lang="en-GB" sz="1600" b="0" i="1" strike="noStrike" spc="-1">
                          <a:solidFill>
                            <a:srgbClr val="000000"/>
                          </a:solidFill>
                          <a:uFill>
                            <a:solidFill>
                              <a:srgbClr val="FFFFFF"/>
                            </a:solidFill>
                          </a:uFill>
                          <a:latin typeface="Arial" panose="020B0604020202020204"/>
                        </a:rPr>
                        <a:t>r</a:t>
                      </a:r>
                      <a:r>
                        <a:rPr lang="en-GB" sz="1600" b="0" i="1" strike="noStrike" spc="-1" baseline="-30000">
                          <a:solidFill>
                            <a:srgbClr val="000000"/>
                          </a:solidFill>
                          <a:uFill>
                            <a:solidFill>
                              <a:srgbClr val="FFFFFF"/>
                            </a:solidFill>
                          </a:uFill>
                          <a:latin typeface="Arial" panose="020B0604020202020204"/>
                        </a:rPr>
                        <a:t>X</a:t>
                      </a:r>
                      <a:r>
                        <a:rPr lang="en-GB" sz="1600" b="0" strike="noStrike" spc="-1" baseline="-30000">
                          <a:solidFill>
                            <a:srgbClr val="000000"/>
                          </a:solidFill>
                          <a:uFill>
                            <a:solidFill>
                              <a:srgbClr val="FFFFFF"/>
                            </a:solidFill>
                          </a:uFill>
                          <a:latin typeface="Arial" panose="020B0604020202020204"/>
                        </a:rPr>
                        <a:t> </a:t>
                      </a:r>
                      <a:r>
                        <a:rPr lang="en-GB" sz="1200" b="0" strike="noStrike" spc="-1">
                          <a:solidFill>
                            <a:srgbClr val="000000"/>
                          </a:solidFill>
                          <a:uFill>
                            <a:solidFill>
                              <a:srgbClr val="FFFFFF"/>
                            </a:solidFill>
                          </a:uFill>
                          <a:latin typeface="Arial" panose="020B0604020202020204"/>
                        </a:rPr>
                        <a:t>=</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25200">
                      <a:solidFill>
                        <a:srgbClr val="000000"/>
                      </a:solidFill>
                    </a:lnB>
                    <a:noFill/>
                  </a:tcPr>
                </a:tc>
                <a:tc>
                  <a:txBody>
                    <a:bodyPr/>
                    <a:lstStyle/>
                    <a:p>
                      <a:pPr algn="r">
                        <a:lnSpc>
                          <a:spcPct val="100000"/>
                        </a:lnSpc>
                      </a:pPr>
                      <a:r>
                        <a:rPr lang="en-GB" sz="1600" b="0" strike="noStrike" spc="-1">
                          <a:solidFill>
                            <a:srgbClr val="000000"/>
                          </a:solidFill>
                          <a:uFill>
                            <a:solidFill>
                              <a:srgbClr val="FFFFFF"/>
                            </a:solidFill>
                          </a:uFill>
                          <a:latin typeface="Arial" panose="020B0604020202020204"/>
                        </a:rPr>
                        <a:t>∑</a:t>
                      </a:r>
                      <a:r>
                        <a:rPr lang="en-GB" sz="1600" b="0" i="1" strike="noStrike" spc="-1">
                          <a:solidFill>
                            <a:srgbClr val="000000"/>
                          </a:solidFill>
                          <a:uFill>
                            <a:solidFill>
                              <a:srgbClr val="FFFFFF"/>
                            </a:solidFill>
                          </a:uFill>
                          <a:latin typeface="Arial" panose="020B0604020202020204"/>
                        </a:rPr>
                        <a:t>r</a:t>
                      </a:r>
                      <a:r>
                        <a:rPr lang="en-GB" sz="1600" b="0" i="1" strike="noStrike" spc="-1" baseline="-30000">
                          <a:solidFill>
                            <a:srgbClr val="000000"/>
                          </a:solidFill>
                          <a:uFill>
                            <a:solidFill>
                              <a:srgbClr val="FFFFFF"/>
                            </a:solidFill>
                          </a:uFill>
                          <a:latin typeface="Arial" panose="020B0604020202020204"/>
                        </a:rPr>
                        <a:t>Y</a:t>
                      </a:r>
                      <a:r>
                        <a:rPr lang="en-GB" sz="1600" b="0" strike="noStrike" spc="-1" baseline="-30000">
                          <a:solidFill>
                            <a:srgbClr val="000000"/>
                          </a:solidFill>
                          <a:uFill>
                            <a:solidFill>
                              <a:srgbClr val="FFFFFF"/>
                            </a:solidFill>
                          </a:uFill>
                          <a:latin typeface="Arial" panose="020B0604020202020204"/>
                        </a:rPr>
                        <a:t> </a:t>
                      </a:r>
                      <a:r>
                        <a:rPr lang="en-GB" sz="1200" b="0" strike="noStrike" spc="-1">
                          <a:solidFill>
                            <a:srgbClr val="000000"/>
                          </a:solidFill>
                          <a:uFill>
                            <a:solidFill>
                              <a:srgbClr val="FFFFFF"/>
                            </a:solidFill>
                          </a:uFill>
                          <a:latin typeface="Arial" panose="020B0604020202020204"/>
                        </a:rPr>
                        <a:t>=</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25200">
                      <a:solidFill>
                        <a:srgbClr val="000000"/>
                      </a:solidFill>
                    </a:lnB>
                    <a:noFill/>
                  </a:tcPr>
                </a:tc>
              </a:tr>
            </a:tbl>
          </a:graphicData>
        </a:graphic>
      </p:graphicFrame>
      <p:graphicFrame>
        <p:nvGraphicFramePr>
          <p:cNvPr id="350" name="Table 3"/>
          <p:cNvGraphicFramePr/>
          <p:nvPr/>
        </p:nvGraphicFramePr>
        <p:xfrm>
          <a:off x="149040" y="1857240"/>
          <a:ext cx="3259800" cy="4389840"/>
        </p:xfrm>
        <a:graphic>
          <a:graphicData uri="http://schemas.openxmlformats.org/drawingml/2006/table">
            <a:tbl>
              <a:tblPr/>
              <a:tblGrid>
                <a:gridCol w="936360"/>
                <a:gridCol w="718920"/>
                <a:gridCol w="863280"/>
                <a:gridCol w="741240"/>
              </a:tblGrid>
              <a:tr h="483840">
                <a:tc gridSpan="2">
                  <a:txBody>
                    <a:bodyPr/>
                    <a:lstStyle/>
                    <a:p>
                      <a:pPr algn="ctr">
                        <a:lnSpc>
                          <a:spcPct val="100000"/>
                        </a:lnSpc>
                      </a:pPr>
                      <a:r>
                        <a:rPr lang="en-GB" sz="1200" b="0" strike="noStrike" spc="-1">
                          <a:solidFill>
                            <a:srgbClr val="000000"/>
                          </a:solidFill>
                          <a:uFill>
                            <a:solidFill>
                              <a:srgbClr val="FFFFFF"/>
                            </a:solidFill>
                          </a:uFill>
                          <a:latin typeface="Arial" panose="020B0604020202020204"/>
                        </a:rPr>
                        <a:t>Sample X: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Catacol pebbles</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25200">
                      <a:solidFill>
                        <a:srgbClr val="000000"/>
                      </a:solidFill>
                    </a:lnR>
                    <a:lnT w="25200">
                      <a:solidFill>
                        <a:srgbClr val="000000"/>
                      </a:solidFill>
                    </a:lnT>
                    <a:lnB w="12240">
                      <a:solidFill>
                        <a:srgbClr val="000000"/>
                      </a:solidFill>
                    </a:lnB>
                    <a:noFill/>
                  </a:tcPr>
                </a:tc>
                <a:tc hMerge="1">
                  <a:txBody>
                    <a:bodyPr/>
                    <a:lstStyle/>
                    <a:p>
                      <a:endParaRPr lang="en-US"/>
                    </a:p>
                  </a:txBody>
                  <a:tcPr>
                    <a:solidFill>
                      <a:srgbClr val="729FCF"/>
                    </a:solidFill>
                  </a:tcPr>
                </a:tc>
                <a:tc gridSpan="2">
                  <a:txBody>
                    <a:bodyPr/>
                    <a:lstStyle/>
                    <a:p>
                      <a:pPr algn="ctr">
                        <a:lnSpc>
                          <a:spcPct val="100000"/>
                        </a:lnSpc>
                      </a:pPr>
                      <a:r>
                        <a:rPr lang="en-GB" sz="1200" b="0" strike="noStrike" spc="-1">
                          <a:solidFill>
                            <a:srgbClr val="000000"/>
                          </a:solidFill>
                          <a:uFill>
                            <a:solidFill>
                              <a:srgbClr val="FFFFFF"/>
                            </a:solidFill>
                          </a:uFill>
                          <a:latin typeface="Arial" panose="020B0604020202020204"/>
                        </a:rPr>
                        <a:t>Sample Y: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Lochranza pebbles</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25200">
                      <a:solidFill>
                        <a:srgbClr val="000000"/>
                      </a:solidFill>
                    </a:lnR>
                    <a:lnT w="25200">
                      <a:solidFill>
                        <a:srgbClr val="000000"/>
                      </a:solidFill>
                    </a:lnT>
                    <a:lnB w="12240">
                      <a:solidFill>
                        <a:srgbClr val="000000"/>
                      </a:solidFill>
                    </a:lnB>
                    <a:noFill/>
                  </a:tcPr>
                </a:tc>
                <a:tc hMerge="1">
                  <a:txBody>
                    <a:bodyPr/>
                    <a:lstStyle/>
                    <a:p>
                      <a:endParaRPr lang="en-US"/>
                    </a:p>
                  </a:txBody>
                  <a:tcPr/>
                </a:tc>
              </a:tr>
              <a:tr h="48240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Pebble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rPr>
                        <a:t>Size (cm)</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Rank</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Pebble Size (cm)</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Rank</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9016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8872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33336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9016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9016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8872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9016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8872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9016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288720">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r>
              <a:tr h="484560">
                <a:tc>
                  <a:txBody>
                    <a:bodyPr/>
                    <a:lstStyle/>
                    <a:p>
                      <a:pPr algn="r">
                        <a:lnSpc>
                          <a:spcPct val="100000"/>
                        </a:lnSpc>
                      </a:pPr>
                      <a:r>
                        <a:rPr lang="en-GB" sz="1600" b="0" strike="noStrike" spc="-1">
                          <a:solidFill>
                            <a:srgbClr val="000000"/>
                          </a:solidFill>
                          <a:uFill>
                            <a:solidFill>
                              <a:srgbClr val="FFFFFF"/>
                            </a:solidFill>
                          </a:uFill>
                          <a:latin typeface="Arial" panose="020B0604020202020204"/>
                        </a:rPr>
                        <a:t>∑</a:t>
                      </a:r>
                      <a:r>
                        <a:rPr lang="en-GB" sz="1600" b="0" i="1" strike="noStrike" spc="-1">
                          <a:solidFill>
                            <a:srgbClr val="000000"/>
                          </a:solidFill>
                          <a:uFill>
                            <a:solidFill>
                              <a:srgbClr val="FFFFFF"/>
                            </a:solidFill>
                          </a:uFill>
                          <a:latin typeface="Arial" panose="020B0604020202020204"/>
                        </a:rPr>
                        <a:t>r</a:t>
                      </a:r>
                      <a:r>
                        <a:rPr lang="en-GB" sz="1600" b="0" i="1" strike="noStrike" spc="-1" baseline="-30000">
                          <a:solidFill>
                            <a:srgbClr val="000000"/>
                          </a:solidFill>
                          <a:uFill>
                            <a:solidFill>
                              <a:srgbClr val="FFFFFF"/>
                            </a:solidFill>
                          </a:uFill>
                          <a:latin typeface="Arial" panose="020B0604020202020204"/>
                        </a:rPr>
                        <a:t>X</a:t>
                      </a:r>
                      <a:r>
                        <a:rPr lang="en-GB" sz="1600" b="0" strike="noStrike" spc="-1" baseline="-30000">
                          <a:solidFill>
                            <a:srgbClr val="000000"/>
                          </a:solidFill>
                          <a:uFill>
                            <a:solidFill>
                              <a:srgbClr val="FFFFFF"/>
                            </a:solidFill>
                          </a:uFill>
                          <a:latin typeface="Arial" panose="020B0604020202020204"/>
                        </a:rPr>
                        <a:t> </a:t>
                      </a:r>
                      <a:r>
                        <a:rPr lang="en-GB" sz="1200" b="0" strike="noStrike" spc="-1">
                          <a:solidFill>
                            <a:srgbClr val="000000"/>
                          </a:solidFill>
                          <a:uFill>
                            <a:solidFill>
                              <a:srgbClr val="FFFFFF"/>
                            </a:solidFill>
                          </a:uFill>
                          <a:latin typeface="Arial" panose="020B0604020202020204"/>
                        </a:rPr>
                        <a:t>=</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12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25200">
                      <a:solidFill>
                        <a:srgbClr val="000000"/>
                      </a:solidFill>
                    </a:lnB>
                    <a:noFill/>
                  </a:tcPr>
                </a:tc>
                <a:tc>
                  <a:txBody>
                    <a:bodyPr/>
                    <a:lstStyle/>
                    <a:p>
                      <a:pPr algn="r">
                        <a:lnSpc>
                          <a:spcPct val="100000"/>
                        </a:lnSpc>
                      </a:pPr>
                      <a:r>
                        <a:rPr lang="en-GB" sz="1600" b="0" strike="noStrike" spc="-1">
                          <a:solidFill>
                            <a:srgbClr val="000000"/>
                          </a:solidFill>
                          <a:uFill>
                            <a:solidFill>
                              <a:srgbClr val="FFFFFF"/>
                            </a:solidFill>
                          </a:uFill>
                          <a:latin typeface="Arial" panose="020B0604020202020204"/>
                        </a:rPr>
                        <a:t>∑</a:t>
                      </a:r>
                      <a:r>
                        <a:rPr lang="en-GB" sz="1600" b="0" i="1" strike="noStrike" spc="-1">
                          <a:solidFill>
                            <a:srgbClr val="000000"/>
                          </a:solidFill>
                          <a:uFill>
                            <a:solidFill>
                              <a:srgbClr val="FFFFFF"/>
                            </a:solidFill>
                          </a:uFill>
                          <a:latin typeface="Arial" panose="020B0604020202020204"/>
                        </a:rPr>
                        <a:t>r</a:t>
                      </a:r>
                      <a:r>
                        <a:rPr lang="en-GB" sz="1600" b="0" i="1" strike="noStrike" spc="-1" baseline="-30000">
                          <a:solidFill>
                            <a:srgbClr val="000000"/>
                          </a:solidFill>
                          <a:uFill>
                            <a:solidFill>
                              <a:srgbClr val="FFFFFF"/>
                            </a:solidFill>
                          </a:uFill>
                          <a:latin typeface="Arial" panose="020B0604020202020204"/>
                        </a:rPr>
                        <a:t>Y</a:t>
                      </a:r>
                      <a:r>
                        <a:rPr lang="en-GB" sz="1600" b="0" strike="noStrike" spc="-1" baseline="-30000">
                          <a:solidFill>
                            <a:srgbClr val="000000"/>
                          </a:solidFill>
                          <a:uFill>
                            <a:solidFill>
                              <a:srgbClr val="FFFFFF"/>
                            </a:solidFill>
                          </a:uFill>
                          <a:latin typeface="Arial" panose="020B0604020202020204"/>
                        </a:rPr>
                        <a:t> </a:t>
                      </a:r>
                      <a:r>
                        <a:rPr lang="en-GB" sz="1200" b="0" strike="noStrike" spc="-1">
                          <a:solidFill>
                            <a:srgbClr val="000000"/>
                          </a:solidFill>
                          <a:uFill>
                            <a:solidFill>
                              <a:srgbClr val="FFFFFF"/>
                            </a:solidFill>
                          </a:uFill>
                          <a:latin typeface="Arial" panose="020B0604020202020204"/>
                        </a:rPr>
                        <a:t>=</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1200" b="0" strike="noStrike" spc="-1" dirty="0">
                          <a:solidFill>
                            <a:srgbClr val="000000"/>
                          </a:solidFill>
                          <a:uFill>
                            <a:solidFill>
                              <a:srgbClr val="FFFFFF"/>
                            </a:solidFill>
                          </a:uFill>
                          <a:latin typeface="Arial" panose="020B0604020202020204"/>
                        </a:rPr>
                        <a:t> </a:t>
                      </a:r>
                      <a:endParaRPr lang="en-GB" sz="1800" b="0" strike="noStrike" spc="-1" dirty="0">
                        <a:solidFill>
                          <a:srgbClr val="000000"/>
                        </a:solidFill>
                        <a:uFill>
                          <a:solidFill>
                            <a:srgbClr val="FFFFFF"/>
                          </a:solidFill>
                        </a:uFill>
                        <a:latin typeface="Arial" panose="020B0604020202020204"/>
                      </a:endParaRPr>
                    </a:p>
                    <a:p>
                      <a:pPr algn="ctr">
                        <a:lnSpc>
                          <a:spcPct val="100000"/>
                        </a:lnSpc>
                      </a:pPr>
                      <a:r>
                        <a:rPr lang="en-GB" sz="1200" b="0" strike="noStrike" spc="-1" dirty="0">
                          <a:solidFill>
                            <a:srgbClr val="000000"/>
                          </a:solidFill>
                          <a:uFill>
                            <a:solidFill>
                              <a:srgbClr val="FFFFFF"/>
                            </a:solidFill>
                          </a:uFill>
                          <a:latin typeface="Arial" panose="020B0604020202020204"/>
                        </a:rPr>
                        <a:t> </a:t>
                      </a:r>
                      <a:endParaRPr lang="en-GB" sz="1800" b="0" strike="noStrike" spc="-1" dirty="0">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25200">
                      <a:solidFill>
                        <a:srgbClr val="000000"/>
                      </a:solidFill>
                    </a:lnB>
                    <a:noFill/>
                  </a:tcPr>
                </a:tc>
              </a:tr>
            </a:tbl>
          </a:graphicData>
        </a:graphic>
      </p:graphicFrame>
      <p:sp>
        <p:nvSpPr>
          <p:cNvPr id="351" name="CustomShape 4"/>
          <p:cNvSpPr/>
          <p:nvPr/>
        </p:nvSpPr>
        <p:spPr>
          <a:xfrm>
            <a:off x="-144000" y="936000"/>
            <a:ext cx="3848400" cy="89316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gn="ctr">
              <a:lnSpc>
                <a:spcPct val="100000"/>
              </a:lnSpc>
            </a:pPr>
            <a:r>
              <a:rPr lang="en-GB" sz="1300" b="0" strike="noStrike" spc="-1">
                <a:solidFill>
                  <a:srgbClr val="000000"/>
                </a:solidFill>
                <a:uFill>
                  <a:solidFill>
                    <a:srgbClr val="FFFFFF"/>
                  </a:solidFill>
                </a:uFill>
                <a:latin typeface="Arial" panose="020B0604020202020204"/>
                <a:ea typeface="DejaVu Sans" panose="020B0603030804020204"/>
              </a:rPr>
              <a:t>1.Enter your data on the table.</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300" b="0" strike="noStrike" spc="-1">
                <a:solidFill>
                  <a:srgbClr val="000000"/>
                </a:solidFill>
                <a:uFill>
                  <a:solidFill>
                    <a:srgbClr val="FFFFFF"/>
                  </a:solidFill>
                </a:uFill>
                <a:latin typeface="Arial" panose="020B0604020202020204"/>
                <a:ea typeface="DejaVu Sans" panose="020B0603030804020204"/>
              </a:rPr>
              <a:t>2. Rank all the data as a whole.</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300" b="0" strike="noStrike" spc="-1">
                <a:solidFill>
                  <a:srgbClr val="000000"/>
                </a:solidFill>
                <a:uFill>
                  <a:solidFill>
                    <a:srgbClr val="FFFFFF"/>
                  </a:solidFill>
                </a:uFill>
                <a:latin typeface="Arial" panose="020B0604020202020204"/>
                <a:ea typeface="DejaVu Sans" panose="020B0603030804020204"/>
              </a:rPr>
              <a:t>3. Add up all the ranks for sample X (∑</a:t>
            </a:r>
            <a:r>
              <a:rPr lang="en-GB" sz="1300" b="0" i="1" strike="noStrike" spc="-1">
                <a:solidFill>
                  <a:srgbClr val="000000"/>
                </a:solidFill>
                <a:uFill>
                  <a:solidFill>
                    <a:srgbClr val="FFFFFF"/>
                  </a:solidFill>
                </a:uFill>
                <a:latin typeface="Arial" panose="020B0604020202020204"/>
                <a:ea typeface="DejaVu Sans" panose="020B0603030804020204"/>
              </a:rPr>
              <a:t>r</a:t>
            </a:r>
            <a:r>
              <a:rPr lang="en-GB" sz="1300" b="0" i="1" strike="noStrike" spc="-1" baseline="-25000">
                <a:solidFill>
                  <a:srgbClr val="000000"/>
                </a:solidFill>
                <a:uFill>
                  <a:solidFill>
                    <a:srgbClr val="FFFFFF"/>
                  </a:solidFill>
                </a:uFill>
                <a:latin typeface="Arial" panose="020B0604020202020204"/>
                <a:ea typeface="DejaVu Sans" panose="020B0603030804020204"/>
              </a:rPr>
              <a:t>X</a:t>
            </a:r>
            <a:r>
              <a:rPr lang="en-GB" sz="1300" b="0" strike="noStrike" spc="-1" baseline="-25000">
                <a:solidFill>
                  <a:srgbClr val="000000"/>
                </a:solidFill>
                <a:uFill>
                  <a:solidFill>
                    <a:srgbClr val="FFFFFF"/>
                  </a:solidFill>
                </a:uFill>
                <a:latin typeface="Arial" panose="020B0604020202020204"/>
                <a:ea typeface="DejaVu Sans" panose="020B0603030804020204"/>
              </a:rPr>
              <a:t> </a:t>
            </a:r>
            <a:r>
              <a:rPr lang="en-GB" sz="1300" b="0" strike="noStrike" spc="-1">
                <a:solidFill>
                  <a:srgbClr val="000000"/>
                </a:solidFill>
                <a:uFill>
                  <a:solidFill>
                    <a:srgbClr val="FFFFFF"/>
                  </a:solidFill>
                </a:uFill>
                <a:latin typeface="Arial" panose="020B0604020202020204"/>
                <a:ea typeface="DejaVu Sans" panose="020B0603030804020204"/>
              </a:rPr>
              <a:t>) and sample Y (∑</a:t>
            </a:r>
            <a:r>
              <a:rPr lang="en-GB" sz="1300" b="0" i="1" strike="noStrike" spc="-1">
                <a:solidFill>
                  <a:srgbClr val="000000"/>
                </a:solidFill>
                <a:uFill>
                  <a:solidFill>
                    <a:srgbClr val="FFFFFF"/>
                  </a:solidFill>
                </a:uFill>
                <a:latin typeface="Arial" panose="020B0604020202020204"/>
                <a:ea typeface="DejaVu Sans" panose="020B0603030804020204"/>
              </a:rPr>
              <a:t>r</a:t>
            </a:r>
            <a:r>
              <a:rPr lang="en-GB" sz="1300" b="0" i="1" strike="noStrike" spc="-1" baseline="-25000">
                <a:solidFill>
                  <a:srgbClr val="000000"/>
                </a:solidFill>
                <a:uFill>
                  <a:solidFill>
                    <a:srgbClr val="FFFFFF"/>
                  </a:solidFill>
                </a:uFill>
                <a:latin typeface="Arial" panose="020B0604020202020204"/>
                <a:ea typeface="DejaVu Sans" panose="020B0603030804020204"/>
              </a:rPr>
              <a:t>Y</a:t>
            </a:r>
            <a:r>
              <a:rPr lang="en-GB" sz="1300" b="0" strike="noStrike" spc="-1" baseline="-25000">
                <a:solidFill>
                  <a:srgbClr val="000000"/>
                </a:solidFill>
                <a:uFill>
                  <a:solidFill>
                    <a:srgbClr val="FFFFFF"/>
                  </a:solidFill>
                </a:uFill>
                <a:latin typeface="Arial" panose="020B0604020202020204"/>
                <a:ea typeface="DejaVu Sans" panose="020B0603030804020204"/>
              </a:rPr>
              <a:t> </a:t>
            </a:r>
            <a:r>
              <a:rPr lang="en-GB" sz="1300" b="0" strike="noStrike" spc="-1">
                <a:solidFill>
                  <a:srgbClr val="000000"/>
                </a:solidFill>
                <a:uFill>
                  <a:solidFill>
                    <a:srgbClr val="FFFFFF"/>
                  </a:solidFill>
                </a:uFill>
                <a:latin typeface="Arial" panose="020B0604020202020204"/>
                <a:ea typeface="DejaVu Sans" panose="020B0603030804020204"/>
              </a:rPr>
              <a:t>)</a:t>
            </a:r>
            <a:r>
              <a:rPr lang="en-GB" sz="1200" b="0" strike="noStrike" spc="-1">
                <a:solidFill>
                  <a:srgbClr val="000000"/>
                </a:solidFill>
                <a:uFill>
                  <a:solidFill>
                    <a:srgbClr val="FFFFFF"/>
                  </a:solidFill>
                </a:uFill>
                <a:latin typeface="Arial" panose="020B0604020202020204"/>
                <a:ea typeface="DejaVu Sans" panose="020B0603030804020204"/>
              </a:rPr>
              <a:t>.</a:t>
            </a:r>
            <a:endParaRPr lang="en-GB" sz="1800" b="0" strike="noStrike" spc="-1">
              <a:solidFill>
                <a:srgbClr val="000000"/>
              </a:solidFill>
              <a:uFill>
                <a:solidFill>
                  <a:srgbClr val="FFFFFF"/>
                </a:solidFill>
              </a:uFill>
              <a:latin typeface="Arial" panose="020B0604020202020204"/>
            </a:endParaRPr>
          </a:p>
          <a:p>
            <a:pPr algn="ctr">
              <a:lnSpc>
                <a:spcPct val="100000"/>
              </a:lnSpc>
            </a:pPr>
            <a:endParaRPr lang="en-GB" sz="1800" b="0" strike="noStrike" spc="-1">
              <a:solidFill>
                <a:srgbClr val="000000"/>
              </a:solidFill>
              <a:uFill>
                <a:solidFill>
                  <a:srgbClr val="FFFFFF"/>
                </a:solidFill>
              </a:uFill>
              <a:latin typeface="Arial" panose="020B0604020202020204"/>
            </a:endParaRPr>
          </a:p>
          <a:p>
            <a:pPr algn="ctr">
              <a:lnSpc>
                <a:spcPct val="100000"/>
              </a:lnSpc>
            </a:pPr>
            <a:endParaRPr lang="en-GB" sz="1800" b="0" strike="noStrike" spc="-1">
              <a:solidFill>
                <a:srgbClr val="000000"/>
              </a:solidFill>
              <a:uFill>
                <a:solidFill>
                  <a:srgbClr val="FFFFFF"/>
                </a:solidFill>
              </a:uFill>
              <a:latin typeface="Arial" panose="020B0604020202020204"/>
            </a:endParaRPr>
          </a:p>
          <a:p>
            <a:pPr algn="ctr">
              <a:lnSpc>
                <a:spcPct val="100000"/>
              </a:lnSpc>
            </a:pPr>
            <a:endParaRPr lang="en-GB" sz="1800" b="0" strike="noStrike" spc="-1">
              <a:solidFill>
                <a:srgbClr val="000000"/>
              </a:solidFill>
              <a:uFill>
                <a:solidFill>
                  <a:srgbClr val="FFFFFF"/>
                </a:solidFill>
              </a:uFill>
              <a:latin typeface="Arial" panose="020B0604020202020204"/>
            </a:endParaRPr>
          </a:p>
        </p:txBody>
      </p:sp>
      <p:graphicFrame>
        <p:nvGraphicFramePr>
          <p:cNvPr id="352" name="Table 5"/>
          <p:cNvGraphicFramePr/>
          <p:nvPr/>
        </p:nvGraphicFramePr>
        <p:xfrm>
          <a:off x="4245120" y="3813840"/>
          <a:ext cx="4556880" cy="1981200"/>
        </p:xfrm>
        <a:graphic>
          <a:graphicData uri="http://schemas.openxmlformats.org/drawingml/2006/table">
            <a:tbl>
              <a:tblPr/>
              <a:tblGrid>
                <a:gridCol w="418320"/>
                <a:gridCol w="414000"/>
                <a:gridCol w="417240"/>
                <a:gridCol w="415440"/>
                <a:gridCol w="389880"/>
                <a:gridCol w="414000"/>
                <a:gridCol w="417240"/>
                <a:gridCol w="415440"/>
                <a:gridCol w="417240"/>
                <a:gridCol w="414000"/>
                <a:gridCol w="424080"/>
              </a:tblGrid>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 </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6</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7</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9</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25200">
                      <a:solidFill>
                        <a:srgbClr val="000000"/>
                      </a:solidFill>
                    </a:lnB>
                    <a:noFill/>
                  </a:tcPr>
                </a:tc>
              </a:tr>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25200">
                      <a:solidFill>
                        <a:srgbClr val="000000"/>
                      </a:solidFill>
                    </a:lnT>
                    <a:lnB w="12240">
                      <a:solidFill>
                        <a:srgbClr val="000000"/>
                      </a:solidFill>
                    </a:lnB>
                    <a:noFill/>
                  </a:tcPr>
                </a:tc>
              </a:tr>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r>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r>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6</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7</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r>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6</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6</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6</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r>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7</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6</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r>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6</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17</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r>
              <a:tr h="19224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9</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7</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12</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17</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r>
              <a:tr h="191880">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2520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0</a:t>
                      </a:r>
                      <a:endParaRPr lang="en-GB" sz="1800" b="0" strike="noStrike" spc="-1">
                        <a:solidFill>
                          <a:srgbClr val="000000"/>
                        </a:solidFill>
                        <a:uFill>
                          <a:solidFill>
                            <a:srgbClr val="FFFFFF"/>
                          </a:solidFill>
                        </a:uFill>
                        <a:latin typeface="Arial" panose="020B0604020202020204"/>
                      </a:endParaRPr>
                    </a:p>
                  </a:txBody>
                  <a:tcPr>
                    <a:lnL w="2520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5</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8</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11</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14</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17</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20</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en-GB" sz="700" b="0" strike="noStrike" spc="-1">
                          <a:solidFill>
                            <a:srgbClr val="000000"/>
                          </a:solidFill>
                          <a:uFill>
                            <a:solidFill>
                              <a:srgbClr val="FFFFFF"/>
                            </a:solidFill>
                          </a:uFill>
                          <a:latin typeface="Arial" panose="020B0604020202020204"/>
                        </a:rPr>
                        <a:t>23</a:t>
                      </a:r>
                      <a:endParaRPr lang="en-GB" sz="1800" b="0" strike="noStrike" spc="-1">
                        <a:solidFill>
                          <a:srgbClr val="000000"/>
                        </a:solidFill>
                        <a:uFill>
                          <a:solidFill>
                            <a:srgbClr val="FFFFFF"/>
                          </a:solidFill>
                        </a:uFill>
                        <a:latin typeface="Arial" panose="020B0604020202020204"/>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353" name="CustomShape 6"/>
          <p:cNvSpPr/>
          <p:nvPr/>
        </p:nvSpPr>
        <p:spPr>
          <a:xfrm>
            <a:off x="3634560" y="2736000"/>
            <a:ext cx="5652720" cy="105696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gn="ctr">
              <a:lnSpc>
                <a:spcPct val="100000"/>
              </a:lnSpc>
            </a:pPr>
            <a:r>
              <a:rPr lang="en-GB" sz="1400" b="0" u="sng" strike="noStrike" spc="-1">
                <a:solidFill>
                  <a:srgbClr val="000000"/>
                </a:solidFill>
                <a:uFill>
                  <a:solidFill>
                    <a:srgbClr val="FFFFFF"/>
                  </a:solidFill>
                </a:uFill>
                <a:latin typeface="Arial" panose="020B0604020202020204"/>
                <a:ea typeface="DejaVu Sans" panose="020B0603030804020204"/>
              </a:rPr>
              <a:t>1. Find the number of </a:t>
            </a:r>
            <a:r>
              <a:rPr lang="en-GB" sz="1400" b="1" u="sng" strike="noStrike" spc="-1">
                <a:solidFill>
                  <a:srgbClr val="000000"/>
                </a:solidFill>
                <a:uFill>
                  <a:solidFill>
                    <a:srgbClr val="FFFFFF"/>
                  </a:solidFill>
                </a:uFill>
                <a:latin typeface="Arial" panose="020B0604020202020204"/>
                <a:ea typeface="DejaVu Sans" panose="020B0603030804020204"/>
              </a:rPr>
              <a:t>ranked pairs</a:t>
            </a:r>
            <a:r>
              <a:rPr lang="en-GB" sz="1400" b="0" u="sng" strike="noStrike" spc="-1">
                <a:solidFill>
                  <a:srgbClr val="000000"/>
                </a:solidFill>
                <a:uFill>
                  <a:solidFill>
                    <a:srgbClr val="FFFFFF"/>
                  </a:solidFill>
                </a:uFill>
                <a:latin typeface="Arial" panose="020B0604020202020204"/>
                <a:ea typeface="DejaVu Sans" panose="020B0603030804020204"/>
              </a:rPr>
              <a:t> (eg. 10 rankings= 5 pairs)</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400" b="0" strike="noStrike" spc="-1">
                <a:solidFill>
                  <a:srgbClr val="000000"/>
                </a:solidFill>
                <a:uFill>
                  <a:solidFill>
                    <a:srgbClr val="FFFFFF"/>
                  </a:solidFill>
                </a:uFill>
                <a:latin typeface="Arial" panose="020B0604020202020204"/>
                <a:ea typeface="DejaVu Sans" panose="020B0603030804020204"/>
              </a:rPr>
              <a:t>2. Use the </a:t>
            </a:r>
            <a:r>
              <a:rPr lang="en-GB" sz="1400" b="1" strike="noStrike" spc="-1">
                <a:solidFill>
                  <a:srgbClr val="000000"/>
                </a:solidFill>
                <a:uFill>
                  <a:solidFill>
                    <a:srgbClr val="FFFFFF"/>
                  </a:solidFill>
                </a:uFill>
                <a:latin typeface="Arial" panose="020B0604020202020204"/>
                <a:ea typeface="DejaVu Sans" panose="020B0603030804020204"/>
              </a:rPr>
              <a:t>smallest ‘U’ value</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400" b="0" strike="noStrike" spc="-1">
                <a:solidFill>
                  <a:srgbClr val="000000"/>
                </a:solidFill>
                <a:uFill>
                  <a:solidFill>
                    <a:srgbClr val="FFFFFF"/>
                  </a:solidFill>
                </a:uFill>
                <a:latin typeface="Arial" panose="020B0604020202020204"/>
                <a:ea typeface="DejaVu Sans" panose="020B0603030804020204"/>
              </a:rPr>
              <a:t>  3. </a:t>
            </a:r>
            <a:r>
              <a:rPr lang="en-GB" sz="1400" b="1" strike="noStrike" spc="-1">
                <a:solidFill>
                  <a:srgbClr val="000000"/>
                </a:solidFill>
                <a:uFill>
                  <a:solidFill>
                    <a:srgbClr val="FFFFFF"/>
                  </a:solidFill>
                </a:uFill>
                <a:latin typeface="Arial" panose="020B0604020202020204"/>
                <a:ea typeface="DejaVu Sans" panose="020B0603030804020204"/>
              </a:rPr>
              <a:t>If the U value is less</a:t>
            </a:r>
            <a:r>
              <a:rPr lang="en-GB" sz="1400" b="0" strike="noStrike" spc="-1">
                <a:solidFill>
                  <a:srgbClr val="000000"/>
                </a:solidFill>
                <a:uFill>
                  <a:solidFill>
                    <a:srgbClr val="FFFFFF"/>
                  </a:solidFill>
                </a:uFill>
                <a:latin typeface="Arial" panose="020B0604020202020204"/>
                <a:ea typeface="DejaVu Sans" panose="020B0603030804020204"/>
              </a:rPr>
              <a:t> than the critical value (2) then we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400" b="0" strike="noStrike" spc="-1">
                <a:solidFill>
                  <a:srgbClr val="000000"/>
                </a:solidFill>
                <a:uFill>
                  <a:solidFill>
                    <a:srgbClr val="FFFFFF"/>
                  </a:solidFill>
                </a:uFill>
                <a:latin typeface="Arial" panose="020B0604020202020204"/>
                <a:ea typeface="DejaVu Sans" panose="020B0603030804020204"/>
              </a:rPr>
              <a:t>can accept our alternative hypothesis and reject Null Hypothesis</a:t>
            </a:r>
            <a:r>
              <a:rPr lang="en-GB" sz="1400" b="1" strike="noStrike" spc="-1">
                <a:solidFill>
                  <a:srgbClr val="000000"/>
                </a:solidFill>
                <a:uFill>
                  <a:solidFill>
                    <a:srgbClr val="FFFFFF"/>
                  </a:solidFill>
                </a:uFill>
                <a:latin typeface="Arial" panose="020B0604020202020204"/>
                <a:ea typeface="DejaVu Sans" panose="020B0603030804020204"/>
              </a:rPr>
              <a:t>.</a:t>
            </a:r>
            <a:endParaRPr lang="en-GB" sz="1800" b="0" strike="noStrike" spc="-1">
              <a:solidFill>
                <a:srgbClr val="000000"/>
              </a:solidFill>
              <a:uFill>
                <a:solidFill>
                  <a:srgbClr val="FFFFFF"/>
                </a:solidFill>
              </a:uFill>
              <a:latin typeface="Arial" panose="020B0604020202020204"/>
            </a:endParaRPr>
          </a:p>
        </p:txBody>
      </p:sp>
      <p:sp>
        <p:nvSpPr>
          <p:cNvPr id="354" name="CustomShape 7"/>
          <p:cNvSpPr/>
          <p:nvPr/>
        </p:nvSpPr>
        <p:spPr>
          <a:xfrm>
            <a:off x="4032000" y="1329480"/>
            <a:ext cx="999720" cy="26100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gn="r">
              <a:lnSpc>
                <a:spcPct val="100000"/>
              </a:lnSpc>
            </a:pPr>
            <a:r>
              <a:rPr lang="en-GB" sz="1200" b="0" strike="noStrike" spc="-1">
                <a:solidFill>
                  <a:srgbClr val="000000"/>
                </a:solidFill>
                <a:uFill>
                  <a:solidFill>
                    <a:srgbClr val="FFFFFF"/>
                  </a:solidFill>
                </a:uFill>
                <a:latin typeface="Arial" panose="020B0604020202020204"/>
                <a:ea typeface="DejaVu Sans" panose="020B0603030804020204"/>
              </a:rPr>
              <a:t>U = </a:t>
            </a:r>
            <a:r>
              <a:rPr lang="en-GB" sz="1200" b="0" i="1" strike="noStrike" spc="-1">
                <a:solidFill>
                  <a:srgbClr val="000000"/>
                </a:solidFill>
                <a:uFill>
                  <a:solidFill>
                    <a:srgbClr val="FFFFFF"/>
                  </a:solidFill>
                </a:uFill>
                <a:latin typeface="Arial" panose="020B0604020202020204"/>
                <a:ea typeface="DejaVu Sans" panose="020B0603030804020204"/>
              </a:rPr>
              <a:t>n</a:t>
            </a:r>
            <a:r>
              <a:rPr lang="en-GB" sz="1200" b="0" i="1" strike="noStrike" spc="-1" baseline="-25000">
                <a:solidFill>
                  <a:srgbClr val="000000"/>
                </a:solidFill>
                <a:uFill>
                  <a:solidFill>
                    <a:srgbClr val="FFFFFF"/>
                  </a:solidFill>
                </a:uFill>
                <a:latin typeface="Arial" panose="020B0604020202020204"/>
                <a:ea typeface="DejaVu Sans" panose="020B0603030804020204"/>
              </a:rPr>
              <a:t>X</a:t>
            </a:r>
            <a:r>
              <a:rPr lang="en-GB" sz="1200" b="0" strike="noStrike" spc="-1">
                <a:solidFill>
                  <a:srgbClr val="000000"/>
                </a:solidFill>
                <a:uFill>
                  <a:solidFill>
                    <a:srgbClr val="FFFFFF"/>
                  </a:solidFill>
                </a:uFill>
                <a:latin typeface="Arial" panose="020B0604020202020204"/>
                <a:ea typeface="DejaVu Sans" panose="020B0603030804020204"/>
              </a:rPr>
              <a:t> x </a:t>
            </a:r>
            <a:r>
              <a:rPr lang="en-GB" sz="1200" b="0" i="1" strike="noStrike" spc="-1">
                <a:solidFill>
                  <a:srgbClr val="000000"/>
                </a:solidFill>
                <a:uFill>
                  <a:solidFill>
                    <a:srgbClr val="FFFFFF"/>
                  </a:solidFill>
                </a:uFill>
                <a:latin typeface="Arial" panose="020B0604020202020204"/>
                <a:ea typeface="DejaVu Sans" panose="020B0603030804020204"/>
              </a:rPr>
              <a:t>n</a:t>
            </a:r>
            <a:r>
              <a:rPr lang="en-GB" sz="1200" b="0" i="1" strike="noStrike" spc="-1" baseline="-25000">
                <a:solidFill>
                  <a:srgbClr val="000000"/>
                </a:solidFill>
                <a:uFill>
                  <a:solidFill>
                    <a:srgbClr val="FFFFFF"/>
                  </a:solidFill>
                </a:uFill>
                <a:latin typeface="Arial" panose="020B0604020202020204"/>
                <a:ea typeface="DejaVu Sans" panose="020B0603030804020204"/>
              </a:rPr>
              <a:t>Y</a:t>
            </a:r>
            <a:r>
              <a:rPr lang="en-GB" sz="1200" b="0" i="1" strike="noStrike" spc="-1">
                <a:solidFill>
                  <a:srgbClr val="000000"/>
                </a:solidFill>
                <a:uFill>
                  <a:solidFill>
                    <a:srgbClr val="FFFFFF"/>
                  </a:solidFill>
                </a:uFill>
                <a:latin typeface="Arial" panose="020B0604020202020204"/>
                <a:ea typeface="DejaVu Sans" panose="020B0603030804020204"/>
              </a:rPr>
              <a:t> </a:t>
            </a:r>
            <a:r>
              <a:rPr lang="en-GB" sz="1200" b="0" strike="noStrike" spc="-1">
                <a:solidFill>
                  <a:srgbClr val="000000"/>
                </a:solidFill>
                <a:uFill>
                  <a:solidFill>
                    <a:srgbClr val="FFFFFF"/>
                  </a:solidFill>
                </a:uFill>
                <a:latin typeface="Arial" panose="020B0604020202020204"/>
                <a:ea typeface="DejaVu Sans" panose="020B0603030804020204"/>
              </a:rPr>
              <a:t>+</a:t>
            </a:r>
            <a:endParaRPr lang="en-GB" sz="1800" b="0" strike="noStrike" spc="-1">
              <a:solidFill>
                <a:srgbClr val="000000"/>
              </a:solidFill>
              <a:uFill>
                <a:solidFill>
                  <a:srgbClr val="FFFFFF"/>
                </a:solidFill>
              </a:uFill>
              <a:latin typeface="Arial" panose="020B0604020202020204"/>
            </a:endParaRPr>
          </a:p>
        </p:txBody>
      </p:sp>
      <p:sp>
        <p:nvSpPr>
          <p:cNvPr id="355" name="CustomShape 8"/>
          <p:cNvSpPr/>
          <p:nvPr/>
        </p:nvSpPr>
        <p:spPr>
          <a:xfrm>
            <a:off x="6051960" y="1312920"/>
            <a:ext cx="446400" cy="26100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nSpc>
                <a:spcPct val="100000"/>
              </a:lnSpc>
            </a:pPr>
            <a:r>
              <a:rPr lang="en-GB" sz="1200" b="0" strike="noStrike" spc="-1">
                <a:solidFill>
                  <a:srgbClr val="000000"/>
                </a:solidFill>
                <a:uFill>
                  <a:solidFill>
                    <a:srgbClr val="FFFFFF"/>
                  </a:solidFill>
                </a:uFill>
                <a:latin typeface="Arial" panose="020B0604020202020204"/>
                <a:ea typeface="DejaVu Sans" panose="020B0603030804020204"/>
              </a:rPr>
              <a:t>- ∑</a:t>
            </a:r>
            <a:r>
              <a:rPr lang="en-GB" sz="1200" b="0" i="1" strike="noStrike" spc="-1">
                <a:solidFill>
                  <a:srgbClr val="000000"/>
                </a:solidFill>
                <a:uFill>
                  <a:solidFill>
                    <a:srgbClr val="FFFFFF"/>
                  </a:solidFill>
                </a:uFill>
                <a:latin typeface="Arial" panose="020B0604020202020204"/>
                <a:ea typeface="DejaVu Sans" panose="020B0603030804020204"/>
              </a:rPr>
              <a:t>r</a:t>
            </a:r>
            <a:r>
              <a:rPr lang="en-GB" sz="1200" b="0" i="1" strike="noStrike" spc="-1" baseline="-25000">
                <a:solidFill>
                  <a:srgbClr val="000000"/>
                </a:solidFill>
                <a:uFill>
                  <a:solidFill>
                    <a:srgbClr val="FFFFFF"/>
                  </a:solidFill>
                </a:uFill>
                <a:latin typeface="Arial" panose="020B0604020202020204"/>
                <a:ea typeface="DejaVu Sans" panose="020B0603030804020204"/>
              </a:rPr>
              <a:t>X</a:t>
            </a:r>
            <a:endParaRPr lang="en-GB" sz="1800" b="0" strike="noStrike" spc="-1">
              <a:solidFill>
                <a:srgbClr val="000000"/>
              </a:solidFill>
              <a:uFill>
                <a:solidFill>
                  <a:srgbClr val="FFFFFF"/>
                </a:solidFill>
              </a:uFill>
              <a:latin typeface="Arial" panose="020B0604020202020204"/>
            </a:endParaRPr>
          </a:p>
        </p:txBody>
      </p:sp>
      <p:sp>
        <p:nvSpPr>
          <p:cNvPr id="356" name="CustomShape 9"/>
          <p:cNvSpPr/>
          <p:nvPr/>
        </p:nvSpPr>
        <p:spPr>
          <a:xfrm>
            <a:off x="5847480" y="1008000"/>
            <a:ext cx="252000" cy="78912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nSpc>
                <a:spcPct val="100000"/>
              </a:lnSpc>
            </a:pPr>
            <a:r>
              <a:rPr lang="en-GB" sz="4800" b="0" strike="noStrike" spc="-1">
                <a:solidFill>
                  <a:srgbClr val="000000"/>
                </a:solidFill>
                <a:uFill>
                  <a:solidFill>
                    <a:srgbClr val="FFFFFF"/>
                  </a:solidFill>
                </a:uFill>
                <a:latin typeface="Arial" panose="020B0604020202020204"/>
                <a:ea typeface="DejaVu Sans" panose="020B0603030804020204"/>
              </a:rPr>
              <a:t>)</a:t>
            </a:r>
            <a:endParaRPr lang="en-GB" sz="1800" b="0" strike="noStrike" spc="-1">
              <a:solidFill>
                <a:srgbClr val="000000"/>
              </a:solidFill>
              <a:uFill>
                <a:solidFill>
                  <a:srgbClr val="FFFFFF"/>
                </a:solidFill>
              </a:uFill>
              <a:latin typeface="Arial" panose="020B0604020202020204"/>
            </a:endParaRPr>
          </a:p>
        </p:txBody>
      </p:sp>
      <p:sp>
        <p:nvSpPr>
          <p:cNvPr id="357" name="CustomShape 10"/>
          <p:cNvSpPr/>
          <p:nvPr/>
        </p:nvSpPr>
        <p:spPr>
          <a:xfrm>
            <a:off x="4933080" y="1010160"/>
            <a:ext cx="334080" cy="78912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nSpc>
                <a:spcPct val="100000"/>
              </a:lnSpc>
            </a:pPr>
            <a:r>
              <a:rPr lang="en-GB" sz="4800" b="0" strike="noStrike" spc="-1">
                <a:solidFill>
                  <a:srgbClr val="000000"/>
                </a:solidFill>
                <a:uFill>
                  <a:solidFill>
                    <a:srgbClr val="FFFFFF"/>
                  </a:solidFill>
                </a:uFill>
                <a:latin typeface="Arial" panose="020B0604020202020204"/>
                <a:ea typeface="DejaVu Sans" panose="020B0603030804020204"/>
              </a:rPr>
              <a:t>(</a:t>
            </a:r>
            <a:endParaRPr lang="en-GB" sz="1800" b="0" strike="noStrike" spc="-1">
              <a:solidFill>
                <a:srgbClr val="000000"/>
              </a:solidFill>
              <a:uFill>
                <a:solidFill>
                  <a:srgbClr val="FFFFFF"/>
                </a:solidFill>
              </a:uFill>
              <a:latin typeface="Arial" panose="020B0604020202020204"/>
            </a:endParaRPr>
          </a:p>
        </p:txBody>
      </p:sp>
      <p:sp>
        <p:nvSpPr>
          <p:cNvPr id="358" name="CustomShape 11"/>
          <p:cNvSpPr/>
          <p:nvPr/>
        </p:nvSpPr>
        <p:spPr>
          <a:xfrm>
            <a:off x="4979520" y="1155240"/>
            <a:ext cx="1119960" cy="64404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gn="ctr">
              <a:lnSpc>
                <a:spcPct val="100000"/>
              </a:lnSpc>
            </a:pPr>
            <a:r>
              <a:rPr lang="en-GB" sz="1200" b="0" i="1" strike="noStrike" spc="-1">
                <a:solidFill>
                  <a:srgbClr val="000000"/>
                </a:solidFill>
                <a:uFill>
                  <a:solidFill>
                    <a:srgbClr val="FFFFFF"/>
                  </a:solidFill>
                </a:uFill>
                <a:latin typeface="Arial" panose="020B0604020202020204"/>
                <a:ea typeface="DejaVu Sans" panose="020B0603030804020204"/>
              </a:rPr>
              <a:t>n</a:t>
            </a:r>
            <a:r>
              <a:rPr lang="en-GB" sz="1200" b="0" i="1" strike="noStrike" spc="-1" baseline="-25000">
                <a:solidFill>
                  <a:srgbClr val="000000"/>
                </a:solidFill>
                <a:uFill>
                  <a:solidFill>
                    <a:srgbClr val="FFFFFF"/>
                  </a:solidFill>
                </a:uFill>
                <a:latin typeface="Arial" panose="020B0604020202020204"/>
                <a:ea typeface="DejaVu Sans" panose="020B0603030804020204"/>
              </a:rPr>
              <a:t>X</a:t>
            </a:r>
            <a:r>
              <a:rPr lang="en-GB" sz="1200" b="0" strike="noStrike" spc="-1">
                <a:solidFill>
                  <a:srgbClr val="000000"/>
                </a:solidFill>
                <a:uFill>
                  <a:solidFill>
                    <a:srgbClr val="FFFFFF"/>
                  </a:solidFill>
                </a:uFill>
                <a:latin typeface="Arial" panose="020B0604020202020204"/>
                <a:ea typeface="DejaVu Sans" panose="020B0603030804020204"/>
              </a:rPr>
              <a:t> (</a:t>
            </a:r>
            <a:r>
              <a:rPr lang="en-GB" sz="1200" b="0" i="1" strike="noStrike" spc="-1">
                <a:solidFill>
                  <a:srgbClr val="000000"/>
                </a:solidFill>
                <a:uFill>
                  <a:solidFill>
                    <a:srgbClr val="FFFFFF"/>
                  </a:solidFill>
                </a:uFill>
                <a:latin typeface="Arial" panose="020B0604020202020204"/>
                <a:ea typeface="DejaVu Sans" panose="020B0603030804020204"/>
              </a:rPr>
              <a:t>n</a:t>
            </a:r>
            <a:r>
              <a:rPr lang="en-GB" sz="1200" b="0" i="1" strike="noStrike" spc="-1" baseline="-25000">
                <a:solidFill>
                  <a:srgbClr val="000000"/>
                </a:solidFill>
                <a:uFill>
                  <a:solidFill>
                    <a:srgbClr val="FFFFFF"/>
                  </a:solidFill>
                </a:uFill>
                <a:latin typeface="Arial" panose="020B0604020202020204"/>
                <a:ea typeface="DejaVu Sans" panose="020B0603030804020204"/>
              </a:rPr>
              <a:t>X</a:t>
            </a:r>
            <a:r>
              <a:rPr lang="en-GB" sz="1200" b="0" strike="noStrike" spc="-1">
                <a:solidFill>
                  <a:srgbClr val="000000"/>
                </a:solidFill>
                <a:uFill>
                  <a:solidFill>
                    <a:srgbClr val="FFFFFF"/>
                  </a:solidFill>
                </a:uFill>
                <a:latin typeface="Arial" panose="020B0604020202020204"/>
                <a:ea typeface="DejaVu Sans" panose="020B0603030804020204"/>
              </a:rPr>
              <a:t> + 1)</a:t>
            </a:r>
            <a:endParaRPr lang="en-GB" sz="1800" b="0" strike="noStrike" spc="-1">
              <a:solidFill>
                <a:srgbClr val="000000"/>
              </a:solidFill>
              <a:uFill>
                <a:solidFill>
                  <a:srgbClr val="FFFFFF"/>
                </a:solidFill>
              </a:uFill>
              <a:latin typeface="Arial" panose="020B0604020202020204"/>
            </a:endParaRPr>
          </a:p>
          <a:p>
            <a:pPr algn="ctr">
              <a:lnSpc>
                <a:spcPct val="100000"/>
              </a:lnSpc>
            </a:pP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ea typeface="DejaVu Sans" panose="020B0603030804020204"/>
              </a:rPr>
              <a:t>2</a:t>
            </a:r>
            <a:endParaRPr lang="en-GB" sz="1800" b="0" strike="noStrike" spc="-1">
              <a:solidFill>
                <a:srgbClr val="000000"/>
              </a:solidFill>
              <a:uFill>
                <a:solidFill>
                  <a:srgbClr val="FFFFFF"/>
                </a:solidFill>
              </a:uFill>
              <a:latin typeface="Arial" panose="020B0604020202020204"/>
            </a:endParaRPr>
          </a:p>
        </p:txBody>
      </p:sp>
      <p:sp>
        <p:nvSpPr>
          <p:cNvPr id="359" name="Line 12"/>
          <p:cNvSpPr/>
          <p:nvPr/>
        </p:nvSpPr>
        <p:spPr>
          <a:xfrm>
            <a:off x="5190120" y="1415160"/>
            <a:ext cx="734400" cy="360"/>
          </a:xfrm>
          <a:prstGeom prst="line">
            <a:avLst/>
          </a:prstGeom>
          <a:ln w="25560">
            <a:solidFill>
              <a:srgbClr val="000000"/>
            </a:solidFill>
            <a:round/>
          </a:ln>
        </p:spPr>
        <p:style>
          <a:lnRef idx="0">
            <a:srgbClr val="FFFFFF"/>
          </a:lnRef>
          <a:fillRef idx="0">
            <a:srgbClr val="FFFFFF"/>
          </a:fillRef>
          <a:effectRef idx="0">
            <a:srgbClr val="FFFFFF"/>
          </a:effectRef>
          <a:fontRef idx="minor"/>
        </p:style>
      </p:sp>
      <p:sp>
        <p:nvSpPr>
          <p:cNvPr id="360" name="CustomShape 13"/>
          <p:cNvSpPr/>
          <p:nvPr/>
        </p:nvSpPr>
        <p:spPr>
          <a:xfrm>
            <a:off x="6617160" y="1335960"/>
            <a:ext cx="961200" cy="28512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gn="r">
              <a:lnSpc>
                <a:spcPct val="100000"/>
              </a:lnSpc>
            </a:pPr>
            <a:r>
              <a:rPr lang="en-GB" sz="1200" b="0" strike="noStrike" spc="-1">
                <a:solidFill>
                  <a:srgbClr val="000000"/>
                </a:solidFill>
                <a:uFill>
                  <a:solidFill>
                    <a:srgbClr val="FFFFFF"/>
                  </a:solidFill>
                </a:uFill>
                <a:latin typeface="Arial" panose="020B0604020202020204"/>
                <a:ea typeface="DejaVu Sans" panose="020B0603030804020204"/>
              </a:rPr>
              <a:t>U = </a:t>
            </a:r>
            <a:r>
              <a:rPr lang="en-GB" sz="1200" b="0" i="1" strike="noStrike" spc="-1">
                <a:solidFill>
                  <a:srgbClr val="000000"/>
                </a:solidFill>
                <a:uFill>
                  <a:solidFill>
                    <a:srgbClr val="FFFFFF"/>
                  </a:solidFill>
                </a:uFill>
                <a:latin typeface="Arial" panose="020B0604020202020204"/>
                <a:ea typeface="DejaVu Sans" panose="020B0603030804020204"/>
              </a:rPr>
              <a:t>n</a:t>
            </a:r>
            <a:r>
              <a:rPr lang="en-GB" sz="1200" b="0" i="1" strike="noStrike" spc="-1" baseline="-25000">
                <a:solidFill>
                  <a:srgbClr val="000000"/>
                </a:solidFill>
                <a:uFill>
                  <a:solidFill>
                    <a:srgbClr val="FFFFFF"/>
                  </a:solidFill>
                </a:uFill>
                <a:latin typeface="Arial" panose="020B0604020202020204"/>
                <a:ea typeface="DejaVu Sans" panose="020B0603030804020204"/>
              </a:rPr>
              <a:t>X</a:t>
            </a:r>
            <a:r>
              <a:rPr lang="en-GB" sz="1200" b="0" strike="noStrike" spc="-1">
                <a:solidFill>
                  <a:srgbClr val="000000"/>
                </a:solidFill>
                <a:uFill>
                  <a:solidFill>
                    <a:srgbClr val="FFFFFF"/>
                  </a:solidFill>
                </a:uFill>
                <a:latin typeface="Arial" panose="020B0604020202020204"/>
                <a:ea typeface="DejaVu Sans" panose="020B0603030804020204"/>
              </a:rPr>
              <a:t> x </a:t>
            </a:r>
            <a:r>
              <a:rPr lang="en-GB" sz="1200" b="0" i="1" strike="noStrike" spc="-1">
                <a:solidFill>
                  <a:srgbClr val="000000"/>
                </a:solidFill>
                <a:uFill>
                  <a:solidFill>
                    <a:srgbClr val="FFFFFF"/>
                  </a:solidFill>
                </a:uFill>
                <a:latin typeface="Arial" panose="020B0604020202020204"/>
                <a:ea typeface="DejaVu Sans" panose="020B0603030804020204"/>
              </a:rPr>
              <a:t>n</a:t>
            </a:r>
            <a:r>
              <a:rPr lang="en-GB" sz="1200" b="0" i="1" strike="noStrike" spc="-1" baseline="-25000">
                <a:solidFill>
                  <a:srgbClr val="000000"/>
                </a:solidFill>
                <a:uFill>
                  <a:solidFill>
                    <a:srgbClr val="FFFFFF"/>
                  </a:solidFill>
                </a:uFill>
                <a:latin typeface="Arial" panose="020B0604020202020204"/>
                <a:ea typeface="DejaVu Sans" panose="020B0603030804020204"/>
              </a:rPr>
              <a:t>Y</a:t>
            </a:r>
            <a:r>
              <a:rPr lang="en-GB" sz="1200" b="0" i="1" strike="noStrike" spc="-1">
                <a:solidFill>
                  <a:srgbClr val="000000"/>
                </a:solidFill>
                <a:uFill>
                  <a:solidFill>
                    <a:srgbClr val="FFFFFF"/>
                  </a:solidFill>
                </a:uFill>
                <a:latin typeface="Arial" panose="020B0604020202020204"/>
                <a:ea typeface="DejaVu Sans" panose="020B0603030804020204"/>
              </a:rPr>
              <a:t> </a:t>
            </a:r>
            <a:r>
              <a:rPr lang="en-GB" sz="1200" b="0" strike="noStrike" spc="-1">
                <a:solidFill>
                  <a:srgbClr val="000000"/>
                </a:solidFill>
                <a:uFill>
                  <a:solidFill>
                    <a:srgbClr val="FFFFFF"/>
                  </a:solidFill>
                </a:uFill>
                <a:latin typeface="Arial" panose="020B0604020202020204"/>
                <a:ea typeface="DejaVu Sans" panose="020B0603030804020204"/>
              </a:rPr>
              <a:t>+</a:t>
            </a:r>
            <a:endParaRPr lang="en-GB" sz="1800" b="0" strike="noStrike" spc="-1">
              <a:solidFill>
                <a:srgbClr val="000000"/>
              </a:solidFill>
              <a:uFill>
                <a:solidFill>
                  <a:srgbClr val="FFFFFF"/>
                </a:solidFill>
              </a:uFill>
              <a:latin typeface="Arial" panose="020B0604020202020204"/>
            </a:endParaRPr>
          </a:p>
        </p:txBody>
      </p:sp>
      <p:sp>
        <p:nvSpPr>
          <p:cNvPr id="361" name="CustomShape 14"/>
          <p:cNvSpPr/>
          <p:nvPr/>
        </p:nvSpPr>
        <p:spPr>
          <a:xfrm>
            <a:off x="8573400" y="1335960"/>
            <a:ext cx="429120" cy="28512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nSpc>
                <a:spcPct val="100000"/>
              </a:lnSpc>
            </a:pPr>
            <a:r>
              <a:rPr lang="en-GB" sz="1200" b="0" strike="noStrike" spc="-1">
                <a:solidFill>
                  <a:srgbClr val="000000"/>
                </a:solidFill>
                <a:uFill>
                  <a:solidFill>
                    <a:srgbClr val="FFFFFF"/>
                  </a:solidFill>
                </a:uFill>
                <a:latin typeface="Arial" panose="020B0604020202020204"/>
                <a:ea typeface="DejaVu Sans" panose="020B0603030804020204"/>
              </a:rPr>
              <a:t>- ∑</a:t>
            </a:r>
            <a:r>
              <a:rPr lang="en-GB" sz="1200" b="0" i="1" strike="noStrike" spc="-1">
                <a:solidFill>
                  <a:srgbClr val="000000"/>
                </a:solidFill>
                <a:uFill>
                  <a:solidFill>
                    <a:srgbClr val="FFFFFF"/>
                  </a:solidFill>
                </a:uFill>
                <a:latin typeface="Arial" panose="020B0604020202020204"/>
                <a:ea typeface="DejaVu Sans" panose="020B0603030804020204"/>
              </a:rPr>
              <a:t>r</a:t>
            </a:r>
            <a:r>
              <a:rPr lang="en-GB" sz="1200" b="0" i="1" strike="noStrike" spc="-1" baseline="-25000">
                <a:solidFill>
                  <a:srgbClr val="000000"/>
                </a:solidFill>
                <a:uFill>
                  <a:solidFill>
                    <a:srgbClr val="FFFFFF"/>
                  </a:solidFill>
                </a:uFill>
                <a:latin typeface="Arial" panose="020B0604020202020204"/>
                <a:ea typeface="DejaVu Sans" panose="020B0603030804020204"/>
              </a:rPr>
              <a:t>Y</a:t>
            </a:r>
            <a:endParaRPr lang="en-GB" sz="1800" b="0" strike="noStrike" spc="-1">
              <a:solidFill>
                <a:srgbClr val="000000"/>
              </a:solidFill>
              <a:uFill>
                <a:solidFill>
                  <a:srgbClr val="FFFFFF"/>
                </a:solidFill>
              </a:uFill>
              <a:latin typeface="Arial" panose="020B0604020202020204"/>
            </a:endParaRPr>
          </a:p>
        </p:txBody>
      </p:sp>
      <p:sp>
        <p:nvSpPr>
          <p:cNvPr id="362" name="CustomShape 15"/>
          <p:cNvSpPr/>
          <p:nvPr/>
        </p:nvSpPr>
        <p:spPr>
          <a:xfrm>
            <a:off x="8280000" y="1010520"/>
            <a:ext cx="246600" cy="86076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nSpc>
                <a:spcPct val="100000"/>
              </a:lnSpc>
            </a:pPr>
            <a:r>
              <a:rPr lang="en-GB" sz="4800" b="0" strike="noStrike" spc="-1">
                <a:solidFill>
                  <a:srgbClr val="000000"/>
                </a:solidFill>
                <a:uFill>
                  <a:solidFill>
                    <a:srgbClr val="FFFFFF"/>
                  </a:solidFill>
                </a:uFill>
                <a:latin typeface="Arial" panose="020B0604020202020204"/>
                <a:ea typeface="DejaVu Sans" panose="020B0603030804020204"/>
              </a:rPr>
              <a:t>)</a:t>
            </a:r>
            <a:endParaRPr lang="en-GB" sz="1800" b="0" strike="noStrike" spc="-1">
              <a:solidFill>
                <a:srgbClr val="000000"/>
              </a:solidFill>
              <a:uFill>
                <a:solidFill>
                  <a:srgbClr val="FFFFFF"/>
                </a:solidFill>
              </a:uFill>
              <a:latin typeface="Arial" panose="020B0604020202020204"/>
            </a:endParaRPr>
          </a:p>
        </p:txBody>
      </p:sp>
      <p:sp>
        <p:nvSpPr>
          <p:cNvPr id="363" name="CustomShape 16"/>
          <p:cNvSpPr/>
          <p:nvPr/>
        </p:nvSpPr>
        <p:spPr>
          <a:xfrm>
            <a:off x="7467120" y="1044000"/>
            <a:ext cx="321120" cy="86076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nSpc>
                <a:spcPct val="100000"/>
              </a:lnSpc>
            </a:pPr>
            <a:r>
              <a:rPr lang="en-GB" sz="4800" b="0" strike="noStrike" spc="-1">
                <a:solidFill>
                  <a:srgbClr val="000000"/>
                </a:solidFill>
                <a:uFill>
                  <a:solidFill>
                    <a:srgbClr val="FFFFFF"/>
                  </a:solidFill>
                </a:uFill>
                <a:latin typeface="Arial" panose="020B0604020202020204"/>
                <a:ea typeface="DejaVu Sans" panose="020B0603030804020204"/>
              </a:rPr>
              <a:t>(</a:t>
            </a:r>
            <a:endParaRPr lang="en-GB" sz="1800" b="0" strike="noStrike" spc="-1">
              <a:solidFill>
                <a:srgbClr val="000000"/>
              </a:solidFill>
              <a:uFill>
                <a:solidFill>
                  <a:srgbClr val="FFFFFF"/>
                </a:solidFill>
              </a:uFill>
              <a:latin typeface="Arial" panose="020B0604020202020204"/>
            </a:endParaRPr>
          </a:p>
        </p:txBody>
      </p:sp>
      <p:sp>
        <p:nvSpPr>
          <p:cNvPr id="364" name="CustomShape 17"/>
          <p:cNvSpPr/>
          <p:nvPr/>
        </p:nvSpPr>
        <p:spPr>
          <a:xfrm>
            <a:off x="7486200" y="1164240"/>
            <a:ext cx="1081440" cy="452520"/>
          </a:xfrm>
          <a:prstGeom prst="rect">
            <a:avLst/>
          </a:prstGeom>
          <a:noFill/>
          <a:ln w="9360">
            <a:noFill/>
          </a:ln>
        </p:spPr>
        <p:style>
          <a:lnRef idx="0">
            <a:srgbClr val="FFFFFF"/>
          </a:lnRef>
          <a:fillRef idx="0">
            <a:srgbClr val="FFFFFF"/>
          </a:fillRef>
          <a:effectRef idx="0">
            <a:srgbClr val="FFFFFF"/>
          </a:effectRef>
          <a:fontRef idx="minor"/>
        </p:style>
        <p:txBody>
          <a:bodyPr lIns="36720" tIns="36720" rIns="36720" bIns="36720"/>
          <a:lstStyle/>
          <a:p>
            <a:pPr algn="ctr">
              <a:lnSpc>
                <a:spcPct val="100000"/>
              </a:lnSpc>
            </a:pPr>
            <a:r>
              <a:rPr lang="en-GB" sz="1200" b="0" i="1" strike="noStrike" spc="-1">
                <a:solidFill>
                  <a:srgbClr val="000000"/>
                </a:solidFill>
                <a:uFill>
                  <a:solidFill>
                    <a:srgbClr val="FFFFFF"/>
                  </a:solidFill>
                </a:uFill>
                <a:latin typeface="Arial" panose="020B0604020202020204"/>
                <a:ea typeface="DejaVu Sans" panose="020B0603030804020204"/>
              </a:rPr>
              <a:t>n</a:t>
            </a:r>
            <a:r>
              <a:rPr lang="en-GB" sz="1200" b="0" i="1" strike="noStrike" spc="-1" baseline="-25000">
                <a:solidFill>
                  <a:srgbClr val="000000"/>
                </a:solidFill>
                <a:uFill>
                  <a:solidFill>
                    <a:srgbClr val="FFFFFF"/>
                  </a:solidFill>
                </a:uFill>
                <a:latin typeface="Arial" panose="020B0604020202020204"/>
                <a:ea typeface="DejaVu Sans" panose="020B0603030804020204"/>
              </a:rPr>
              <a:t>Y</a:t>
            </a:r>
            <a:r>
              <a:rPr lang="en-GB" sz="1200" b="0" strike="noStrike" spc="-1">
                <a:solidFill>
                  <a:srgbClr val="000000"/>
                </a:solidFill>
                <a:uFill>
                  <a:solidFill>
                    <a:srgbClr val="FFFFFF"/>
                  </a:solidFill>
                </a:uFill>
                <a:latin typeface="Arial" panose="020B0604020202020204"/>
                <a:ea typeface="DejaVu Sans" panose="020B0603030804020204"/>
              </a:rPr>
              <a:t> (</a:t>
            </a:r>
            <a:r>
              <a:rPr lang="en-GB" sz="1200" b="0" i="1" strike="noStrike" spc="-1">
                <a:solidFill>
                  <a:srgbClr val="000000"/>
                </a:solidFill>
                <a:uFill>
                  <a:solidFill>
                    <a:srgbClr val="FFFFFF"/>
                  </a:solidFill>
                </a:uFill>
                <a:latin typeface="Arial" panose="020B0604020202020204"/>
                <a:ea typeface="DejaVu Sans" panose="020B0603030804020204"/>
              </a:rPr>
              <a:t>n</a:t>
            </a:r>
            <a:r>
              <a:rPr lang="en-GB" sz="1200" b="0" i="1" strike="noStrike" spc="-1" baseline="-25000">
                <a:solidFill>
                  <a:srgbClr val="000000"/>
                </a:solidFill>
                <a:uFill>
                  <a:solidFill>
                    <a:srgbClr val="FFFFFF"/>
                  </a:solidFill>
                </a:uFill>
                <a:latin typeface="Arial" panose="020B0604020202020204"/>
                <a:ea typeface="DejaVu Sans" panose="020B0603030804020204"/>
              </a:rPr>
              <a:t>Y</a:t>
            </a:r>
            <a:r>
              <a:rPr lang="en-GB" sz="1200" b="0" i="1" strike="noStrike" spc="-1">
                <a:solidFill>
                  <a:srgbClr val="000000"/>
                </a:solidFill>
                <a:uFill>
                  <a:solidFill>
                    <a:srgbClr val="FFFFFF"/>
                  </a:solidFill>
                </a:uFill>
                <a:latin typeface="Arial" panose="020B0604020202020204"/>
                <a:ea typeface="DejaVu Sans" panose="020B0603030804020204"/>
              </a:rPr>
              <a:t> </a:t>
            </a:r>
            <a:r>
              <a:rPr lang="en-GB" sz="1200" b="0" strike="noStrike" spc="-1">
                <a:solidFill>
                  <a:srgbClr val="000000"/>
                </a:solidFill>
                <a:uFill>
                  <a:solidFill>
                    <a:srgbClr val="FFFFFF"/>
                  </a:solidFill>
                </a:uFill>
                <a:latin typeface="Arial" panose="020B0604020202020204"/>
                <a:ea typeface="DejaVu Sans" panose="020B0603030804020204"/>
              </a:rPr>
              <a:t>+ 1)</a:t>
            </a:r>
            <a:endParaRPr lang="en-GB" sz="1800" b="0" strike="noStrike" spc="-1">
              <a:solidFill>
                <a:srgbClr val="000000"/>
              </a:solidFill>
              <a:uFill>
                <a:solidFill>
                  <a:srgbClr val="FFFFFF"/>
                </a:solidFill>
              </a:uFill>
              <a:latin typeface="Arial" panose="020B0604020202020204"/>
            </a:endParaRPr>
          </a:p>
          <a:p>
            <a:pPr algn="ctr">
              <a:lnSpc>
                <a:spcPct val="100000"/>
              </a:lnSpc>
            </a:pP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ea typeface="DejaVu Sans" panose="020B0603030804020204"/>
              </a:rPr>
              <a:t>2</a:t>
            </a:r>
            <a:endParaRPr lang="en-GB" sz="1800" b="0" strike="noStrike" spc="-1">
              <a:solidFill>
                <a:srgbClr val="000000"/>
              </a:solidFill>
              <a:uFill>
                <a:solidFill>
                  <a:srgbClr val="FFFFFF"/>
                </a:solidFill>
              </a:uFill>
              <a:latin typeface="Arial" panose="020B0604020202020204"/>
            </a:endParaRPr>
          </a:p>
        </p:txBody>
      </p:sp>
      <p:sp>
        <p:nvSpPr>
          <p:cNvPr id="365" name="Line 18"/>
          <p:cNvSpPr/>
          <p:nvPr/>
        </p:nvSpPr>
        <p:spPr>
          <a:xfrm>
            <a:off x="7692120" y="1459440"/>
            <a:ext cx="644760" cy="360"/>
          </a:xfrm>
          <a:prstGeom prst="line">
            <a:avLst/>
          </a:prstGeom>
          <a:ln w="25560">
            <a:solidFill>
              <a:srgbClr val="000000"/>
            </a:solidFill>
            <a:round/>
          </a:ln>
        </p:spPr>
        <p:style>
          <a:lnRef idx="0">
            <a:srgbClr val="FFFFFF"/>
          </a:lnRef>
          <a:fillRef idx="0">
            <a:srgbClr val="FFFFFF"/>
          </a:fillRef>
          <a:effectRef idx="0">
            <a:srgbClr val="FFFFFF"/>
          </a:effectRef>
          <a:fontRef idx="minor"/>
        </p:style>
      </p:sp>
      <p:sp>
        <p:nvSpPr>
          <p:cNvPr id="366" name="CustomShape 19"/>
          <p:cNvSpPr/>
          <p:nvPr/>
        </p:nvSpPr>
        <p:spPr>
          <a:xfrm>
            <a:off x="4176000" y="1699920"/>
            <a:ext cx="4750200" cy="819360"/>
          </a:xfrm>
          <a:prstGeom prst="rect">
            <a:avLst/>
          </a:prstGeom>
          <a:noFill/>
          <a:ln w="9360">
            <a:noFill/>
          </a:ln>
        </p:spPr>
        <p:style>
          <a:lnRef idx="0">
            <a:srgbClr val="FFFFFF"/>
          </a:lnRef>
          <a:fillRef idx="0">
            <a:srgbClr val="FFFFFF"/>
          </a:fillRef>
          <a:effectRef idx="0">
            <a:srgbClr val="FFFFFF"/>
          </a:effectRef>
          <a:fontRef idx="minor"/>
        </p:style>
        <p:txBody>
          <a:bodyPr lIns="0" tIns="0" rIns="0" bIns="0" anchor="ctr"/>
          <a:lstStyle/>
          <a:p>
            <a:pPr algn="ctr">
              <a:lnSpc>
                <a:spcPct val="100000"/>
              </a:lnSpc>
            </a:pPr>
            <a:r>
              <a:rPr lang="en-GB" sz="1800" b="0" strike="noStrike" spc="-1">
                <a:solidFill>
                  <a:srgbClr val="000000"/>
                </a:solidFill>
                <a:uFill>
                  <a:solidFill>
                    <a:srgbClr val="FFFFFF"/>
                  </a:solidFill>
                </a:uFill>
                <a:latin typeface="Arial" panose="020B0604020202020204"/>
                <a:ea typeface="DejaVu Sans" panose="020B0603030804020204"/>
              </a:rPr>
              <a:t> </a:t>
            </a:r>
            <a:r>
              <a:rPr lang="en-GB" sz="1200" b="1" i="1" strike="noStrike" spc="-1">
                <a:solidFill>
                  <a:srgbClr val="000000"/>
                </a:solidFill>
                <a:uFill>
                  <a:solidFill>
                    <a:srgbClr val="FFFFFF"/>
                  </a:solidFill>
                </a:uFill>
                <a:latin typeface="Arial" panose="020B0604020202020204"/>
                <a:ea typeface="DejaVu Sans" panose="020B0603030804020204"/>
              </a:rPr>
              <a:t>nx</a:t>
            </a:r>
            <a:r>
              <a:rPr lang="en-GB" sz="1200" b="1" strike="noStrike" spc="-1">
                <a:solidFill>
                  <a:srgbClr val="000000"/>
                </a:solidFill>
                <a:uFill>
                  <a:solidFill>
                    <a:srgbClr val="FFFFFF"/>
                  </a:solidFill>
                </a:uFill>
                <a:latin typeface="Arial" panose="020B0604020202020204"/>
                <a:ea typeface="DejaVu Sans" panose="020B0603030804020204"/>
              </a:rPr>
              <a:t> </a:t>
            </a:r>
            <a:r>
              <a:rPr lang="en-GB" sz="1200" b="0" strike="noStrike" spc="-1">
                <a:solidFill>
                  <a:srgbClr val="000000"/>
                </a:solidFill>
                <a:uFill>
                  <a:solidFill>
                    <a:srgbClr val="FFFFFF"/>
                  </a:solidFill>
                </a:uFill>
                <a:latin typeface="Arial" panose="020B0604020202020204"/>
                <a:ea typeface="DejaVu Sans" panose="020B0603030804020204"/>
              </a:rPr>
              <a:t>and</a:t>
            </a:r>
            <a:r>
              <a:rPr lang="en-GB" sz="1200" b="1" strike="noStrike" spc="-1">
                <a:solidFill>
                  <a:srgbClr val="000000"/>
                </a:solidFill>
                <a:uFill>
                  <a:solidFill>
                    <a:srgbClr val="FFFFFF"/>
                  </a:solidFill>
                </a:uFill>
                <a:latin typeface="Arial" panose="020B0604020202020204"/>
                <a:ea typeface="DejaVu Sans" panose="020B0603030804020204"/>
              </a:rPr>
              <a:t> </a:t>
            </a:r>
            <a:r>
              <a:rPr lang="en-GB" sz="1200" b="1" i="1" strike="noStrike" spc="-1">
                <a:solidFill>
                  <a:srgbClr val="000000"/>
                </a:solidFill>
                <a:uFill>
                  <a:solidFill>
                    <a:srgbClr val="FFFFFF"/>
                  </a:solidFill>
                </a:uFill>
                <a:latin typeface="Arial" panose="020B0604020202020204"/>
                <a:ea typeface="DejaVu Sans" panose="020B0603030804020204"/>
              </a:rPr>
              <a:t>ny</a:t>
            </a:r>
            <a:r>
              <a:rPr lang="en-GB" sz="1200" b="0" i="1" strike="noStrike" spc="-1">
                <a:solidFill>
                  <a:srgbClr val="000000"/>
                </a:solidFill>
                <a:uFill>
                  <a:solidFill>
                    <a:srgbClr val="FFFFFF"/>
                  </a:solidFill>
                </a:uFill>
                <a:latin typeface="Arial" panose="020B0604020202020204"/>
                <a:ea typeface="DejaVu Sans" panose="020B0603030804020204"/>
              </a:rPr>
              <a:t>= </a:t>
            </a:r>
            <a:r>
              <a:rPr lang="en-GB" sz="1200" b="0" strike="noStrike" spc="-1">
                <a:solidFill>
                  <a:srgbClr val="000000"/>
                </a:solidFill>
                <a:uFill>
                  <a:solidFill>
                    <a:srgbClr val="FFFFFF"/>
                  </a:solidFill>
                </a:uFill>
                <a:latin typeface="Arial" panose="020B0604020202020204"/>
                <a:ea typeface="DejaVu Sans" panose="020B0603030804020204"/>
              </a:rPr>
              <a:t>number</a:t>
            </a:r>
            <a:r>
              <a:rPr lang="en-GB" sz="1800" b="0" strike="noStrike" spc="-1">
                <a:solidFill>
                  <a:srgbClr val="000000"/>
                </a:solidFill>
                <a:uFill>
                  <a:solidFill>
                    <a:srgbClr val="FFFFFF"/>
                  </a:solidFill>
                </a:uFill>
                <a:latin typeface="Arial" panose="020B0604020202020204"/>
                <a:ea typeface="DejaVu Sans" panose="020B0603030804020204"/>
              </a:rPr>
              <a:t> </a:t>
            </a:r>
            <a:r>
              <a:rPr lang="en-GB" sz="1200" b="0" strike="noStrike" spc="-1">
                <a:solidFill>
                  <a:srgbClr val="000000"/>
                </a:solidFill>
                <a:uFill>
                  <a:solidFill>
                    <a:srgbClr val="FFFFFF"/>
                  </a:solidFill>
                </a:uFill>
                <a:latin typeface="Arial" panose="020B0604020202020204"/>
                <a:ea typeface="DejaVu Sans" panose="020B0603030804020204"/>
              </a:rPr>
              <a:t>of values in sample ‘X’ and sample ‘Y’</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ea typeface="DejaVu Sans" panose="020B0603030804020204"/>
              </a:rPr>
              <a:t> </a:t>
            </a:r>
            <a:r>
              <a:rPr lang="en-GB" sz="1200" b="1" strike="noStrike" spc="-1">
                <a:solidFill>
                  <a:srgbClr val="000000"/>
                </a:solidFill>
                <a:uFill>
                  <a:solidFill>
                    <a:srgbClr val="FFFFFF"/>
                  </a:solidFill>
                </a:uFill>
                <a:latin typeface="Arial" panose="020B0604020202020204"/>
                <a:ea typeface="DejaVu Sans" panose="020B0603030804020204"/>
              </a:rPr>
              <a:t>∑</a:t>
            </a:r>
            <a:r>
              <a:rPr lang="en-GB" sz="1200" b="1" i="1" strike="noStrike" spc="-1">
                <a:solidFill>
                  <a:srgbClr val="000000"/>
                </a:solidFill>
                <a:uFill>
                  <a:solidFill>
                    <a:srgbClr val="FFFFFF"/>
                  </a:solidFill>
                </a:uFill>
                <a:latin typeface="Arial" panose="020B0604020202020204"/>
                <a:ea typeface="DejaVu Sans" panose="020B0603030804020204"/>
              </a:rPr>
              <a:t>rX</a:t>
            </a:r>
            <a:r>
              <a:rPr lang="en-GB" sz="1200" b="1" strike="noStrike" spc="-1">
                <a:solidFill>
                  <a:srgbClr val="000000"/>
                </a:solidFill>
                <a:uFill>
                  <a:solidFill>
                    <a:srgbClr val="FFFFFF"/>
                  </a:solidFill>
                </a:uFill>
                <a:latin typeface="Arial" panose="020B0604020202020204"/>
                <a:ea typeface="DejaVu Sans" panose="020B0603030804020204"/>
              </a:rPr>
              <a:t> </a:t>
            </a:r>
            <a:r>
              <a:rPr lang="en-GB" sz="1200" b="0" strike="noStrike" spc="-1">
                <a:solidFill>
                  <a:srgbClr val="000000"/>
                </a:solidFill>
                <a:uFill>
                  <a:solidFill>
                    <a:srgbClr val="FFFFFF"/>
                  </a:solidFill>
                </a:uFill>
                <a:latin typeface="Arial" panose="020B0604020202020204"/>
                <a:ea typeface="DejaVu Sans" panose="020B0603030804020204"/>
              </a:rPr>
              <a:t>and</a:t>
            </a:r>
            <a:r>
              <a:rPr lang="en-GB" sz="1200" b="1" strike="noStrike" spc="-1">
                <a:solidFill>
                  <a:srgbClr val="000000"/>
                </a:solidFill>
                <a:uFill>
                  <a:solidFill>
                    <a:srgbClr val="FFFFFF"/>
                  </a:solidFill>
                </a:uFill>
                <a:latin typeface="Arial" panose="020B0604020202020204"/>
                <a:ea typeface="DejaVu Sans" panose="020B0603030804020204"/>
              </a:rPr>
              <a:t> ∑</a:t>
            </a:r>
            <a:r>
              <a:rPr lang="en-GB" sz="1200" b="1" i="1" strike="noStrike" spc="-1">
                <a:solidFill>
                  <a:srgbClr val="000000"/>
                </a:solidFill>
                <a:uFill>
                  <a:solidFill>
                    <a:srgbClr val="FFFFFF"/>
                  </a:solidFill>
                </a:uFill>
                <a:latin typeface="Arial" panose="020B0604020202020204"/>
                <a:ea typeface="DejaVu Sans" panose="020B0603030804020204"/>
              </a:rPr>
              <a:t>rX</a:t>
            </a:r>
            <a:r>
              <a:rPr lang="en-GB" sz="1200" b="0" i="1" strike="noStrike" spc="-1">
                <a:solidFill>
                  <a:srgbClr val="000000"/>
                </a:solidFill>
                <a:uFill>
                  <a:solidFill>
                    <a:srgbClr val="FFFFFF"/>
                  </a:solidFill>
                </a:uFill>
                <a:latin typeface="Arial" panose="020B0604020202020204"/>
                <a:ea typeface="DejaVu Sans" panose="020B0603030804020204"/>
              </a:rPr>
              <a:t>=</a:t>
            </a:r>
            <a:r>
              <a:rPr lang="en-GB" sz="1200" b="0" strike="noStrike" spc="-1">
                <a:solidFill>
                  <a:srgbClr val="000000"/>
                </a:solidFill>
                <a:uFill>
                  <a:solidFill>
                    <a:srgbClr val="FFFFFF"/>
                  </a:solidFill>
                </a:uFill>
                <a:latin typeface="Arial" panose="020B0604020202020204"/>
                <a:ea typeface="DejaVu Sans" panose="020B0603030804020204"/>
              </a:rPr>
              <a:t> respective sum of the rank values </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1200" b="0" strike="noStrike" spc="-1">
                <a:solidFill>
                  <a:srgbClr val="000000"/>
                </a:solidFill>
                <a:uFill>
                  <a:solidFill>
                    <a:srgbClr val="FFFFFF"/>
                  </a:solidFill>
                </a:uFill>
                <a:latin typeface="Arial" panose="020B0604020202020204"/>
                <a:ea typeface="DejaVu Sans" panose="020B0603030804020204"/>
              </a:rPr>
              <a:t> </a:t>
            </a:r>
            <a:endParaRPr lang="en-GB" sz="1800" b="0" strike="noStrike" spc="-1">
              <a:solidFill>
                <a:srgbClr val="000000"/>
              </a:solidFill>
              <a:uFill>
                <a:solidFill>
                  <a:srgbClr val="FFFFFF"/>
                </a:solidFill>
              </a:uFill>
              <a:latin typeface="Arial" panose="020B0604020202020204"/>
            </a:endParaRPr>
          </a:p>
        </p:txBody>
      </p:sp>
      <p:sp>
        <p:nvSpPr>
          <p:cNvPr id="368" name="CustomShape 21"/>
          <p:cNvSpPr/>
          <p:nvPr/>
        </p:nvSpPr>
        <p:spPr>
          <a:xfrm>
            <a:off x="1224000" y="647640"/>
            <a:ext cx="1079280" cy="3596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i="1" strike="noStrike" spc="-1">
                <a:solidFill>
                  <a:srgbClr val="FF3333"/>
                </a:solidFill>
                <a:uFill>
                  <a:solidFill>
                    <a:srgbClr val="FFFFFF"/>
                  </a:solidFill>
                </a:uFill>
                <a:latin typeface="Arial" panose="020B0604020202020204"/>
                <a:ea typeface="DejaVu Sans" panose="020B0603030804020204"/>
              </a:rPr>
              <a:t>Stage 1</a:t>
            </a:r>
            <a:endParaRPr lang="en-GB" sz="1800" b="0" strike="noStrike" spc="-1">
              <a:solidFill>
                <a:srgbClr val="000000"/>
              </a:solidFill>
              <a:uFill>
                <a:solidFill>
                  <a:srgbClr val="FFFFFF"/>
                </a:solidFill>
              </a:uFill>
              <a:latin typeface="Arial" panose="020B0604020202020204"/>
            </a:endParaRPr>
          </a:p>
        </p:txBody>
      </p:sp>
      <p:sp>
        <p:nvSpPr>
          <p:cNvPr id="369" name="CustomShape 22"/>
          <p:cNvSpPr/>
          <p:nvPr/>
        </p:nvSpPr>
        <p:spPr>
          <a:xfrm>
            <a:off x="3960000" y="863640"/>
            <a:ext cx="1079280" cy="3596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i="1" strike="noStrike" spc="-1">
                <a:solidFill>
                  <a:srgbClr val="FF3333"/>
                </a:solidFill>
                <a:uFill>
                  <a:solidFill>
                    <a:srgbClr val="FFFFFF"/>
                  </a:solidFill>
                </a:uFill>
                <a:latin typeface="Arial" panose="020B0604020202020204"/>
                <a:ea typeface="DejaVu Sans" panose="020B0603030804020204"/>
              </a:rPr>
              <a:t>Stage 2</a:t>
            </a:r>
            <a:endParaRPr lang="en-GB" sz="1800" b="0" strike="noStrike" spc="-1">
              <a:solidFill>
                <a:srgbClr val="000000"/>
              </a:solidFill>
              <a:uFill>
                <a:solidFill>
                  <a:srgbClr val="FFFFFF"/>
                </a:solidFill>
              </a:uFill>
              <a:latin typeface="Arial" panose="020B0604020202020204"/>
            </a:endParaRPr>
          </a:p>
        </p:txBody>
      </p:sp>
      <p:sp>
        <p:nvSpPr>
          <p:cNvPr id="370" name="CustomShape 23"/>
          <p:cNvSpPr/>
          <p:nvPr/>
        </p:nvSpPr>
        <p:spPr>
          <a:xfrm>
            <a:off x="3960000" y="2422800"/>
            <a:ext cx="1079280" cy="35964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i="1" strike="noStrike" spc="-1">
                <a:solidFill>
                  <a:srgbClr val="FF3333"/>
                </a:solidFill>
                <a:uFill>
                  <a:solidFill>
                    <a:srgbClr val="FFFFFF"/>
                  </a:solidFill>
                </a:uFill>
                <a:latin typeface="Arial" panose="020B0604020202020204"/>
                <a:ea typeface="DejaVu Sans" panose="020B0603030804020204"/>
              </a:rPr>
              <a:t>Stage 3</a:t>
            </a:r>
            <a:endParaRPr lang="en-GB" sz="1800" b="0" strike="noStrike" spc="-1">
              <a:solidFill>
                <a:srgbClr val="000000"/>
              </a:solidFill>
              <a:uFill>
                <a:solidFill>
                  <a:srgbClr val="FFFFFF"/>
                </a:solidFill>
              </a:uFill>
              <a:latin typeface="Arial" panose="020B0604020202020204"/>
            </a:endParaRPr>
          </a:p>
        </p:txBody>
      </p:sp>
      <p:sp>
        <p:nvSpPr>
          <p:cNvPr id="25" name="CustomShape 1"/>
          <p:cNvSpPr/>
          <p:nvPr/>
        </p:nvSpPr>
        <p:spPr>
          <a:xfrm>
            <a:off x="271849" y="2052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Mann Whitney U Test</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1"/>
          <p:cNvSpPr/>
          <p:nvPr/>
        </p:nvSpPr>
        <p:spPr>
          <a:xfrm>
            <a:off x="2250360" y="214200"/>
            <a:ext cx="4640400" cy="453600"/>
          </a:xfrm>
          <a:prstGeom prst="rect">
            <a:avLst/>
          </a:prstGeom>
          <a:noFill/>
          <a:ln w="9360">
            <a:noFill/>
          </a:ln>
        </p:spPr>
        <p:style>
          <a:lnRef idx="0">
            <a:srgbClr val="FFFFFF"/>
          </a:lnRef>
          <a:fillRef idx="0">
            <a:srgbClr val="FFFFFF"/>
          </a:fillRef>
          <a:effectRef idx="0">
            <a:srgbClr val="FFFFFF"/>
          </a:effectRef>
          <a:fontRef idx="minor"/>
        </p:style>
      </p:sp>
      <p:sp>
        <p:nvSpPr>
          <p:cNvPr id="372" name="CustomShape 2"/>
          <p:cNvSpPr/>
          <p:nvPr/>
        </p:nvSpPr>
        <p:spPr>
          <a:xfrm>
            <a:off x="5796000" y="5734080"/>
            <a:ext cx="2445120" cy="36216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strike="noStrike" spc="-1">
                <a:solidFill>
                  <a:srgbClr val="000000"/>
                </a:solidFill>
                <a:uFill>
                  <a:solidFill>
                    <a:srgbClr val="FFFFFF"/>
                  </a:solidFill>
                </a:uFill>
                <a:latin typeface="Arial" panose="020B0604020202020204"/>
                <a:ea typeface="DejaVu Sans" panose="020B0603030804020204"/>
              </a:rPr>
              <a:t>Scale 1cm = 50m</a:t>
            </a:r>
            <a:endParaRPr lang="en-GB" sz="1800" b="0" strike="noStrike" spc="-1">
              <a:solidFill>
                <a:srgbClr val="000000"/>
              </a:solidFill>
              <a:uFill>
                <a:solidFill>
                  <a:srgbClr val="FFFFFF"/>
                </a:solidFill>
              </a:uFill>
              <a:latin typeface="Arial" panose="020B0604020202020204"/>
            </a:endParaRPr>
          </a:p>
        </p:txBody>
      </p:sp>
      <p:sp>
        <p:nvSpPr>
          <p:cNvPr id="373" name="CustomShape 3"/>
          <p:cNvSpPr/>
          <p:nvPr/>
        </p:nvSpPr>
        <p:spPr>
          <a:xfrm>
            <a:off x="155520" y="-144360"/>
            <a:ext cx="302040" cy="302040"/>
          </a:xfrm>
          <a:prstGeom prst="rect">
            <a:avLst/>
          </a:prstGeom>
          <a:noFill/>
          <a:ln>
            <a:noFill/>
          </a:ln>
        </p:spPr>
        <p:style>
          <a:lnRef idx="0">
            <a:srgbClr val="FFFFFF"/>
          </a:lnRef>
          <a:fillRef idx="0">
            <a:srgbClr val="FFFFFF"/>
          </a:fillRef>
          <a:effectRef idx="0">
            <a:srgbClr val="FFFFFF"/>
          </a:effectRef>
          <a:fontRef idx="minor"/>
        </p:style>
      </p:sp>
      <p:sp>
        <p:nvSpPr>
          <p:cNvPr id="374" name="CustomShape 4"/>
          <p:cNvSpPr/>
          <p:nvPr/>
        </p:nvSpPr>
        <p:spPr>
          <a:xfrm>
            <a:off x="155520" y="-144360"/>
            <a:ext cx="302040" cy="302040"/>
          </a:xfrm>
          <a:prstGeom prst="rect">
            <a:avLst/>
          </a:prstGeom>
          <a:noFill/>
          <a:ln>
            <a:noFill/>
          </a:ln>
        </p:spPr>
        <p:style>
          <a:lnRef idx="0">
            <a:srgbClr val="FFFFFF"/>
          </a:lnRef>
          <a:fillRef idx="0">
            <a:srgbClr val="FFFFFF"/>
          </a:fillRef>
          <a:effectRef idx="0">
            <a:srgbClr val="FFFFFF"/>
          </a:effectRef>
          <a:fontRef idx="minor"/>
        </p:style>
      </p:sp>
      <p:sp>
        <p:nvSpPr>
          <p:cNvPr id="375" name="CustomShape 5"/>
          <p:cNvSpPr/>
          <p:nvPr/>
        </p:nvSpPr>
        <p:spPr>
          <a:xfrm>
            <a:off x="155520" y="-144360"/>
            <a:ext cx="302040" cy="302040"/>
          </a:xfrm>
          <a:prstGeom prst="rect">
            <a:avLst/>
          </a:prstGeom>
          <a:noFill/>
          <a:ln>
            <a:noFill/>
          </a:ln>
        </p:spPr>
        <p:style>
          <a:lnRef idx="0">
            <a:srgbClr val="FFFFFF"/>
          </a:lnRef>
          <a:fillRef idx="0">
            <a:srgbClr val="FFFFFF"/>
          </a:fillRef>
          <a:effectRef idx="0">
            <a:srgbClr val="FFFFFF"/>
          </a:effectRef>
          <a:fontRef idx="minor"/>
        </p:style>
      </p:sp>
      <p:sp>
        <p:nvSpPr>
          <p:cNvPr id="376" name="CustomShape 6"/>
          <p:cNvSpPr/>
          <p:nvPr/>
        </p:nvSpPr>
        <p:spPr>
          <a:xfrm>
            <a:off x="155520" y="-144360"/>
            <a:ext cx="302040" cy="302040"/>
          </a:xfrm>
          <a:prstGeom prst="rect">
            <a:avLst/>
          </a:prstGeom>
          <a:noFill/>
          <a:ln>
            <a:noFill/>
          </a:ln>
        </p:spPr>
        <p:style>
          <a:lnRef idx="0">
            <a:srgbClr val="FFFFFF"/>
          </a:lnRef>
          <a:fillRef idx="0">
            <a:srgbClr val="FFFFFF"/>
          </a:fillRef>
          <a:effectRef idx="0">
            <a:srgbClr val="FFFFFF"/>
          </a:effectRef>
          <a:fontRef idx="minor"/>
        </p:style>
      </p:sp>
      <p:pic>
        <p:nvPicPr>
          <p:cNvPr id="377" name="Picture 19"/>
          <p:cNvPicPr/>
          <p:nvPr/>
        </p:nvPicPr>
        <p:blipFill>
          <a:blip r:embed="rId3"/>
          <a:stretch>
            <a:fillRect/>
          </a:stretch>
        </p:blipFill>
        <p:spPr>
          <a:xfrm>
            <a:off x="438480" y="5472000"/>
            <a:ext cx="712440" cy="712440"/>
          </a:xfrm>
          <a:prstGeom prst="rect">
            <a:avLst/>
          </a:prstGeom>
          <a:ln>
            <a:noFill/>
          </a:ln>
        </p:spPr>
      </p:pic>
      <p:sp>
        <p:nvSpPr>
          <p:cNvPr id="378" name="CustomShape 7"/>
          <p:cNvSpPr/>
          <p:nvPr/>
        </p:nvSpPr>
        <p:spPr>
          <a:xfrm>
            <a:off x="936000" y="3096000"/>
            <a:ext cx="214920" cy="214920"/>
          </a:xfrm>
          <a:prstGeom prst="ellipse">
            <a:avLst/>
          </a:prstGeom>
          <a:solidFill>
            <a:srgbClr val="000000"/>
          </a:solidFill>
          <a:ln>
            <a:solidFill>
              <a:srgbClr val="000000"/>
            </a:solidFill>
          </a:ln>
        </p:spPr>
        <p:style>
          <a:lnRef idx="0">
            <a:srgbClr val="FFFFFF"/>
          </a:lnRef>
          <a:fillRef idx="0">
            <a:srgbClr val="FFFFFF"/>
          </a:fillRef>
          <a:effectRef idx="0">
            <a:srgbClr val="FFFFFF"/>
          </a:effectRef>
          <a:fontRef idx="minor"/>
        </p:style>
      </p:sp>
      <p:sp>
        <p:nvSpPr>
          <p:cNvPr id="380" name="CustomShape 9"/>
          <p:cNvSpPr/>
          <p:nvPr/>
        </p:nvSpPr>
        <p:spPr>
          <a:xfrm>
            <a:off x="460080" y="3240000"/>
            <a:ext cx="1338840" cy="4536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0" strike="noStrike" spc="-1">
                <a:solidFill>
                  <a:srgbClr val="000000"/>
                </a:solidFill>
                <a:uFill>
                  <a:solidFill>
                    <a:srgbClr val="FFFFFF"/>
                  </a:solidFill>
                </a:uFill>
                <a:latin typeface="Arial" panose="020B0604020202020204"/>
                <a:ea typeface="DejaVu Sans" panose="020B0603030804020204"/>
              </a:rPr>
              <a:t>Catacol</a:t>
            </a:r>
            <a:endParaRPr lang="en-GB" sz="1800" b="0" strike="noStrike" spc="-1">
              <a:solidFill>
                <a:srgbClr val="000000"/>
              </a:solidFill>
              <a:uFill>
                <a:solidFill>
                  <a:srgbClr val="FFFFFF"/>
                </a:solidFill>
              </a:uFill>
              <a:latin typeface="Arial" panose="020B0604020202020204"/>
            </a:endParaRPr>
          </a:p>
        </p:txBody>
      </p:sp>
      <p:sp>
        <p:nvSpPr>
          <p:cNvPr id="381" name="CustomShape 10"/>
          <p:cNvSpPr/>
          <p:nvPr/>
        </p:nvSpPr>
        <p:spPr>
          <a:xfrm>
            <a:off x="6912000" y="3240000"/>
            <a:ext cx="1726920" cy="4536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0" strike="noStrike" spc="-1">
                <a:solidFill>
                  <a:srgbClr val="000000"/>
                </a:solidFill>
                <a:uFill>
                  <a:solidFill>
                    <a:srgbClr val="FFFFFF"/>
                  </a:solidFill>
                </a:uFill>
                <a:latin typeface="Arial" panose="020B0604020202020204"/>
                <a:ea typeface="DejaVu Sans" panose="020B0603030804020204"/>
              </a:rPr>
              <a:t>Lochranza</a:t>
            </a:r>
            <a:endParaRPr lang="en-GB" sz="1800" b="0" strike="noStrike" spc="-1">
              <a:solidFill>
                <a:srgbClr val="000000"/>
              </a:solidFill>
              <a:uFill>
                <a:solidFill>
                  <a:srgbClr val="FFFFFF"/>
                </a:solidFill>
              </a:uFill>
              <a:latin typeface="Arial" panose="020B0604020202020204"/>
            </a:endParaRPr>
          </a:p>
        </p:txBody>
      </p:sp>
      <p:sp>
        <p:nvSpPr>
          <p:cNvPr id="13"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Drawing the Coast Profile Transect</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2" name="Chart 2"/>
          <p:cNvGraphicFramePr/>
          <p:nvPr>
            <p:extLst>
              <p:ext uri="{D42A27DB-BD31-4B8C-83A1-F6EECF244321}">
                <p14:modId xmlns:p14="http://schemas.microsoft.com/office/powerpoint/2010/main" val="1780585339"/>
              </p:ext>
            </p:extLst>
          </p:nvPr>
        </p:nvGraphicFramePr>
        <p:xfrm>
          <a:off x="877681" y="1103835"/>
          <a:ext cx="7426800" cy="4938619"/>
        </p:xfrm>
        <a:graphic>
          <a:graphicData uri="http://schemas.openxmlformats.org/drawingml/2006/chart">
            <c:chart xmlns:c="http://schemas.openxmlformats.org/drawingml/2006/chart" xmlns:r="http://schemas.openxmlformats.org/officeDocument/2006/relationships" r:id="rId3"/>
          </a:graphicData>
        </a:graphic>
      </p:graphicFrame>
      <p:sp>
        <p:nvSpPr>
          <p:cNvPr id="4" name="CustomShape 1"/>
          <p:cNvSpPr/>
          <p:nvPr/>
        </p:nvSpPr>
        <p:spPr>
          <a:xfrm>
            <a:off x="271849" y="494270"/>
            <a:ext cx="6981840" cy="498354"/>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Benefit of a Pilot Study</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2"/>
          <p:cNvSpPr/>
          <p:nvPr/>
        </p:nvSpPr>
        <p:spPr>
          <a:xfrm>
            <a:off x="574920" y="1419280"/>
            <a:ext cx="7299080" cy="428048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strike="noStrike" spc="-1" dirty="0">
                <a:solidFill>
                  <a:srgbClr val="000000"/>
                </a:solidFill>
                <a:uFill>
                  <a:solidFill>
                    <a:srgbClr val="FFFFFF"/>
                  </a:solidFill>
                </a:uFill>
                <a:latin typeface="Arial" panose="020B0604020202020204"/>
                <a:ea typeface="DejaVu Sans" panose="020B0603030804020204"/>
              </a:rPr>
              <a:t>Coasts </a:t>
            </a:r>
            <a:r>
              <a:rPr lang="en-GB" sz="1800" b="0" strike="noStrike" spc="-1" dirty="0" smtClean="0">
                <a:solidFill>
                  <a:srgbClr val="000000"/>
                </a:solidFill>
                <a:uFill>
                  <a:solidFill>
                    <a:srgbClr val="FFFFFF"/>
                  </a:solidFill>
                </a:uFill>
                <a:latin typeface="Arial" panose="020B0604020202020204"/>
                <a:ea typeface="DejaVu Sans" panose="020B0603030804020204"/>
              </a:rPr>
              <a:t>are the </a:t>
            </a:r>
            <a:r>
              <a:rPr lang="en-GB" sz="1800" b="0" strike="noStrike" spc="-1" dirty="0">
                <a:solidFill>
                  <a:srgbClr val="000000"/>
                </a:solidFill>
                <a:uFill>
                  <a:solidFill>
                    <a:srgbClr val="FFFFFF"/>
                  </a:solidFill>
                </a:uFill>
                <a:latin typeface="Arial" panose="020B0604020202020204"/>
                <a:ea typeface="DejaVu Sans" panose="020B0603030804020204"/>
              </a:rPr>
              <a:t>interface between the land (terrestrial) and the sea (marine</a:t>
            </a:r>
            <a:r>
              <a:rPr lang="en-GB" sz="1800" b="0" strike="noStrike" spc="-1" dirty="0" smtClean="0">
                <a:solidFill>
                  <a:srgbClr val="000000"/>
                </a:solidFill>
                <a:uFill>
                  <a:solidFill>
                    <a:srgbClr val="FFFFFF"/>
                  </a:solidFill>
                </a:uFill>
                <a:latin typeface="Arial" panose="020B0604020202020204"/>
                <a:ea typeface="DejaVu Sans" panose="020B0603030804020204"/>
              </a:rPr>
              <a:t>), providing a diverse range of habitats</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smtClean="0">
                <a:solidFill>
                  <a:srgbClr val="000000"/>
                </a:solidFill>
                <a:uFill>
                  <a:solidFill>
                    <a:srgbClr val="FFFFFF"/>
                  </a:solidFill>
                </a:uFill>
                <a:latin typeface="Arial" panose="020B0604020202020204"/>
                <a:ea typeface="DejaVu Sans" panose="020B0603030804020204"/>
              </a:rPr>
              <a:t>650 </a:t>
            </a:r>
            <a:r>
              <a:rPr lang="en-GB" sz="1800" b="0" strike="noStrike" spc="-1" dirty="0">
                <a:solidFill>
                  <a:srgbClr val="000000"/>
                </a:solidFill>
                <a:uFill>
                  <a:solidFill>
                    <a:srgbClr val="FFFFFF"/>
                  </a:solidFill>
                </a:uFill>
                <a:latin typeface="Arial" panose="020B0604020202020204"/>
                <a:ea typeface="DejaVu Sans" panose="020B0603030804020204"/>
              </a:rPr>
              <a:t>million people (10% of world population) live within 10m of current sea level</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smtClean="0">
                <a:solidFill>
                  <a:srgbClr val="000000"/>
                </a:solidFill>
                <a:uFill>
                  <a:solidFill>
                    <a:srgbClr val="FFFFFF"/>
                  </a:solidFill>
                </a:uFill>
                <a:latin typeface="Arial" panose="020B0604020202020204"/>
                <a:ea typeface="DejaVu Sans" panose="020B0603030804020204"/>
              </a:rPr>
              <a:t>Most </a:t>
            </a:r>
            <a:r>
              <a:rPr lang="en-GB" sz="1800" b="0" strike="noStrike" spc="-1" dirty="0">
                <a:solidFill>
                  <a:srgbClr val="000000"/>
                </a:solidFill>
                <a:uFill>
                  <a:solidFill>
                    <a:srgbClr val="FFFFFF"/>
                  </a:solidFill>
                </a:uFill>
                <a:latin typeface="Arial" panose="020B0604020202020204"/>
                <a:ea typeface="DejaVu Sans" panose="020B0603030804020204"/>
              </a:rPr>
              <a:t>active of all geomorphological environments: where marine, terrestrial, atmospheric and human processes and erosion interact</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smtClean="0">
                <a:solidFill>
                  <a:srgbClr val="000000"/>
                </a:solidFill>
                <a:uFill>
                  <a:solidFill>
                    <a:srgbClr val="FFFFFF"/>
                  </a:solidFill>
                </a:uFill>
                <a:latin typeface="Arial" panose="020B0604020202020204"/>
                <a:ea typeface="DejaVu Sans" panose="020B0603030804020204"/>
              </a:rPr>
              <a:t>Sea </a:t>
            </a:r>
            <a:r>
              <a:rPr lang="en-GB" sz="1800" b="0" strike="noStrike" spc="-1" dirty="0">
                <a:solidFill>
                  <a:srgbClr val="000000"/>
                </a:solidFill>
                <a:uFill>
                  <a:solidFill>
                    <a:srgbClr val="FFFFFF"/>
                  </a:solidFill>
                </a:uFill>
                <a:latin typeface="Arial" panose="020B0604020202020204"/>
                <a:ea typeface="DejaVu Sans" panose="020B0603030804020204"/>
              </a:rPr>
              <a:t>level rise and issues regarding management means it is an area of contemporary geography</a:t>
            </a:r>
            <a:endParaRPr lang="en-GB" sz="1800" b="0" strike="noStrike" spc="-1" dirty="0">
              <a:solidFill>
                <a:srgbClr val="000000"/>
              </a:solidFill>
              <a:uFill>
                <a:solidFill>
                  <a:srgbClr val="FFFFFF"/>
                </a:solidFill>
              </a:uFill>
              <a:latin typeface="Arial" panose="020B0604020202020204"/>
            </a:endParaRPr>
          </a:p>
          <a:p>
            <a:pPr>
              <a:lnSpc>
                <a:spcPct val="100000"/>
              </a:lnSpc>
            </a:pPr>
            <a:endParaRPr lang="en-GB" sz="1800" b="0" strike="noStrike" spc="-1" dirty="0">
              <a:solidFill>
                <a:srgbClr val="000000"/>
              </a:solidFill>
              <a:uFill>
                <a:solidFill>
                  <a:srgbClr val="FFFFFF"/>
                </a:solidFill>
              </a:uFill>
              <a:latin typeface="Arial" panose="020B0604020202020204"/>
            </a:endParaRPr>
          </a:p>
          <a:p>
            <a:pPr>
              <a:lnSpc>
                <a:spcPct val="100000"/>
              </a:lnSpc>
            </a:pPr>
            <a:r>
              <a:rPr lang="en-GB" sz="1800" b="0" strike="noStrike" spc="-1" dirty="0">
                <a:solidFill>
                  <a:srgbClr val="000000"/>
                </a:solidFill>
                <a:uFill>
                  <a:solidFill>
                    <a:srgbClr val="FFFFFF"/>
                  </a:solidFill>
                </a:uFill>
                <a:latin typeface="Arial" panose="020B0604020202020204"/>
                <a:ea typeface="DejaVu Sans" panose="020B0603030804020204"/>
              </a:rPr>
              <a:t>Most of Arran’s population lives close to current sea level and the main road around the island follows the coast closely </a:t>
            </a:r>
            <a:endParaRPr lang="en-GB" sz="1800" b="0" strike="noStrike" spc="-1" dirty="0">
              <a:solidFill>
                <a:srgbClr val="000000"/>
              </a:solidFill>
              <a:uFill>
                <a:solidFill>
                  <a:srgbClr val="FFFFFF"/>
                </a:solidFill>
              </a:uFill>
              <a:latin typeface="Arial" panose="020B0604020202020204"/>
            </a:endParaRPr>
          </a:p>
        </p:txBody>
      </p:sp>
      <p:sp>
        <p:nvSpPr>
          <p:cNvPr id="4"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Why should we study coastal environments?</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Picture 251"/>
          <p:cNvPicPr/>
          <p:nvPr/>
        </p:nvPicPr>
        <p:blipFill>
          <a:blip r:embed="rId3"/>
          <a:srcRect t="10470" b="26302"/>
          <a:stretch>
            <a:fillRect/>
          </a:stretch>
        </p:blipFill>
        <p:spPr>
          <a:xfrm>
            <a:off x="2520" y="1611000"/>
            <a:ext cx="9212400" cy="3884760"/>
          </a:xfrm>
          <a:prstGeom prst="rect">
            <a:avLst/>
          </a:prstGeom>
          <a:ln>
            <a:noFill/>
          </a:ln>
        </p:spPr>
      </p:pic>
      <p:sp>
        <p:nvSpPr>
          <p:cNvPr id="252" name="TextShape 1"/>
          <p:cNvSpPr txBox="1"/>
          <p:nvPr/>
        </p:nvSpPr>
        <p:spPr>
          <a:xfrm>
            <a:off x="328885" y="830950"/>
            <a:ext cx="6758280" cy="403200"/>
          </a:xfrm>
          <a:prstGeom prst="rect">
            <a:avLst/>
          </a:prstGeom>
          <a:noFill/>
          <a:ln>
            <a:noFill/>
          </a:ln>
        </p:spPr>
        <p:txBody>
          <a:bodyPr lIns="90000" tIns="45000" rIns="90000" bIns="45000"/>
          <a:lstStyle/>
          <a:p>
            <a:pPr>
              <a:lnSpc>
                <a:spcPct val="100000"/>
              </a:lnSpc>
            </a:pPr>
            <a:r>
              <a:rPr lang="en-GB" sz="2200" b="1" strike="noStrike" cap="all" spc="-1">
                <a:solidFill>
                  <a:srgbClr val="000000"/>
                </a:solidFill>
                <a:uFill>
                  <a:solidFill>
                    <a:srgbClr val="FFFFFF"/>
                  </a:solidFill>
                </a:uFill>
                <a:latin typeface="Arial" panose="020B0604020202020204"/>
                <a:ea typeface="DejaVu Sans" panose="020B0603030804020204"/>
              </a:rPr>
              <a:t>Processes and theoretical Background</a:t>
            </a:r>
            <a:endParaRPr lang="en-GB" sz="2200" b="0" strike="noStrike" spc="-1">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253"/>
          <p:cNvPicPr/>
          <p:nvPr/>
        </p:nvPicPr>
        <p:blipFill>
          <a:blip r:embed="rId3"/>
          <a:stretch>
            <a:fillRect/>
          </a:stretch>
        </p:blipFill>
        <p:spPr>
          <a:xfrm>
            <a:off x="144000" y="1115280"/>
            <a:ext cx="8927280" cy="4788000"/>
          </a:xfrm>
          <a:prstGeom prst="rect">
            <a:avLst/>
          </a:prstGeom>
          <a:ln>
            <a:noFill/>
          </a:ln>
        </p:spPr>
      </p:pic>
      <p:sp>
        <p:nvSpPr>
          <p:cNvPr id="4" name="CustomShape 1"/>
          <p:cNvSpPr/>
          <p:nvPr/>
        </p:nvSpPr>
        <p:spPr>
          <a:xfrm>
            <a:off x="271848" y="535424"/>
            <a:ext cx="7475837"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Which processes commonly occur along coasts?</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ustomShape 1"/>
          <p:cNvSpPr/>
          <p:nvPr/>
        </p:nvSpPr>
        <p:spPr>
          <a:xfrm>
            <a:off x="714240" y="214200"/>
            <a:ext cx="7769520" cy="895680"/>
          </a:xfrm>
          <a:prstGeom prst="rect">
            <a:avLst/>
          </a:prstGeom>
          <a:noFill/>
          <a:ln>
            <a:noFill/>
          </a:ln>
        </p:spPr>
        <p:style>
          <a:lnRef idx="0">
            <a:srgbClr val="FFFFFF"/>
          </a:lnRef>
          <a:fillRef idx="0">
            <a:srgbClr val="FFFFFF"/>
          </a:fillRef>
          <a:effectRef idx="0">
            <a:srgbClr val="FFFFFF"/>
          </a:effectRef>
          <a:fontRef idx="minor"/>
        </p:style>
      </p:sp>
      <p:pic>
        <p:nvPicPr>
          <p:cNvPr id="256" name="Picture 2"/>
          <p:cNvPicPr/>
          <p:nvPr/>
        </p:nvPicPr>
        <p:blipFill>
          <a:blip r:embed="rId3"/>
          <a:srcRect l="15580" t="4981" r="13944" b="51256"/>
          <a:stretch>
            <a:fillRect/>
          </a:stretch>
        </p:blipFill>
        <p:spPr>
          <a:xfrm>
            <a:off x="2071800" y="1428840"/>
            <a:ext cx="5143680" cy="4426200"/>
          </a:xfrm>
          <a:prstGeom prst="rect">
            <a:avLst/>
          </a:prstGeom>
          <a:ln w="9360">
            <a:noFill/>
          </a:ln>
        </p:spPr>
      </p:pic>
      <p:sp>
        <p:nvSpPr>
          <p:cNvPr id="257" name="CustomShape 2"/>
          <p:cNvSpPr/>
          <p:nvPr/>
        </p:nvSpPr>
        <p:spPr>
          <a:xfrm flipV="1">
            <a:off x="428760" y="2854800"/>
            <a:ext cx="1354320" cy="1140120"/>
          </a:xfrm>
          <a:custGeom>
            <a:avLst/>
            <a:gdLst/>
            <a:ahLst/>
            <a:cxnLst/>
            <a:rect l="l" t="t" r="r" b="b"/>
            <a:pathLst>
              <a:path w="21600" h="21600">
                <a:moveTo>
                  <a:pt x="0" y="0"/>
                </a:moveTo>
                <a:lnTo>
                  <a:pt x="21600" y="21600"/>
                </a:lnTo>
              </a:path>
            </a:pathLst>
          </a:custGeom>
          <a:noFill/>
          <a:ln w="95400">
            <a:solidFill>
              <a:srgbClr val="080DD6"/>
            </a:solidFill>
            <a:round/>
            <a:tailEnd type="arrow" w="med" len="med"/>
          </a:ln>
        </p:spPr>
        <p:style>
          <a:lnRef idx="0">
            <a:srgbClr val="FFFFFF"/>
          </a:lnRef>
          <a:fillRef idx="0">
            <a:srgbClr val="FFFFFF"/>
          </a:fillRef>
          <a:effectRef idx="0">
            <a:srgbClr val="FFFFFF"/>
          </a:effectRef>
          <a:fontRef idx="minor"/>
        </p:style>
      </p:sp>
      <p:sp>
        <p:nvSpPr>
          <p:cNvPr id="258" name="CustomShape 3"/>
          <p:cNvSpPr/>
          <p:nvPr/>
        </p:nvSpPr>
        <p:spPr>
          <a:xfrm>
            <a:off x="3180240" y="1339120"/>
            <a:ext cx="1425960" cy="449719"/>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strike="noStrike" spc="-1" dirty="0" err="1" smtClean="0">
                <a:solidFill>
                  <a:srgbClr val="000000"/>
                </a:solidFill>
                <a:uFill>
                  <a:solidFill>
                    <a:srgbClr val="FFFFFF"/>
                  </a:solidFill>
                </a:uFill>
                <a:latin typeface="Arial" panose="020B0604020202020204"/>
                <a:ea typeface="DejaVu Sans" panose="020B0603030804020204"/>
              </a:rPr>
              <a:t>Lochranza</a:t>
            </a:r>
            <a:endParaRPr lang="en-GB" sz="1800" b="0" strike="noStrike" spc="-1" dirty="0">
              <a:solidFill>
                <a:srgbClr val="000000"/>
              </a:solidFill>
              <a:uFill>
                <a:solidFill>
                  <a:srgbClr val="FFFFFF"/>
                </a:solidFill>
              </a:uFill>
              <a:latin typeface="Arial" panose="020B0604020202020204"/>
            </a:endParaRPr>
          </a:p>
        </p:txBody>
      </p:sp>
      <p:sp>
        <p:nvSpPr>
          <p:cNvPr id="259" name="CustomShape 4"/>
          <p:cNvSpPr/>
          <p:nvPr/>
        </p:nvSpPr>
        <p:spPr>
          <a:xfrm>
            <a:off x="2143080" y="2071800"/>
            <a:ext cx="997200" cy="63648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1800" b="0" strike="noStrike" spc="-1">
                <a:solidFill>
                  <a:srgbClr val="000000"/>
                </a:solidFill>
                <a:uFill>
                  <a:solidFill>
                    <a:srgbClr val="FFFFFF"/>
                  </a:solidFill>
                </a:uFill>
                <a:latin typeface="Arial" panose="020B0604020202020204"/>
                <a:ea typeface="DejaVu Sans" panose="020B0603030804020204"/>
              </a:rPr>
              <a:t>Catacol Bay</a:t>
            </a:r>
            <a:endParaRPr lang="en-GB" sz="1800" b="0" strike="noStrike" spc="-1">
              <a:solidFill>
                <a:srgbClr val="000000"/>
              </a:solidFill>
              <a:uFill>
                <a:solidFill>
                  <a:srgbClr val="FFFFFF"/>
                </a:solidFill>
              </a:uFill>
              <a:latin typeface="Arial" panose="020B0604020202020204"/>
            </a:endParaRPr>
          </a:p>
        </p:txBody>
      </p:sp>
      <p:sp>
        <p:nvSpPr>
          <p:cNvPr id="260" name="CustomShape 5"/>
          <p:cNvSpPr/>
          <p:nvPr/>
        </p:nvSpPr>
        <p:spPr>
          <a:xfrm>
            <a:off x="4429080" y="2143080"/>
            <a:ext cx="1211400" cy="525600"/>
          </a:xfrm>
          <a:custGeom>
            <a:avLst/>
            <a:gdLst/>
            <a:ahLst/>
            <a:cxnLst/>
            <a:rect l="l" t="t" r="r" b="b"/>
            <a:pathLst>
              <a:path w="860123" h="1099294">
                <a:moveTo>
                  <a:pt x="0" y="0"/>
                </a:moveTo>
                <a:cubicBezTo>
                  <a:pt x="122682" y="17526"/>
                  <a:pt x="144148" y="381129"/>
                  <a:pt x="218824" y="406351"/>
                </a:cubicBezTo>
                <a:cubicBezTo>
                  <a:pt x="293500" y="431573"/>
                  <a:pt x="383845" y="80375"/>
                  <a:pt x="448056" y="151334"/>
                </a:cubicBezTo>
                <a:cubicBezTo>
                  <a:pt x="512267" y="222293"/>
                  <a:pt x="535413" y="708999"/>
                  <a:pt x="604091" y="832104"/>
                </a:cubicBezTo>
                <a:cubicBezTo>
                  <a:pt x="672769" y="955209"/>
                  <a:pt x="754367" y="1099294"/>
                  <a:pt x="860123" y="889966"/>
                </a:cubicBezTo>
              </a:path>
            </a:pathLst>
          </a:custGeom>
          <a:noFill/>
          <a:ln w="41400">
            <a:solidFill>
              <a:srgbClr val="080DD6"/>
            </a:solidFill>
            <a:round/>
          </a:ln>
        </p:spPr>
        <p:style>
          <a:lnRef idx="0">
            <a:srgbClr val="FFFFFF"/>
          </a:lnRef>
          <a:fillRef idx="0">
            <a:srgbClr val="FFFFFF"/>
          </a:fillRef>
          <a:effectRef idx="0">
            <a:srgbClr val="FFFFFF"/>
          </a:effectRef>
          <a:fontRef idx="minor"/>
        </p:style>
      </p:sp>
      <p:sp>
        <p:nvSpPr>
          <p:cNvPr id="261" name="CustomShape 6"/>
          <p:cNvSpPr/>
          <p:nvPr/>
        </p:nvSpPr>
        <p:spPr>
          <a:xfrm>
            <a:off x="214200" y="4071960"/>
            <a:ext cx="1211400" cy="63648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1800" b="0" strike="noStrike" spc="-1">
                <a:solidFill>
                  <a:srgbClr val="000000"/>
                </a:solidFill>
                <a:uFill>
                  <a:solidFill>
                    <a:srgbClr val="FFFFFF"/>
                  </a:solidFill>
                </a:uFill>
                <a:latin typeface="Arial" panose="020B0604020202020204"/>
                <a:ea typeface="DejaVu Sans" panose="020B0603030804020204"/>
              </a:rPr>
              <a:t>Prevailing Wind</a:t>
            </a:r>
            <a:endParaRPr lang="en-GB" sz="1800" b="0" strike="noStrike" spc="-1">
              <a:solidFill>
                <a:srgbClr val="000000"/>
              </a:solidFill>
              <a:uFill>
                <a:solidFill>
                  <a:srgbClr val="FFFFFF"/>
                </a:solidFill>
              </a:uFill>
              <a:latin typeface="Arial" panose="020B0604020202020204"/>
            </a:endParaRPr>
          </a:p>
        </p:txBody>
      </p:sp>
      <p:sp>
        <p:nvSpPr>
          <p:cNvPr id="262" name="CustomShape 7"/>
          <p:cNvSpPr/>
          <p:nvPr/>
        </p:nvSpPr>
        <p:spPr>
          <a:xfrm rot="4294800">
            <a:off x="3209400" y="3504960"/>
            <a:ext cx="1283040" cy="30096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400" b="0" strike="noStrike" spc="-1">
                <a:solidFill>
                  <a:srgbClr val="000000"/>
                </a:solidFill>
                <a:uFill>
                  <a:solidFill>
                    <a:srgbClr val="FFFFFF"/>
                  </a:solidFill>
                </a:uFill>
                <a:latin typeface="Arial" panose="020B0604020202020204"/>
                <a:ea typeface="DejaVu Sans" panose="020B0603030804020204"/>
              </a:rPr>
              <a:t>R Catacol</a:t>
            </a:r>
            <a:endParaRPr lang="en-GB" sz="1800" b="0" strike="noStrike" spc="-1">
              <a:solidFill>
                <a:srgbClr val="000000"/>
              </a:solidFill>
              <a:uFill>
                <a:solidFill>
                  <a:srgbClr val="FFFFFF"/>
                </a:solidFill>
              </a:uFill>
              <a:latin typeface="Arial" panose="020B0604020202020204"/>
            </a:endParaRPr>
          </a:p>
        </p:txBody>
      </p:sp>
      <p:sp>
        <p:nvSpPr>
          <p:cNvPr id="263" name="CustomShape 8"/>
          <p:cNvSpPr/>
          <p:nvPr/>
        </p:nvSpPr>
        <p:spPr>
          <a:xfrm rot="1242600">
            <a:off x="4506840" y="2460960"/>
            <a:ext cx="1392480" cy="30096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400" b="0" strike="noStrike" spc="-1">
                <a:solidFill>
                  <a:srgbClr val="000000"/>
                </a:solidFill>
                <a:uFill>
                  <a:solidFill>
                    <a:srgbClr val="FFFFFF"/>
                  </a:solidFill>
                </a:uFill>
                <a:latin typeface="Arial" panose="020B0604020202020204"/>
                <a:ea typeface="DejaVu Sans" panose="020B0603030804020204"/>
              </a:rPr>
              <a:t>R Chalmadale</a:t>
            </a:r>
            <a:endParaRPr lang="en-GB" sz="1800" b="0" strike="noStrike" spc="-1">
              <a:solidFill>
                <a:srgbClr val="000000"/>
              </a:solidFill>
              <a:uFill>
                <a:solidFill>
                  <a:srgbClr val="FFFFFF"/>
                </a:solidFill>
              </a:uFill>
              <a:latin typeface="Arial" panose="020B0604020202020204"/>
            </a:endParaRPr>
          </a:p>
        </p:txBody>
      </p:sp>
      <p:sp>
        <p:nvSpPr>
          <p:cNvPr id="264" name="CustomShape 9"/>
          <p:cNvSpPr/>
          <p:nvPr/>
        </p:nvSpPr>
        <p:spPr>
          <a:xfrm>
            <a:off x="3786120" y="4214880"/>
            <a:ext cx="1640160" cy="36216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1800" b="1" strike="noStrike" spc="-1">
                <a:solidFill>
                  <a:srgbClr val="000000"/>
                </a:solidFill>
                <a:uFill>
                  <a:solidFill>
                    <a:srgbClr val="FFFFFF"/>
                  </a:solidFill>
                </a:uFill>
                <a:latin typeface="Arial" panose="020B0604020202020204"/>
                <a:ea typeface="DejaVu Sans" panose="020B0603030804020204"/>
              </a:rPr>
              <a:t>Granite</a:t>
            </a:r>
            <a:endParaRPr lang="en-GB" sz="1800" b="0" strike="noStrike" spc="-1">
              <a:solidFill>
                <a:srgbClr val="000000"/>
              </a:solidFill>
              <a:uFill>
                <a:solidFill>
                  <a:srgbClr val="FFFFFF"/>
                </a:solidFill>
              </a:uFill>
              <a:latin typeface="Arial" panose="020B0604020202020204"/>
            </a:endParaRPr>
          </a:p>
        </p:txBody>
      </p:sp>
      <p:sp>
        <p:nvSpPr>
          <p:cNvPr id="265" name="CustomShape 10"/>
          <p:cNvSpPr/>
          <p:nvPr/>
        </p:nvSpPr>
        <p:spPr>
          <a:xfrm rot="3727200">
            <a:off x="2157120" y="4555800"/>
            <a:ext cx="1640160" cy="36216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1800" b="1" strike="noStrike" spc="-1">
                <a:solidFill>
                  <a:srgbClr val="000000"/>
                </a:solidFill>
                <a:uFill>
                  <a:solidFill>
                    <a:srgbClr val="FFFFFF"/>
                  </a:solidFill>
                </a:uFill>
                <a:latin typeface="Arial" panose="020B0604020202020204"/>
                <a:ea typeface="DejaVu Sans" panose="020B0603030804020204"/>
              </a:rPr>
              <a:t>Phylite</a:t>
            </a:r>
            <a:endParaRPr lang="en-GB" sz="1800" b="0" strike="noStrike" spc="-1">
              <a:solidFill>
                <a:srgbClr val="000000"/>
              </a:solidFill>
              <a:uFill>
                <a:solidFill>
                  <a:srgbClr val="FFFFFF"/>
                </a:solidFill>
              </a:uFill>
              <a:latin typeface="Arial" panose="020B0604020202020204"/>
            </a:endParaRPr>
          </a:p>
        </p:txBody>
      </p:sp>
      <p:sp>
        <p:nvSpPr>
          <p:cNvPr id="266" name="CustomShape 11"/>
          <p:cNvSpPr/>
          <p:nvPr/>
        </p:nvSpPr>
        <p:spPr>
          <a:xfrm rot="16200000">
            <a:off x="3322080" y="1824480"/>
            <a:ext cx="1140120" cy="1068840"/>
          </a:xfrm>
          <a:prstGeom prst="arc">
            <a:avLst>
              <a:gd name="adj1" fmla="val 16200000"/>
              <a:gd name="adj2" fmla="val 0"/>
            </a:avLst>
          </a:prstGeom>
          <a:noFill/>
          <a:ln w="63360">
            <a:solidFill>
              <a:srgbClr val="080DD6"/>
            </a:solidFill>
            <a:round/>
            <a:tailEnd type="stealth" w="med" len="med"/>
          </a:ln>
        </p:spPr>
        <p:style>
          <a:lnRef idx="0">
            <a:srgbClr val="FFFFFF"/>
          </a:lnRef>
          <a:fillRef idx="0">
            <a:srgbClr val="FFFFFF"/>
          </a:fillRef>
          <a:effectRef idx="0">
            <a:srgbClr val="FFFFFF"/>
          </a:effectRef>
          <a:fontRef idx="minor"/>
        </p:style>
      </p:sp>
      <p:sp>
        <p:nvSpPr>
          <p:cNvPr id="267" name="CustomShape 12"/>
          <p:cNvSpPr/>
          <p:nvPr/>
        </p:nvSpPr>
        <p:spPr>
          <a:xfrm>
            <a:off x="3143160" y="2214720"/>
            <a:ext cx="343080" cy="343080"/>
          </a:xfrm>
          <a:prstGeom prst="star5">
            <a:avLst>
              <a:gd name="adj" fmla="val 19098"/>
              <a:gd name="hf" fmla="val 105146"/>
              <a:gd name="vf" fmla="val 110557"/>
            </a:avLst>
          </a:prstGeom>
          <a:solidFill>
            <a:srgbClr val="C00000"/>
          </a:solidFill>
          <a:ln w="25560">
            <a:solidFill>
              <a:srgbClr val="3A5F8B"/>
            </a:solidFill>
            <a:round/>
          </a:ln>
        </p:spPr>
        <p:style>
          <a:lnRef idx="0">
            <a:srgbClr val="FFFFFF"/>
          </a:lnRef>
          <a:fillRef idx="0">
            <a:srgbClr val="FFFFFF"/>
          </a:fillRef>
          <a:effectRef idx="0">
            <a:srgbClr val="FFFFFF"/>
          </a:effectRef>
          <a:fontRef idx="minor"/>
        </p:style>
      </p:sp>
      <p:sp>
        <p:nvSpPr>
          <p:cNvPr id="268" name="CustomShape 13"/>
          <p:cNvSpPr/>
          <p:nvPr/>
        </p:nvSpPr>
        <p:spPr>
          <a:xfrm>
            <a:off x="3357720" y="2500200"/>
            <a:ext cx="756000" cy="1332360"/>
          </a:xfrm>
          <a:custGeom>
            <a:avLst/>
            <a:gdLst/>
            <a:ahLst/>
            <a:cxnLst/>
            <a:rect l="l" t="t" r="r" b="b"/>
            <a:pathLst>
              <a:path w="758952" h="1335024">
                <a:moveTo>
                  <a:pt x="0" y="0"/>
                </a:moveTo>
                <a:cubicBezTo>
                  <a:pt x="122682" y="17526"/>
                  <a:pt x="245364" y="35052"/>
                  <a:pt x="320040" y="109728"/>
                </a:cubicBezTo>
                <a:cubicBezTo>
                  <a:pt x="394716" y="184404"/>
                  <a:pt x="417576" y="327660"/>
                  <a:pt x="448056" y="448056"/>
                </a:cubicBezTo>
                <a:cubicBezTo>
                  <a:pt x="478536" y="568452"/>
                  <a:pt x="451104" y="684276"/>
                  <a:pt x="502920" y="832104"/>
                </a:cubicBezTo>
                <a:cubicBezTo>
                  <a:pt x="554736" y="979932"/>
                  <a:pt x="656844" y="1157478"/>
                  <a:pt x="758952" y="1335024"/>
                </a:cubicBezTo>
              </a:path>
            </a:pathLst>
          </a:custGeom>
          <a:noFill/>
          <a:ln w="41400">
            <a:solidFill>
              <a:srgbClr val="080DD6"/>
            </a:solidFill>
            <a:round/>
            <a:headEnd type="stealth" w="med" len="med"/>
          </a:ln>
        </p:spPr>
        <p:style>
          <a:lnRef idx="0">
            <a:srgbClr val="FFFFFF"/>
          </a:lnRef>
          <a:fillRef idx="0">
            <a:srgbClr val="FFFFFF"/>
          </a:fillRef>
          <a:effectRef idx="0">
            <a:srgbClr val="FFFFFF"/>
          </a:effectRef>
          <a:fontRef idx="minor"/>
        </p:style>
      </p:sp>
      <p:sp>
        <p:nvSpPr>
          <p:cNvPr id="269" name="CustomShape 14"/>
          <p:cNvSpPr/>
          <p:nvPr/>
        </p:nvSpPr>
        <p:spPr>
          <a:xfrm>
            <a:off x="6012000" y="1124640"/>
            <a:ext cx="2979600" cy="9108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i="1" strike="noStrike" spc="-1" dirty="0" err="1" smtClean="0">
                <a:solidFill>
                  <a:srgbClr val="000000"/>
                </a:solidFill>
                <a:uFill>
                  <a:solidFill>
                    <a:srgbClr val="FFFFFF"/>
                  </a:solidFill>
                </a:uFill>
                <a:latin typeface="Arial" panose="020B0604020202020204"/>
                <a:ea typeface="DejaVu Sans" panose="020B0603030804020204"/>
              </a:rPr>
              <a:t>Lochranza</a:t>
            </a:r>
            <a:r>
              <a:rPr lang="en-GB" sz="1800" b="0" i="1" strike="noStrike" spc="-1" dirty="0" smtClean="0">
                <a:solidFill>
                  <a:srgbClr val="000000"/>
                </a:solidFill>
                <a:uFill>
                  <a:solidFill>
                    <a:srgbClr val="FFFFFF"/>
                  </a:solidFill>
                </a:uFill>
                <a:latin typeface="Arial" panose="020B0604020202020204"/>
                <a:ea typeface="DejaVu Sans" panose="020B0603030804020204"/>
              </a:rPr>
              <a:t> </a:t>
            </a:r>
            <a:r>
              <a:rPr lang="en-GB" sz="1800" b="0" i="1" strike="noStrike" spc="-1" dirty="0">
                <a:solidFill>
                  <a:srgbClr val="000000"/>
                </a:solidFill>
                <a:uFill>
                  <a:solidFill>
                    <a:srgbClr val="FFFFFF"/>
                  </a:solidFill>
                </a:uFill>
                <a:latin typeface="Arial" panose="020B0604020202020204"/>
                <a:ea typeface="DejaVu Sans" panose="020B0603030804020204"/>
              </a:rPr>
              <a:t>Bay </a:t>
            </a:r>
            <a:r>
              <a:rPr lang="en-GB" sz="1800" b="0" i="1" strike="noStrike" spc="-1" dirty="0" smtClean="0">
                <a:solidFill>
                  <a:srgbClr val="000000"/>
                </a:solidFill>
                <a:uFill>
                  <a:solidFill>
                    <a:srgbClr val="FFFFFF"/>
                  </a:solidFill>
                </a:uFill>
                <a:latin typeface="Arial" panose="020B0604020202020204"/>
                <a:ea typeface="DejaVu Sans" panose="020B0603030804020204"/>
              </a:rPr>
              <a:t/>
            </a:r>
            <a:br>
              <a:rPr lang="en-GB" sz="1800" b="0" i="1" strike="noStrike" spc="-1" dirty="0" smtClean="0">
                <a:solidFill>
                  <a:srgbClr val="000000"/>
                </a:solidFill>
                <a:uFill>
                  <a:solidFill>
                    <a:srgbClr val="FFFFFF"/>
                  </a:solidFill>
                </a:uFill>
                <a:latin typeface="Arial" panose="020B0604020202020204"/>
                <a:ea typeface="DejaVu Sans" panose="020B0603030804020204"/>
              </a:rPr>
            </a:br>
            <a:r>
              <a:rPr lang="en-GB" sz="1800" b="0" i="1" strike="noStrike" spc="-1" dirty="0" smtClean="0">
                <a:solidFill>
                  <a:srgbClr val="000000"/>
                </a:solidFill>
                <a:uFill>
                  <a:solidFill>
                    <a:srgbClr val="FFFFFF"/>
                  </a:solidFill>
                </a:uFill>
                <a:latin typeface="Arial" panose="020B0604020202020204"/>
                <a:ea typeface="DejaVu Sans" panose="020B0603030804020204"/>
              </a:rPr>
              <a:t>– low </a:t>
            </a:r>
            <a:r>
              <a:rPr lang="en-GB" sz="1800" b="0" i="1" strike="noStrike" spc="-1" dirty="0">
                <a:solidFill>
                  <a:srgbClr val="000000"/>
                </a:solidFill>
                <a:uFill>
                  <a:solidFill>
                    <a:srgbClr val="FFFFFF"/>
                  </a:solidFill>
                </a:uFill>
                <a:latin typeface="Arial" panose="020B0604020202020204"/>
                <a:ea typeface="DejaVu Sans" panose="020B0603030804020204"/>
              </a:rPr>
              <a:t>energy environment </a:t>
            </a:r>
            <a:endParaRPr lang="en-GB" sz="1800" b="0" strike="noStrike" spc="-1" dirty="0">
              <a:solidFill>
                <a:srgbClr val="000000"/>
              </a:solidFill>
              <a:uFill>
                <a:solidFill>
                  <a:srgbClr val="FFFFFF"/>
                </a:solidFill>
              </a:uFill>
              <a:latin typeface="Arial" panose="020B0604020202020204"/>
            </a:endParaRPr>
          </a:p>
        </p:txBody>
      </p:sp>
      <p:sp>
        <p:nvSpPr>
          <p:cNvPr id="270" name="CustomShape 15"/>
          <p:cNvSpPr/>
          <p:nvPr/>
        </p:nvSpPr>
        <p:spPr>
          <a:xfrm>
            <a:off x="179640" y="4941000"/>
            <a:ext cx="2013480" cy="9108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1800" b="0" i="1" strike="noStrike" spc="-1" dirty="0" err="1">
                <a:solidFill>
                  <a:srgbClr val="000000"/>
                </a:solidFill>
                <a:uFill>
                  <a:solidFill>
                    <a:srgbClr val="FFFFFF"/>
                  </a:solidFill>
                </a:uFill>
                <a:latin typeface="Arial" panose="020B0604020202020204"/>
                <a:ea typeface="DejaVu Sans" panose="020B0603030804020204"/>
              </a:rPr>
              <a:t>Kilbrannan</a:t>
            </a:r>
            <a:r>
              <a:rPr lang="en-GB" sz="1800" b="0" i="1" strike="noStrike" spc="-1" dirty="0">
                <a:solidFill>
                  <a:srgbClr val="000000"/>
                </a:solidFill>
                <a:uFill>
                  <a:solidFill>
                    <a:srgbClr val="FFFFFF"/>
                  </a:solidFill>
                </a:uFill>
                <a:latin typeface="Arial" panose="020B0604020202020204"/>
                <a:ea typeface="DejaVu Sans" panose="020B0603030804020204"/>
              </a:rPr>
              <a:t> sound – </a:t>
            </a:r>
            <a:r>
              <a:rPr lang="en-GB" sz="1800" b="0" i="1" strike="noStrike" spc="-1" dirty="0" smtClean="0">
                <a:solidFill>
                  <a:srgbClr val="000000"/>
                </a:solidFill>
                <a:uFill>
                  <a:solidFill>
                    <a:srgbClr val="FFFFFF"/>
                  </a:solidFill>
                </a:uFill>
                <a:latin typeface="Arial" panose="020B0604020202020204"/>
                <a:ea typeface="DejaVu Sans" panose="020B0603030804020204"/>
              </a:rPr>
              <a:t>high </a:t>
            </a:r>
            <a:r>
              <a:rPr lang="en-GB" sz="1800" b="0" i="1" strike="noStrike" spc="-1" dirty="0">
                <a:solidFill>
                  <a:srgbClr val="000000"/>
                </a:solidFill>
                <a:uFill>
                  <a:solidFill>
                    <a:srgbClr val="FFFFFF"/>
                  </a:solidFill>
                </a:uFill>
                <a:latin typeface="Arial" panose="020B0604020202020204"/>
                <a:ea typeface="DejaVu Sans" panose="020B0603030804020204"/>
              </a:rPr>
              <a:t>energy environment </a:t>
            </a:r>
            <a:endParaRPr lang="en-GB" sz="1800" b="0" strike="noStrike" spc="-1" dirty="0">
              <a:solidFill>
                <a:srgbClr val="000000"/>
              </a:solidFill>
              <a:uFill>
                <a:solidFill>
                  <a:srgbClr val="FFFFFF"/>
                </a:solidFill>
              </a:uFill>
              <a:latin typeface="Arial" panose="020B0604020202020204"/>
            </a:endParaRPr>
          </a:p>
        </p:txBody>
      </p:sp>
      <p:sp>
        <p:nvSpPr>
          <p:cNvPr id="19"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Overview of North Arran’s Geology</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CustomShape 1"/>
          <p:cNvSpPr/>
          <p:nvPr/>
        </p:nvSpPr>
        <p:spPr>
          <a:xfrm>
            <a:off x="576000" y="1092600"/>
            <a:ext cx="7467120" cy="4914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800" b="1" strike="noStrike" cap="all" spc="-1">
                <a:solidFill>
                  <a:srgbClr val="000000"/>
                </a:solidFill>
                <a:uFill>
                  <a:solidFill>
                    <a:srgbClr val="FFFFFF"/>
                  </a:solidFill>
                </a:uFill>
                <a:latin typeface="Arial" panose="020B0604020202020204"/>
                <a:ea typeface="DejaVu Sans" panose="020B0603030804020204"/>
              </a:rPr>
              <a:t>Setting up an investigation</a:t>
            </a:r>
            <a:endParaRPr lang="en-GB" sz="1800" b="0" strike="noStrike" spc="-1">
              <a:solidFill>
                <a:srgbClr val="000000"/>
              </a:solidFill>
              <a:uFill>
                <a:solidFill>
                  <a:srgbClr val="FFFFFF"/>
                </a:solidFill>
              </a:uFill>
              <a:latin typeface="Arial" panose="020B0604020202020204"/>
            </a:endParaRPr>
          </a:p>
        </p:txBody>
      </p:sp>
      <p:sp>
        <p:nvSpPr>
          <p:cNvPr id="273" name="CustomShape 2"/>
          <p:cNvSpPr/>
          <p:nvPr/>
        </p:nvSpPr>
        <p:spPr>
          <a:xfrm>
            <a:off x="721800" y="4114800"/>
            <a:ext cx="5153760" cy="452520"/>
          </a:xfrm>
          <a:prstGeom prst="rect">
            <a:avLst/>
          </a:prstGeom>
          <a:noFill/>
          <a:ln>
            <a:noFill/>
          </a:ln>
        </p:spPr>
        <p:style>
          <a:lnRef idx="0">
            <a:srgbClr val="FFFFFF"/>
          </a:lnRef>
          <a:fillRef idx="0">
            <a:srgbClr val="FFFFFF"/>
          </a:fillRef>
          <a:effectRef idx="0">
            <a:srgbClr val="FFFFFF"/>
          </a:effectRef>
          <a:fontRef idx="minor"/>
        </p:style>
      </p:sp>
      <p:pic>
        <p:nvPicPr>
          <p:cNvPr id="274" name="Picture 274"/>
          <p:cNvPicPr/>
          <p:nvPr/>
        </p:nvPicPr>
        <p:blipFill>
          <a:blip r:embed="rId2"/>
          <a:stretch>
            <a:fillRect/>
          </a:stretch>
        </p:blipFill>
        <p:spPr>
          <a:xfrm>
            <a:off x="3141360" y="1713600"/>
            <a:ext cx="5802480" cy="3047040"/>
          </a:xfrm>
          <a:prstGeom prst="rect">
            <a:avLst/>
          </a:prstGeom>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714240" y="214200"/>
            <a:ext cx="7770600" cy="896760"/>
          </a:xfrm>
          <a:prstGeom prst="rect">
            <a:avLst/>
          </a:prstGeom>
          <a:noFill/>
          <a:ln w="9360">
            <a:noFill/>
          </a:ln>
        </p:spPr>
        <p:style>
          <a:lnRef idx="0">
            <a:srgbClr val="FFFFFF"/>
          </a:lnRef>
          <a:fillRef idx="0">
            <a:srgbClr val="FFFFFF"/>
          </a:fillRef>
          <a:effectRef idx="0">
            <a:srgbClr val="FFFFFF"/>
          </a:effectRef>
          <a:fontRef idx="minor"/>
        </p:style>
        <p:txBody>
          <a:bodyPr lIns="90000" tIns="45000" rIns="90000" bIns="45000" anchor="ctr"/>
          <a:lstStyle/>
          <a:p>
            <a:pPr algn="ctr">
              <a:lnSpc>
                <a:spcPct val="100000"/>
              </a:lnSpc>
            </a:pPr>
            <a:r>
              <a:rPr lang="en-GB" sz="3200" b="1" strike="noStrike" spc="86">
                <a:solidFill>
                  <a:srgbClr val="000000"/>
                </a:solidFill>
                <a:uFill>
                  <a:solidFill>
                    <a:srgbClr val="FFFFFF"/>
                  </a:solidFill>
                </a:uFill>
                <a:latin typeface="Arial" panose="020B0604020202020204"/>
                <a:ea typeface="DejaVu Sans" panose="020B0603030804020204"/>
              </a:rPr>
              <a:t>Geographical Enquiry</a:t>
            </a:r>
            <a:endParaRPr lang="en-GB" sz="1800" b="0" strike="noStrike" spc="-1">
              <a:solidFill>
                <a:srgbClr val="000000"/>
              </a:solidFill>
              <a:uFill>
                <a:solidFill>
                  <a:srgbClr val="FFFFFF"/>
                </a:solidFill>
              </a:uFill>
              <a:latin typeface="Arial" panose="020B0604020202020204"/>
            </a:endParaRPr>
          </a:p>
        </p:txBody>
      </p:sp>
      <p:sp>
        <p:nvSpPr>
          <p:cNvPr id="276" name="CustomShape 2"/>
          <p:cNvSpPr/>
          <p:nvPr/>
        </p:nvSpPr>
        <p:spPr>
          <a:xfrm>
            <a:off x="3071880" y="1285920"/>
            <a:ext cx="3284280" cy="71244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Aim</a:t>
            </a:r>
            <a:endParaRPr lang="en-GB" sz="1800" b="0" strike="noStrike" spc="-1">
              <a:solidFill>
                <a:srgbClr val="000000"/>
              </a:solidFill>
              <a:uFill>
                <a:solidFill>
                  <a:srgbClr val="FFFFFF"/>
                </a:solidFill>
              </a:uFill>
              <a:latin typeface="Arial" panose="020B0604020202020204"/>
            </a:endParaRPr>
          </a:p>
        </p:txBody>
      </p:sp>
      <p:sp>
        <p:nvSpPr>
          <p:cNvPr id="277" name="CustomShape 3"/>
          <p:cNvSpPr/>
          <p:nvPr/>
        </p:nvSpPr>
        <p:spPr>
          <a:xfrm>
            <a:off x="3071880" y="2185920"/>
            <a:ext cx="3284280" cy="71244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Hypothesis</a:t>
            </a:r>
            <a:endParaRPr lang="en-GB" sz="1800" b="0" strike="noStrike" spc="-1">
              <a:solidFill>
                <a:srgbClr val="000000"/>
              </a:solidFill>
              <a:uFill>
                <a:solidFill>
                  <a:srgbClr val="FFFFFF"/>
                </a:solidFill>
              </a:uFill>
              <a:latin typeface="Arial" panose="020B0604020202020204"/>
            </a:endParaRPr>
          </a:p>
        </p:txBody>
      </p:sp>
      <p:sp>
        <p:nvSpPr>
          <p:cNvPr id="278" name="CustomShape 4"/>
          <p:cNvSpPr/>
          <p:nvPr/>
        </p:nvSpPr>
        <p:spPr>
          <a:xfrm>
            <a:off x="3071880" y="3085920"/>
            <a:ext cx="3284280" cy="71244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Data Collection</a:t>
            </a:r>
            <a:endParaRPr lang="en-GB" sz="1800" b="0" strike="noStrike" spc="-1">
              <a:solidFill>
                <a:srgbClr val="000000"/>
              </a:solidFill>
              <a:uFill>
                <a:solidFill>
                  <a:srgbClr val="FFFFFF"/>
                </a:solidFill>
              </a:uFill>
              <a:latin typeface="Arial" panose="020B0604020202020204"/>
            </a:endParaRPr>
          </a:p>
        </p:txBody>
      </p:sp>
      <p:sp>
        <p:nvSpPr>
          <p:cNvPr id="279" name="CustomShape 5"/>
          <p:cNvSpPr/>
          <p:nvPr/>
        </p:nvSpPr>
        <p:spPr>
          <a:xfrm>
            <a:off x="6858000" y="1071720"/>
            <a:ext cx="1942200" cy="89820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Theory</a:t>
            </a:r>
            <a:endParaRPr lang="en-GB" sz="1800" b="0" strike="noStrike" spc="-1">
              <a:solidFill>
                <a:srgbClr val="000000"/>
              </a:solidFill>
              <a:uFill>
                <a:solidFill>
                  <a:srgbClr val="FFFFFF"/>
                </a:solidFill>
              </a:uFill>
              <a:latin typeface="Arial" panose="020B0604020202020204"/>
            </a:endParaRPr>
          </a:p>
        </p:txBody>
      </p:sp>
      <p:sp>
        <p:nvSpPr>
          <p:cNvPr id="280" name="CustomShape 6"/>
          <p:cNvSpPr/>
          <p:nvPr/>
        </p:nvSpPr>
        <p:spPr>
          <a:xfrm>
            <a:off x="6858000" y="2071800"/>
            <a:ext cx="1942200" cy="89820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Location</a:t>
            </a:r>
            <a:endParaRPr lang="en-GB" sz="1800" b="0" strike="noStrike" spc="-1">
              <a:solidFill>
                <a:srgbClr val="000000"/>
              </a:solidFill>
              <a:uFill>
                <a:solidFill>
                  <a:srgbClr val="FFFFFF"/>
                </a:solidFill>
              </a:uFill>
              <a:latin typeface="Arial" panose="020B0604020202020204"/>
            </a:endParaRPr>
          </a:p>
        </p:txBody>
      </p:sp>
      <p:sp>
        <p:nvSpPr>
          <p:cNvPr id="281" name="CustomShape 7"/>
          <p:cNvSpPr/>
          <p:nvPr/>
        </p:nvSpPr>
        <p:spPr>
          <a:xfrm>
            <a:off x="3071880" y="3986280"/>
            <a:ext cx="3284280" cy="71244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Data Presentation</a:t>
            </a:r>
            <a:endParaRPr lang="en-GB" sz="1800" b="0" strike="noStrike" spc="-1">
              <a:solidFill>
                <a:srgbClr val="000000"/>
              </a:solidFill>
              <a:uFill>
                <a:solidFill>
                  <a:srgbClr val="FFFFFF"/>
                </a:solidFill>
              </a:uFill>
              <a:latin typeface="Arial" panose="020B0604020202020204"/>
            </a:endParaRPr>
          </a:p>
        </p:txBody>
      </p:sp>
      <p:sp>
        <p:nvSpPr>
          <p:cNvPr id="282" name="CustomShape 8"/>
          <p:cNvSpPr/>
          <p:nvPr/>
        </p:nvSpPr>
        <p:spPr>
          <a:xfrm>
            <a:off x="3071880" y="4886280"/>
            <a:ext cx="3284280" cy="71244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Analysis</a:t>
            </a:r>
            <a:endParaRPr lang="en-GB" sz="1800" b="0" strike="noStrike" spc="-1">
              <a:solidFill>
                <a:srgbClr val="000000"/>
              </a:solidFill>
              <a:uFill>
                <a:solidFill>
                  <a:srgbClr val="FFFFFF"/>
                </a:solidFill>
              </a:uFill>
              <a:latin typeface="Arial" panose="020B0604020202020204"/>
            </a:endParaRPr>
          </a:p>
        </p:txBody>
      </p:sp>
      <p:sp>
        <p:nvSpPr>
          <p:cNvPr id="283" name="CustomShape 9"/>
          <p:cNvSpPr/>
          <p:nvPr/>
        </p:nvSpPr>
        <p:spPr>
          <a:xfrm>
            <a:off x="3071880" y="5786280"/>
            <a:ext cx="3284280" cy="71244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Results &amp; conclusions</a:t>
            </a:r>
            <a:endParaRPr lang="en-GB" sz="1800" b="0" strike="noStrike" spc="-1">
              <a:solidFill>
                <a:srgbClr val="000000"/>
              </a:solidFill>
              <a:uFill>
                <a:solidFill>
                  <a:srgbClr val="FFFFFF"/>
                </a:solidFill>
              </a:uFill>
              <a:latin typeface="Arial" panose="020B0604020202020204"/>
            </a:endParaRPr>
          </a:p>
        </p:txBody>
      </p:sp>
      <p:sp>
        <p:nvSpPr>
          <p:cNvPr id="284" name="CustomShape 10"/>
          <p:cNvSpPr/>
          <p:nvPr/>
        </p:nvSpPr>
        <p:spPr>
          <a:xfrm>
            <a:off x="6786720" y="3286080"/>
            <a:ext cx="2141280" cy="85536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Risk Assessment</a:t>
            </a:r>
            <a:endParaRPr lang="en-GB" sz="1800" b="0" strike="noStrike" spc="-1">
              <a:solidFill>
                <a:srgbClr val="000000"/>
              </a:solidFill>
              <a:uFill>
                <a:solidFill>
                  <a:srgbClr val="FFFFFF"/>
                </a:solidFill>
              </a:uFill>
              <a:latin typeface="Arial" panose="020B0604020202020204"/>
            </a:endParaRPr>
          </a:p>
        </p:txBody>
      </p:sp>
      <p:sp>
        <p:nvSpPr>
          <p:cNvPr id="285" name="CustomShape 11"/>
          <p:cNvSpPr/>
          <p:nvPr/>
        </p:nvSpPr>
        <p:spPr>
          <a:xfrm rot="5400000">
            <a:off x="4623840" y="2091960"/>
            <a:ext cx="183960" cy="360"/>
          </a:xfrm>
          <a:custGeom>
            <a:avLst/>
            <a:gdLst/>
            <a:ahLst/>
            <a:cxnLst/>
            <a:rect l="l" t="t" r="r" b="b"/>
            <a:pathLst>
              <a:path w="21600" h="21600">
                <a:moveTo>
                  <a:pt x="0" y="0"/>
                </a:moveTo>
                <a:lnTo>
                  <a:pt x="21600" y="21600"/>
                </a:lnTo>
              </a:path>
            </a:pathLst>
          </a:custGeom>
          <a:noFill/>
          <a:ln w="31680">
            <a:solidFill>
              <a:srgbClr val="080DD6"/>
            </a:solidFill>
            <a:round/>
            <a:tailEnd type="arrow" w="med" len="med"/>
          </a:ln>
          <a:effectLst>
            <a:outerShdw blurRad="152400" dist="317500" dir="5400000" sx="90000" sy="-19000" rotWithShape="0">
              <a:srgbClr val="000000">
                <a:alpha val="15000"/>
              </a:srgbClr>
            </a:outerShdw>
          </a:effectLst>
        </p:spPr>
        <p:style>
          <a:lnRef idx="1">
            <a:schemeClr val="accent1"/>
          </a:lnRef>
          <a:fillRef idx="0">
            <a:schemeClr val="accent1"/>
          </a:fillRef>
          <a:effectRef idx="0">
            <a:schemeClr val="accent1"/>
          </a:effectRef>
          <a:fontRef idx="minor"/>
        </p:style>
      </p:sp>
      <p:sp>
        <p:nvSpPr>
          <p:cNvPr id="286" name="CustomShape 12"/>
          <p:cNvSpPr/>
          <p:nvPr/>
        </p:nvSpPr>
        <p:spPr>
          <a:xfrm rot="5400000">
            <a:off x="4623840" y="2992320"/>
            <a:ext cx="183960" cy="360"/>
          </a:xfrm>
          <a:custGeom>
            <a:avLst/>
            <a:gdLst/>
            <a:ahLst/>
            <a:cxnLst/>
            <a:rect l="l" t="t" r="r" b="b"/>
            <a:pathLst>
              <a:path w="21600" h="21600">
                <a:moveTo>
                  <a:pt x="0" y="0"/>
                </a:moveTo>
                <a:lnTo>
                  <a:pt x="21600" y="21600"/>
                </a:lnTo>
              </a:path>
            </a:pathLst>
          </a:custGeom>
          <a:noFill/>
          <a:ln w="31680">
            <a:solidFill>
              <a:srgbClr val="080DD6"/>
            </a:solidFill>
            <a:round/>
            <a:tailEnd type="arrow" w="med" len="med"/>
          </a:ln>
          <a:effectLst>
            <a:outerShdw blurRad="152400" dist="317500" dir="5400000" sx="90000" sy="-19000" rotWithShape="0">
              <a:srgbClr val="000000">
                <a:alpha val="15000"/>
              </a:srgbClr>
            </a:outerShdw>
          </a:effectLst>
        </p:spPr>
        <p:style>
          <a:lnRef idx="1">
            <a:schemeClr val="accent1"/>
          </a:lnRef>
          <a:fillRef idx="0">
            <a:schemeClr val="accent1"/>
          </a:fillRef>
          <a:effectRef idx="0">
            <a:schemeClr val="accent1"/>
          </a:effectRef>
          <a:fontRef idx="minor"/>
        </p:style>
      </p:sp>
      <p:sp>
        <p:nvSpPr>
          <p:cNvPr id="287" name="CustomShape 13"/>
          <p:cNvSpPr/>
          <p:nvPr/>
        </p:nvSpPr>
        <p:spPr>
          <a:xfrm rot="5400000">
            <a:off x="4623840" y="3893760"/>
            <a:ext cx="183960" cy="360"/>
          </a:xfrm>
          <a:custGeom>
            <a:avLst/>
            <a:gdLst/>
            <a:ahLst/>
            <a:cxnLst/>
            <a:rect l="l" t="t" r="r" b="b"/>
            <a:pathLst>
              <a:path w="21600" h="21600">
                <a:moveTo>
                  <a:pt x="0" y="0"/>
                </a:moveTo>
                <a:lnTo>
                  <a:pt x="21600" y="21600"/>
                </a:lnTo>
              </a:path>
            </a:pathLst>
          </a:custGeom>
          <a:noFill/>
          <a:ln w="31680">
            <a:solidFill>
              <a:srgbClr val="080DD6"/>
            </a:solidFill>
            <a:round/>
            <a:tailEnd type="arrow" w="med" len="med"/>
          </a:ln>
          <a:effectLst>
            <a:outerShdw blurRad="152400" dist="317500" dir="5400000" sx="90000" sy="-19000" rotWithShape="0">
              <a:srgbClr val="000000">
                <a:alpha val="15000"/>
              </a:srgbClr>
            </a:outerShdw>
          </a:effectLst>
        </p:spPr>
        <p:style>
          <a:lnRef idx="1">
            <a:schemeClr val="accent1"/>
          </a:lnRef>
          <a:fillRef idx="0">
            <a:schemeClr val="accent1"/>
          </a:fillRef>
          <a:effectRef idx="0">
            <a:schemeClr val="accent1"/>
          </a:effectRef>
          <a:fontRef idx="minor"/>
        </p:style>
      </p:sp>
      <p:sp>
        <p:nvSpPr>
          <p:cNvPr id="288" name="CustomShape 14"/>
          <p:cNvSpPr/>
          <p:nvPr/>
        </p:nvSpPr>
        <p:spPr>
          <a:xfrm rot="5400000">
            <a:off x="4623840" y="4794120"/>
            <a:ext cx="183960" cy="360"/>
          </a:xfrm>
          <a:custGeom>
            <a:avLst/>
            <a:gdLst/>
            <a:ahLst/>
            <a:cxnLst/>
            <a:rect l="l" t="t" r="r" b="b"/>
            <a:pathLst>
              <a:path w="21600" h="21600">
                <a:moveTo>
                  <a:pt x="0" y="0"/>
                </a:moveTo>
                <a:lnTo>
                  <a:pt x="21600" y="21600"/>
                </a:lnTo>
              </a:path>
            </a:pathLst>
          </a:custGeom>
          <a:noFill/>
          <a:ln w="31680">
            <a:solidFill>
              <a:srgbClr val="080DD6"/>
            </a:solidFill>
            <a:round/>
            <a:tailEnd type="arrow" w="med" len="med"/>
          </a:ln>
          <a:effectLst>
            <a:outerShdw blurRad="152400" dist="317500" dir="5400000" sx="90000" sy="-19000" rotWithShape="0">
              <a:srgbClr val="000000">
                <a:alpha val="15000"/>
              </a:srgbClr>
            </a:outerShdw>
          </a:effectLst>
        </p:spPr>
        <p:style>
          <a:lnRef idx="1">
            <a:schemeClr val="accent1"/>
          </a:lnRef>
          <a:fillRef idx="0">
            <a:schemeClr val="accent1"/>
          </a:fillRef>
          <a:effectRef idx="0">
            <a:schemeClr val="accent1"/>
          </a:effectRef>
          <a:fontRef idx="minor"/>
        </p:style>
      </p:sp>
      <p:sp>
        <p:nvSpPr>
          <p:cNvPr id="289" name="CustomShape 15"/>
          <p:cNvSpPr/>
          <p:nvPr/>
        </p:nvSpPr>
        <p:spPr>
          <a:xfrm rot="5400000">
            <a:off x="4623840" y="5694120"/>
            <a:ext cx="183960" cy="360"/>
          </a:xfrm>
          <a:custGeom>
            <a:avLst/>
            <a:gdLst/>
            <a:ahLst/>
            <a:cxnLst/>
            <a:rect l="l" t="t" r="r" b="b"/>
            <a:pathLst>
              <a:path w="21600" h="21600">
                <a:moveTo>
                  <a:pt x="0" y="0"/>
                </a:moveTo>
                <a:lnTo>
                  <a:pt x="21600" y="21600"/>
                </a:lnTo>
              </a:path>
            </a:pathLst>
          </a:custGeom>
          <a:noFill/>
          <a:ln w="31680">
            <a:solidFill>
              <a:srgbClr val="080DD6"/>
            </a:solidFill>
            <a:round/>
            <a:tailEnd type="arrow" w="med" len="med"/>
          </a:ln>
          <a:effectLst>
            <a:outerShdw blurRad="152400" dist="317500" dir="5400000" sx="90000" sy="-19000" rotWithShape="0">
              <a:srgbClr val="000000">
                <a:alpha val="15000"/>
              </a:srgbClr>
            </a:outerShdw>
          </a:effectLst>
        </p:spPr>
        <p:style>
          <a:lnRef idx="1">
            <a:schemeClr val="accent1"/>
          </a:lnRef>
          <a:fillRef idx="0">
            <a:schemeClr val="accent1"/>
          </a:fillRef>
          <a:effectRef idx="0">
            <a:schemeClr val="accent1"/>
          </a:effectRef>
          <a:fontRef idx="minor"/>
        </p:style>
      </p:sp>
      <p:sp>
        <p:nvSpPr>
          <p:cNvPr id="290" name="CustomShape 16"/>
          <p:cNvSpPr/>
          <p:nvPr/>
        </p:nvSpPr>
        <p:spPr>
          <a:xfrm flipV="1">
            <a:off x="6357960" y="1283760"/>
            <a:ext cx="498240" cy="533160"/>
          </a:xfrm>
          <a:prstGeom prst="bentConnector3">
            <a:avLst>
              <a:gd name="adj1" fmla="val 50000"/>
            </a:avLst>
          </a:prstGeom>
          <a:noFill/>
          <a:ln w="31680">
            <a:solidFill>
              <a:srgbClr val="080DD6"/>
            </a:solidFill>
            <a:round/>
            <a:tailEnd type="arrow" w="med" len="med"/>
          </a:ln>
        </p:spPr>
        <p:style>
          <a:lnRef idx="1">
            <a:schemeClr val="accent1"/>
          </a:lnRef>
          <a:fillRef idx="0">
            <a:schemeClr val="accent1"/>
          </a:fillRef>
          <a:effectRef idx="0">
            <a:schemeClr val="accent1"/>
          </a:effectRef>
          <a:fontRef idx="minor"/>
        </p:style>
      </p:sp>
      <p:sp>
        <p:nvSpPr>
          <p:cNvPr id="291" name="CustomShape 17"/>
          <p:cNvSpPr/>
          <p:nvPr/>
        </p:nvSpPr>
        <p:spPr>
          <a:xfrm>
            <a:off x="6357960" y="1785960"/>
            <a:ext cx="498240" cy="504720"/>
          </a:xfrm>
          <a:prstGeom prst="bentConnector3">
            <a:avLst>
              <a:gd name="adj1" fmla="val 50000"/>
            </a:avLst>
          </a:prstGeom>
          <a:noFill/>
          <a:ln w="31680">
            <a:solidFill>
              <a:srgbClr val="080DD6"/>
            </a:solidFill>
            <a:round/>
            <a:tailEnd type="arrow" w="med" len="med"/>
          </a:ln>
        </p:spPr>
        <p:style>
          <a:lnRef idx="1">
            <a:schemeClr val="accent1"/>
          </a:lnRef>
          <a:fillRef idx="0">
            <a:schemeClr val="accent1"/>
          </a:fillRef>
          <a:effectRef idx="0">
            <a:schemeClr val="accent1"/>
          </a:effectRef>
          <a:fontRef idx="minor"/>
        </p:style>
      </p:sp>
      <p:sp>
        <p:nvSpPr>
          <p:cNvPr id="292" name="CustomShape 18"/>
          <p:cNvSpPr/>
          <p:nvPr/>
        </p:nvSpPr>
        <p:spPr>
          <a:xfrm rot="12000000" flipV="1">
            <a:off x="6366600" y="3591000"/>
            <a:ext cx="411120" cy="131040"/>
          </a:xfrm>
          <a:custGeom>
            <a:avLst/>
            <a:gdLst/>
            <a:ahLst/>
            <a:cxnLst/>
            <a:rect l="l" t="t" r="r" b="b"/>
            <a:pathLst>
              <a:path w="21600" h="21600">
                <a:moveTo>
                  <a:pt x="0" y="0"/>
                </a:moveTo>
                <a:lnTo>
                  <a:pt x="21600" y="21600"/>
                </a:lnTo>
              </a:path>
            </a:pathLst>
          </a:custGeom>
          <a:noFill/>
          <a:ln w="31680">
            <a:solidFill>
              <a:srgbClr val="080DD6"/>
            </a:solidFill>
            <a:round/>
            <a:tailEnd type="arrow" w="med" len="med"/>
          </a:ln>
          <a:effectLst>
            <a:outerShdw blurRad="152400" dist="317500" dir="5400000" sx="90000" sy="-19000" rotWithShape="0">
              <a:srgbClr val="000000">
                <a:alpha val="15000"/>
              </a:srgbClr>
            </a:outerShdw>
          </a:effectLst>
        </p:spPr>
        <p:style>
          <a:lnRef idx="1">
            <a:schemeClr val="accent1"/>
          </a:lnRef>
          <a:fillRef idx="0">
            <a:schemeClr val="accent1"/>
          </a:fillRef>
          <a:effectRef idx="0">
            <a:schemeClr val="accent1"/>
          </a:effectRef>
          <a:fontRef idx="minor"/>
        </p:style>
      </p:sp>
      <p:sp>
        <p:nvSpPr>
          <p:cNvPr id="293" name="CustomShape 19"/>
          <p:cNvSpPr/>
          <p:nvPr/>
        </p:nvSpPr>
        <p:spPr>
          <a:xfrm rot="5400000">
            <a:off x="7645680" y="3142080"/>
            <a:ext cx="284040" cy="360"/>
          </a:xfrm>
          <a:custGeom>
            <a:avLst/>
            <a:gdLst/>
            <a:ahLst/>
            <a:cxnLst/>
            <a:rect l="l" t="t" r="r" b="b"/>
            <a:pathLst>
              <a:path w="21600" h="21600">
                <a:moveTo>
                  <a:pt x="0" y="0"/>
                </a:moveTo>
                <a:lnTo>
                  <a:pt x="21600" y="21600"/>
                </a:lnTo>
              </a:path>
            </a:pathLst>
          </a:custGeom>
          <a:noFill/>
          <a:ln w="31680">
            <a:solidFill>
              <a:srgbClr val="080DD6"/>
            </a:solidFill>
            <a:round/>
            <a:tailEnd type="arrow" w="med" len="med"/>
          </a:ln>
          <a:effectLst>
            <a:outerShdw blurRad="152400" dist="317500" dir="5400000" sx="90000" sy="-19000" rotWithShape="0">
              <a:srgbClr val="000000">
                <a:alpha val="15000"/>
              </a:srgbClr>
            </a:outerShdw>
          </a:effectLst>
        </p:spPr>
        <p:style>
          <a:lnRef idx="1">
            <a:schemeClr val="accent1"/>
          </a:lnRef>
          <a:fillRef idx="0">
            <a:schemeClr val="accent1"/>
          </a:fillRef>
          <a:effectRef idx="0">
            <a:schemeClr val="accent1"/>
          </a:effectRef>
          <a:fontRef idx="minor"/>
        </p:style>
      </p:sp>
      <p:sp>
        <p:nvSpPr>
          <p:cNvPr id="294" name="CustomShape 20"/>
          <p:cNvSpPr/>
          <p:nvPr/>
        </p:nvSpPr>
        <p:spPr>
          <a:xfrm>
            <a:off x="179640" y="1989000"/>
            <a:ext cx="1942200" cy="89820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Sampling Strategy </a:t>
            </a:r>
            <a:endParaRPr lang="en-GB" sz="1800" b="0" strike="noStrike" spc="-1">
              <a:solidFill>
                <a:srgbClr val="000000"/>
              </a:solidFill>
              <a:uFill>
                <a:solidFill>
                  <a:srgbClr val="FFFFFF"/>
                </a:solidFill>
              </a:uFill>
              <a:latin typeface="Arial" panose="020B0604020202020204"/>
            </a:endParaRPr>
          </a:p>
        </p:txBody>
      </p:sp>
      <p:sp>
        <p:nvSpPr>
          <p:cNvPr id="295" name="CustomShape 21"/>
          <p:cNvSpPr/>
          <p:nvPr/>
        </p:nvSpPr>
        <p:spPr>
          <a:xfrm>
            <a:off x="179640" y="3069000"/>
            <a:ext cx="1942200" cy="898200"/>
          </a:xfrm>
          <a:prstGeom prst="roundRect">
            <a:avLst>
              <a:gd name="adj" fmla="val 16667"/>
            </a:avLst>
          </a:prstGeom>
          <a:solidFill>
            <a:schemeClr val="accent5">
              <a:lumMod val="75000"/>
            </a:schemeClr>
          </a:solidFill>
          <a:ln>
            <a:round/>
          </a:ln>
          <a:scene3d>
            <a:camera prst="orthographicFront"/>
            <a:lightRig rig="threePt" dir="t"/>
          </a:scene3d>
          <a:sp3d extrusionH="76200">
            <a:bevelT w="165100" prst="coolSlant"/>
            <a:extrusionClr>
              <a:srgbClr val="FFFF00"/>
            </a:extrusionClr>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en-GB" sz="2400" b="1" strike="noStrike" spc="-1">
                <a:solidFill>
                  <a:srgbClr val="000000"/>
                </a:solidFill>
                <a:uFill>
                  <a:solidFill>
                    <a:srgbClr val="FFFFFF"/>
                  </a:solidFill>
                </a:uFill>
                <a:latin typeface="Arial" panose="020B0604020202020204"/>
                <a:ea typeface="DejaVu Sans" panose="020B0603030804020204"/>
              </a:rPr>
              <a:t>Gathering Techniques</a:t>
            </a:r>
            <a:endParaRPr lang="en-GB" sz="1800" b="0" strike="noStrike" spc="-1">
              <a:solidFill>
                <a:srgbClr val="000000"/>
              </a:solidFill>
              <a:uFill>
                <a:solidFill>
                  <a:srgbClr val="FFFFFF"/>
                </a:solidFill>
              </a:uFill>
              <a:latin typeface="Arial" panose="020B0604020202020204"/>
            </a:endParaRPr>
          </a:p>
        </p:txBody>
      </p:sp>
      <p:sp>
        <p:nvSpPr>
          <p:cNvPr id="296" name="CustomShape 22"/>
          <p:cNvSpPr/>
          <p:nvPr/>
        </p:nvSpPr>
        <p:spPr>
          <a:xfrm rot="10800000">
            <a:off x="2699640" y="2999880"/>
            <a:ext cx="498240" cy="360"/>
          </a:xfrm>
          <a:custGeom>
            <a:avLst/>
            <a:gdLst/>
            <a:ahLst/>
            <a:cxnLst/>
            <a:rect l="l" t="t" r="r" b="b"/>
            <a:pathLst>
              <a:path w="21600" h="21600">
                <a:moveTo>
                  <a:pt x="0" y="0"/>
                </a:moveTo>
                <a:lnTo>
                  <a:pt x="21600" y="21600"/>
                </a:lnTo>
              </a:path>
            </a:pathLst>
          </a:custGeom>
          <a:noFill/>
          <a:ln w="31680">
            <a:solidFill>
              <a:srgbClr val="080DD6"/>
            </a:solidFill>
            <a:round/>
            <a:tailEnd type="arrow" w="med" len="med"/>
          </a:ln>
          <a:effectLst>
            <a:outerShdw blurRad="152400" dist="317500" dir="5400000" sx="90000" sy="-19000" rotWithShape="0">
              <a:srgbClr val="000000">
                <a:alpha val="15000"/>
              </a:srgbClr>
            </a:outerShdw>
          </a:effectLst>
        </p:spPr>
        <p:style>
          <a:lnRef idx="1">
            <a:schemeClr val="accent1"/>
          </a:lnRef>
          <a:fillRef idx="0">
            <a:schemeClr val="accent1"/>
          </a:fillRef>
          <a:effectRef idx="0">
            <a:schemeClr val="accent1"/>
          </a:effectRef>
          <a:fontRef idx="minor"/>
        </p:style>
      </p:sp>
      <p:sp>
        <p:nvSpPr>
          <p:cNvPr id="297" name="Line 23"/>
          <p:cNvSpPr/>
          <p:nvPr/>
        </p:nvSpPr>
        <p:spPr>
          <a:xfrm flipV="1">
            <a:off x="2699640" y="2492640"/>
            <a:ext cx="360" cy="648000"/>
          </a:xfrm>
          <a:prstGeom prst="line">
            <a:avLst/>
          </a:prstGeom>
          <a:ln w="38160">
            <a:solidFill>
              <a:srgbClr val="080DD6"/>
            </a:solidFill>
            <a:round/>
          </a:ln>
        </p:spPr>
        <p:style>
          <a:lnRef idx="1">
            <a:schemeClr val="accent1"/>
          </a:lnRef>
          <a:fillRef idx="0">
            <a:schemeClr val="accent1"/>
          </a:fillRef>
          <a:effectRef idx="0">
            <a:schemeClr val="accent1"/>
          </a:effectRef>
          <a:fontRef idx="minor"/>
        </p:style>
      </p:sp>
      <p:sp>
        <p:nvSpPr>
          <p:cNvPr id="298" name="Line 24"/>
          <p:cNvSpPr/>
          <p:nvPr/>
        </p:nvSpPr>
        <p:spPr>
          <a:xfrm>
            <a:off x="2699640" y="2492640"/>
            <a:ext cx="360000" cy="360"/>
          </a:xfrm>
          <a:prstGeom prst="line">
            <a:avLst/>
          </a:prstGeom>
          <a:ln w="38160">
            <a:solidFill>
              <a:srgbClr val="080DD6"/>
            </a:solidFill>
            <a:round/>
          </a:ln>
        </p:spPr>
        <p:style>
          <a:lnRef idx="1">
            <a:schemeClr val="accent1"/>
          </a:lnRef>
          <a:fillRef idx="0">
            <a:schemeClr val="accent1"/>
          </a:fillRef>
          <a:effectRef idx="0">
            <a:schemeClr val="accent1"/>
          </a:effectRef>
          <a:fontRef idx="minor"/>
        </p:style>
      </p:sp>
      <p:sp>
        <p:nvSpPr>
          <p:cNvPr id="299" name="Line 25"/>
          <p:cNvSpPr/>
          <p:nvPr/>
        </p:nvSpPr>
        <p:spPr>
          <a:xfrm>
            <a:off x="2843640" y="2492640"/>
            <a:ext cx="360" cy="360"/>
          </a:xfrm>
          <a:prstGeom prst="line">
            <a:avLst/>
          </a:prstGeom>
          <a:ln>
            <a:solidFill>
              <a:srgbClr val="B5DCDE"/>
            </a:solidFill>
            <a:round/>
          </a:ln>
        </p:spPr>
        <p:style>
          <a:lnRef idx="1">
            <a:schemeClr val="accent1"/>
          </a:lnRef>
          <a:fillRef idx="0">
            <a:schemeClr val="accent1"/>
          </a:fillRef>
          <a:effectRef idx="0">
            <a:schemeClr val="accent1"/>
          </a:effectRef>
          <a:fontRef idx="minor"/>
        </p:style>
      </p:sp>
      <p:sp>
        <p:nvSpPr>
          <p:cNvPr id="300" name="Line 26"/>
          <p:cNvSpPr/>
          <p:nvPr/>
        </p:nvSpPr>
        <p:spPr>
          <a:xfrm flipV="1">
            <a:off x="2699640" y="3068640"/>
            <a:ext cx="360" cy="504360"/>
          </a:xfrm>
          <a:prstGeom prst="line">
            <a:avLst/>
          </a:prstGeom>
          <a:ln w="38160">
            <a:solidFill>
              <a:srgbClr val="080DD6"/>
            </a:solidFill>
            <a:round/>
          </a:ln>
        </p:spPr>
        <p:style>
          <a:lnRef idx="1">
            <a:schemeClr val="accent1"/>
          </a:lnRef>
          <a:fillRef idx="0">
            <a:schemeClr val="accent1"/>
          </a:fillRef>
          <a:effectRef idx="0">
            <a:schemeClr val="accent1"/>
          </a:effectRef>
          <a:fontRef idx="minor"/>
        </p:style>
      </p:sp>
      <p:sp>
        <p:nvSpPr>
          <p:cNvPr id="301" name="Line 27"/>
          <p:cNvSpPr/>
          <p:nvPr/>
        </p:nvSpPr>
        <p:spPr>
          <a:xfrm>
            <a:off x="2699640" y="3573000"/>
            <a:ext cx="360000" cy="360"/>
          </a:xfrm>
          <a:prstGeom prst="line">
            <a:avLst/>
          </a:prstGeom>
          <a:ln w="38160">
            <a:solidFill>
              <a:srgbClr val="080DD6"/>
            </a:solidFill>
            <a:round/>
          </a:ln>
        </p:spPr>
        <p:style>
          <a:lnRef idx="1">
            <a:schemeClr val="accent1"/>
          </a:lnRef>
          <a:fillRef idx="0">
            <a:schemeClr val="accent1"/>
          </a:fillRef>
          <a:effectRef idx="0">
            <a:schemeClr val="accent1"/>
          </a:effectRef>
          <a:fontRef idx="minor"/>
        </p:style>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2"/>
          <p:cNvSpPr/>
          <p:nvPr/>
        </p:nvSpPr>
        <p:spPr>
          <a:xfrm>
            <a:off x="1152000" y="3292200"/>
            <a:ext cx="7041960" cy="10260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2200" b="1" strike="noStrike" spc="-1">
                <a:solidFill>
                  <a:srgbClr val="000000"/>
                </a:solidFill>
                <a:uFill>
                  <a:solidFill>
                    <a:srgbClr val="FFFFFF"/>
                  </a:solidFill>
                </a:uFill>
                <a:latin typeface="Arial" panose="020B0604020202020204"/>
                <a:ea typeface="DejaVu Sans" panose="020B0603030804020204"/>
              </a:rPr>
              <a:t>Null Hypothesis</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2200" b="0" strike="noStrike" spc="-1">
                <a:solidFill>
                  <a:srgbClr val="000000"/>
                </a:solidFill>
                <a:uFill>
                  <a:solidFill>
                    <a:srgbClr val="FFFFFF"/>
                  </a:solidFill>
                </a:uFill>
                <a:latin typeface="Arial" panose="020B0604020202020204"/>
                <a:ea typeface="DejaVu Sans" panose="020B0603030804020204"/>
              </a:rPr>
              <a:t>With distance from the mouth of River Catacol, there will be no change in granite clast size and roundness.</a:t>
            </a:r>
            <a:endParaRPr lang="en-GB" sz="1800" b="0" strike="noStrike" spc="-1">
              <a:solidFill>
                <a:srgbClr val="000000"/>
              </a:solidFill>
              <a:uFill>
                <a:solidFill>
                  <a:srgbClr val="FFFFFF"/>
                </a:solidFill>
              </a:uFill>
              <a:latin typeface="Arial" panose="020B0604020202020204"/>
            </a:endParaRPr>
          </a:p>
          <a:p>
            <a:pPr algn="ctr">
              <a:lnSpc>
                <a:spcPct val="100000"/>
              </a:lnSpc>
            </a:pPr>
            <a:endParaRPr lang="en-GB" sz="1800" b="0" strike="noStrike" spc="-1">
              <a:solidFill>
                <a:srgbClr val="000000"/>
              </a:solidFill>
              <a:uFill>
                <a:solidFill>
                  <a:srgbClr val="FFFFFF"/>
                </a:solidFill>
              </a:uFill>
              <a:latin typeface="Arial" panose="020B0604020202020204"/>
            </a:endParaRPr>
          </a:p>
        </p:txBody>
      </p:sp>
      <p:sp>
        <p:nvSpPr>
          <p:cNvPr id="306" name="CustomShape 3"/>
          <p:cNvSpPr/>
          <p:nvPr/>
        </p:nvSpPr>
        <p:spPr>
          <a:xfrm>
            <a:off x="1071000" y="1191600"/>
            <a:ext cx="7041960" cy="10260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2200" b="1" strike="noStrike" spc="-1">
                <a:solidFill>
                  <a:srgbClr val="000000"/>
                </a:solidFill>
                <a:uFill>
                  <a:solidFill>
                    <a:srgbClr val="FFFFFF"/>
                  </a:solidFill>
                </a:uFill>
                <a:latin typeface="Arial" panose="020B0604020202020204"/>
                <a:ea typeface="DejaVu Sans" panose="020B0603030804020204"/>
              </a:rPr>
              <a:t>Hypothesis</a:t>
            </a:r>
            <a:endParaRPr lang="en-GB" sz="1800" b="0" strike="noStrike" spc="-1">
              <a:solidFill>
                <a:srgbClr val="000000"/>
              </a:solidFill>
              <a:uFill>
                <a:solidFill>
                  <a:srgbClr val="FFFFFF"/>
                </a:solidFill>
              </a:uFill>
              <a:latin typeface="Arial" panose="020B0604020202020204"/>
            </a:endParaRPr>
          </a:p>
          <a:p>
            <a:pPr algn="ctr">
              <a:lnSpc>
                <a:spcPct val="100000"/>
              </a:lnSpc>
            </a:pPr>
            <a:r>
              <a:rPr lang="en-GB" sz="2200" b="0" strike="noStrike" spc="-1">
                <a:solidFill>
                  <a:srgbClr val="000000"/>
                </a:solidFill>
                <a:uFill>
                  <a:solidFill>
                    <a:srgbClr val="FFFFFF"/>
                  </a:solidFill>
                </a:uFill>
                <a:latin typeface="Arial" panose="020B0604020202020204"/>
                <a:ea typeface="DejaVu Sans" panose="020B0603030804020204"/>
              </a:rPr>
              <a:t>With distance from the mouth of River Catacol, granite clasts will become smaller and more rounded due to the process of long shore drift.</a:t>
            </a:r>
            <a:endParaRPr lang="en-GB" sz="1800" b="0" strike="noStrike" spc="-1">
              <a:solidFill>
                <a:srgbClr val="000000"/>
              </a:solidFill>
              <a:uFill>
                <a:solidFill>
                  <a:srgbClr val="FFFFFF"/>
                </a:solidFill>
              </a:uFill>
              <a:latin typeface="Arial" panose="020B0604020202020204"/>
            </a:endParaRPr>
          </a:p>
        </p:txBody>
      </p:sp>
      <p:sp>
        <p:nvSpPr>
          <p:cNvPr id="307" name="CustomShape 4"/>
          <p:cNvSpPr/>
          <p:nvPr/>
        </p:nvSpPr>
        <p:spPr>
          <a:xfrm>
            <a:off x="792000" y="4968000"/>
            <a:ext cx="7918920" cy="50292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gn="ctr">
              <a:lnSpc>
                <a:spcPct val="100000"/>
              </a:lnSpc>
            </a:pPr>
            <a:r>
              <a:rPr lang="en-GB" sz="1800" b="0" i="1" strike="noStrike" spc="-1">
                <a:solidFill>
                  <a:srgbClr val="000000"/>
                </a:solidFill>
                <a:uFill>
                  <a:solidFill>
                    <a:srgbClr val="FFFFFF"/>
                  </a:solidFill>
                </a:uFill>
                <a:latin typeface="Arial" panose="020B0604020202020204"/>
                <a:ea typeface="DejaVu Sans" panose="020B0603030804020204"/>
              </a:rPr>
              <a:t>Cause and effect - is the change in granite clasts strictly due to LSD?</a:t>
            </a:r>
            <a:r>
              <a:rPr lang="en-GB" sz="1800" b="0" strike="noStrike" spc="-1">
                <a:solidFill>
                  <a:srgbClr val="000000"/>
                </a:solidFill>
                <a:uFill>
                  <a:solidFill>
                    <a:srgbClr val="FFFFFF"/>
                  </a:solidFill>
                </a:uFill>
                <a:latin typeface="Arial" panose="020B0604020202020204"/>
                <a:ea typeface="DejaVu Sans" panose="020B0603030804020204"/>
              </a:rPr>
              <a:t> </a:t>
            </a:r>
            <a:endParaRPr lang="en-GB" sz="1800" b="0" strike="noStrike" spc="-1">
              <a:solidFill>
                <a:srgbClr val="000000"/>
              </a:solidFill>
              <a:uFill>
                <a:solidFill>
                  <a:srgbClr val="FFFFFF"/>
                </a:solidFill>
              </a:uFill>
              <a:latin typeface="Arial" panose="020B0604020202020204"/>
            </a:endParaRPr>
          </a:p>
        </p:txBody>
      </p:sp>
      <p:sp>
        <p:nvSpPr>
          <p:cNvPr id="6" name="CustomShape 1"/>
          <p:cNvSpPr/>
          <p:nvPr/>
        </p:nvSpPr>
        <p:spPr>
          <a:xfrm>
            <a:off x="271849" y="535424"/>
            <a:ext cx="6981840" cy="457200"/>
          </a:xfrm>
          <a:prstGeom prst="rect">
            <a:avLst/>
          </a:prstGeom>
          <a:noFill/>
          <a:ln>
            <a:noFill/>
          </a:ln>
        </p:spPr>
        <p:style>
          <a:lnRef idx="0">
            <a:srgbClr val="FFFFFF"/>
          </a:lnRef>
          <a:fillRef idx="0">
            <a:srgbClr val="FFFFFF"/>
          </a:fillRef>
          <a:effectRef idx="0">
            <a:srgbClr val="FFFFFF"/>
          </a:effectRef>
          <a:fontRef idx="minor"/>
        </p:style>
        <p:txBody>
          <a:bodyPr lIns="90000" tIns="45000" rIns="90000" bIns="45000"/>
          <a:lstStyle/>
          <a:p>
            <a:pPr>
              <a:lnSpc>
                <a:spcPct val="100000"/>
              </a:lnSpc>
            </a:pPr>
            <a:r>
              <a:rPr lang="en-GB" sz="2400" b="1" strike="noStrike" spc="-1" dirty="0" smtClean="0">
                <a:solidFill>
                  <a:srgbClr val="000000"/>
                </a:solidFill>
                <a:uFill>
                  <a:solidFill>
                    <a:srgbClr val="FFFFFF"/>
                  </a:solidFill>
                </a:uFill>
                <a:latin typeface="Arial" panose="020B0604020202020204"/>
                <a:ea typeface="DejaVu Sans" panose="020B0603030804020204"/>
              </a:rPr>
              <a:t>Hypothesis</a:t>
            </a:r>
            <a:endParaRPr lang="en-GB" sz="1600" b="1" strike="noStrike" spc="-1" dirty="0">
              <a:solidFill>
                <a:srgbClr val="000000"/>
              </a:solidFill>
              <a:uFill>
                <a:solidFill>
                  <a:srgbClr val="FFFFFF"/>
                </a:solidFill>
              </a:uFill>
              <a:latin typeface="Arial" panose="020B0604020202020204"/>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10777</TotalTime>
  <Words>3519</Words>
  <Application>Microsoft Office PowerPoint</Application>
  <PresentationFormat>On-screen Show (4:3)</PresentationFormat>
  <Paragraphs>515</Paragraphs>
  <Slides>22</Slides>
  <Notes>19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22</vt:i4>
      </vt:variant>
    </vt:vector>
  </HeadingPairs>
  <TitlesOfParts>
    <vt:vector size="37" baseType="lpstr">
      <vt:lpstr>Microsoft YaHei</vt:lpstr>
      <vt:lpstr>Arial</vt:lpstr>
      <vt:lpstr>Calibri</vt:lpstr>
      <vt:lpstr>DejaVu Sans</vt:lpstr>
      <vt:lpstr>Segoe UI</vt:lpstr>
      <vt:lpstr>Symbol</vt:lpstr>
      <vt:lpstr>Times New Roman</vt:lpstr>
      <vt:lpstr>Wingdings</vt:lpstr>
      <vt:lpstr>Office Theme</vt:lpstr>
      <vt:lpstr>Office Theme</vt:lpstr>
      <vt:lpstr>Office Theme</vt:lpstr>
      <vt:lpstr>Office Theme</vt:lpstr>
      <vt:lpstr>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PGL Travel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Darren Atkinson</dc:creator>
  <cp:lastModifiedBy>Franny Schlicke</cp:lastModifiedBy>
  <cp:revision>216</cp:revision>
  <dcterms:created xsi:type="dcterms:W3CDTF">2017-07-09T18:25:00Z</dcterms:created>
  <dcterms:modified xsi:type="dcterms:W3CDTF">2020-09-16T14:14:05Z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PGL Travel Ltd</vt:lpwstr>
  </property>
  <property fmtid="{D5CDD505-2E9C-101B-9397-08002B2CF9AE}" pid="4" name="HiddenSlides">
    <vt:i4>0</vt:i4>
  </property>
  <property fmtid="{D5CDD505-2E9C-101B-9397-08002B2CF9AE}" pid="5" name="HyperlinksChanged">
    <vt:bool>false</vt:bool>
  </property>
  <property fmtid="{D5CDD505-2E9C-101B-9397-08002B2CF9AE}" pid="6" name="KSOProductBuildVer">
    <vt:lpwstr>1033-10.2.0.5934</vt:lpwstr>
  </property>
  <property fmtid="{D5CDD505-2E9C-101B-9397-08002B2CF9AE}" pid="7" name="LinksUpToDate">
    <vt:bool>false</vt:bool>
  </property>
  <property fmtid="{D5CDD505-2E9C-101B-9397-08002B2CF9AE}" pid="8" name="MMClips">
    <vt:i4>0</vt:i4>
  </property>
  <property fmtid="{D5CDD505-2E9C-101B-9397-08002B2CF9AE}" pid="9" name="Notes">
    <vt:i4>0</vt:i4>
  </property>
  <property fmtid="{D5CDD505-2E9C-101B-9397-08002B2CF9AE}" pid="10" name="PresentationFormat">
    <vt:lpwstr>On-screen Show (4:3)</vt:lpwstr>
  </property>
  <property fmtid="{D5CDD505-2E9C-101B-9397-08002B2CF9AE}" pid="11" name="ScaleCrop">
    <vt:bool>false</vt:bool>
  </property>
  <property fmtid="{D5CDD505-2E9C-101B-9397-08002B2CF9AE}" pid="12" name="ShareDoc">
    <vt:bool>false</vt:bool>
  </property>
  <property fmtid="{D5CDD505-2E9C-101B-9397-08002B2CF9AE}" pid="13" name="Slides">
    <vt:i4>22</vt:i4>
  </property>
</Properties>
</file>