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369" r:id="rId2"/>
    <p:sldId id="370" r:id="rId3"/>
    <p:sldId id="371" r:id="rId4"/>
    <p:sldId id="372" r:id="rId5"/>
    <p:sldId id="403" r:id="rId6"/>
    <p:sldId id="374" r:id="rId7"/>
    <p:sldId id="375" r:id="rId8"/>
    <p:sldId id="376" r:id="rId9"/>
    <p:sldId id="377" r:id="rId10"/>
    <p:sldId id="378" r:id="rId11"/>
    <p:sldId id="262" r:id="rId12"/>
    <p:sldId id="399" r:id="rId13"/>
    <p:sldId id="387" r:id="rId14"/>
    <p:sldId id="379" r:id="rId15"/>
    <p:sldId id="400" r:id="rId16"/>
    <p:sldId id="401" r:id="rId17"/>
    <p:sldId id="402" r:id="rId18"/>
    <p:sldId id="384" r:id="rId19"/>
    <p:sldId id="386" r:id="rId20"/>
    <p:sldId id="388" r:id="rId21"/>
    <p:sldId id="389" r:id="rId22"/>
    <p:sldId id="390" r:id="rId23"/>
    <p:sldId id="391" r:id="rId24"/>
    <p:sldId id="270" r:id="rId25"/>
    <p:sldId id="414" r:id="rId26"/>
    <p:sldId id="417" r:id="rId27"/>
    <p:sldId id="415" r:id="rId28"/>
    <p:sldId id="416" r:id="rId29"/>
    <p:sldId id="393" r:id="rId30"/>
    <p:sldId id="394" r:id="rId31"/>
    <p:sldId id="413" r:id="rId32"/>
    <p:sldId id="395" r:id="rId33"/>
    <p:sldId id="418" r:id="rId34"/>
    <p:sldId id="396" r:id="rId35"/>
    <p:sldId id="397" r:id="rId36"/>
    <p:sldId id="404" r:id="rId37"/>
    <p:sldId id="406" r:id="rId38"/>
    <p:sldId id="407" r:id="rId39"/>
    <p:sldId id="408" r:id="rId40"/>
    <p:sldId id="409" r:id="rId41"/>
    <p:sldId id="405" r:id="rId42"/>
    <p:sldId id="410" r:id="rId43"/>
    <p:sldId id="273" r:id="rId44"/>
  </p:sldIdLst>
  <p:sldSz cx="9144000" cy="6858000" type="screen4x3"/>
  <p:notesSz cx="7559675" cy="10691813"/>
  <p:defaultTextStyle>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D3"/>
    <a:srgbClr val="FBF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485" autoAdjust="0"/>
  </p:normalViewPr>
  <p:slideViewPr>
    <p:cSldViewPr snapToGrid="0">
      <p:cViewPr varScale="1">
        <p:scale>
          <a:sx n="32" d="100"/>
          <a:sy n="32" d="100"/>
        </p:scale>
        <p:origin x="284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solidFill>
                  <a:srgbClr val="000000"/>
                </a:solidFill>
                <a:uFill>
                  <a:solidFill>
                    <a:srgbClr val="FFFFFF"/>
                  </a:solidFill>
                </a:uFill>
                <a:latin typeface="Arial" panose="020B0604020202020204" pitchFamily="34" charset="0"/>
              </a:rPr>
              <a:t>Click to edit the notes format</a:t>
            </a:r>
          </a:p>
        </p:txBody>
      </p:sp>
      <p:sp>
        <p:nvSpPr>
          <p:cNvPr id="155" name="PlaceHolder 2"/>
          <p:cNvSpPr>
            <a:spLocks noGrp="1"/>
          </p:cNvSpPr>
          <p:nvPr>
            <p:ph type="hdr"/>
          </p:nvPr>
        </p:nvSpPr>
        <p:spPr>
          <a:xfrm>
            <a:off x="0" y="0"/>
            <a:ext cx="3280320" cy="534240"/>
          </a:xfrm>
          <a:prstGeom prst="rect">
            <a:avLst/>
          </a:prstGeom>
        </p:spPr>
        <p:txBody>
          <a:bodyPr lIns="0" tIns="0" rIns="0" bIns="0"/>
          <a:lstStyle/>
          <a:p>
            <a:r>
              <a:rPr lang="en-GB" sz="1400" b="0" strike="noStrike" spc="-1">
                <a:solidFill>
                  <a:srgbClr val="000000"/>
                </a:solidFill>
                <a:uFill>
                  <a:solidFill>
                    <a:srgbClr val="FFFFFF"/>
                  </a:solidFill>
                </a:uFill>
                <a:latin typeface="Times New Roman" panose="02020603050405020304"/>
              </a:rPr>
              <a:t>&lt;header&gt;</a:t>
            </a:r>
          </a:p>
        </p:txBody>
      </p:sp>
      <p:sp>
        <p:nvSpPr>
          <p:cNvPr id="156" name="PlaceHolder 3"/>
          <p:cNvSpPr>
            <a:spLocks noGrp="1"/>
          </p:cNvSpPr>
          <p:nvPr>
            <p:ph type="dt"/>
          </p:nvPr>
        </p:nvSpPr>
        <p:spPr>
          <a:xfrm>
            <a:off x="4279320" y="0"/>
            <a:ext cx="3280320" cy="534240"/>
          </a:xfrm>
          <a:prstGeom prst="rect">
            <a:avLst/>
          </a:prstGeom>
        </p:spPr>
        <p:txBody>
          <a:bodyPr lIns="0" tIns="0" rIns="0" bIns="0"/>
          <a:lstStyle/>
          <a:p>
            <a:pPr algn="r"/>
            <a:r>
              <a:rPr lang="en-GB" sz="1400" b="0" strike="noStrike" spc="-1">
                <a:solidFill>
                  <a:srgbClr val="000000"/>
                </a:solidFill>
                <a:uFill>
                  <a:solidFill>
                    <a:srgbClr val="FFFFFF"/>
                  </a:solidFill>
                </a:uFill>
                <a:latin typeface="Times New Roman" panose="02020603050405020304"/>
              </a:rPr>
              <a:t>&lt;date/time&gt;</a:t>
            </a:r>
          </a:p>
        </p:txBody>
      </p:sp>
      <p:sp>
        <p:nvSpPr>
          <p:cNvPr id="157" name="PlaceHolder 4"/>
          <p:cNvSpPr>
            <a:spLocks noGrp="1"/>
          </p:cNvSpPr>
          <p:nvPr>
            <p:ph type="ftr"/>
          </p:nvPr>
        </p:nvSpPr>
        <p:spPr>
          <a:xfrm>
            <a:off x="0" y="10157400"/>
            <a:ext cx="3280320" cy="534240"/>
          </a:xfrm>
          <a:prstGeom prst="rect">
            <a:avLst/>
          </a:prstGeom>
        </p:spPr>
        <p:txBody>
          <a:bodyPr lIns="0" tIns="0" rIns="0" bIns="0" anchor="b"/>
          <a:lstStyle/>
          <a:p>
            <a:r>
              <a:rPr lang="en-GB" sz="1400" b="0" strike="noStrike" spc="-1">
                <a:solidFill>
                  <a:srgbClr val="000000"/>
                </a:solidFill>
                <a:uFill>
                  <a:solidFill>
                    <a:srgbClr val="FFFFFF"/>
                  </a:solidFill>
                </a:uFill>
                <a:latin typeface="Times New Roman" panose="02020603050405020304"/>
              </a:rPr>
              <a:t>&lt;footer&gt;</a:t>
            </a:r>
          </a:p>
        </p:txBody>
      </p:sp>
      <p:sp>
        <p:nvSpPr>
          <p:cNvPr id="158" name="PlaceHolder 5"/>
          <p:cNvSpPr>
            <a:spLocks noGrp="1"/>
          </p:cNvSpPr>
          <p:nvPr>
            <p:ph type="sldNum"/>
          </p:nvPr>
        </p:nvSpPr>
        <p:spPr>
          <a:xfrm>
            <a:off x="4279320" y="10157400"/>
            <a:ext cx="3280320" cy="534240"/>
          </a:xfrm>
          <a:prstGeom prst="rect">
            <a:avLst/>
          </a:prstGeom>
        </p:spPr>
        <p:txBody>
          <a:bodyPr lIns="0" tIns="0" rIns="0" bIns="0" anchor="b"/>
          <a:lstStyle/>
          <a:p>
            <a:pPr algn="r"/>
            <a:fld id="{DA8D1EF1-5A0A-4594-8F6E-6FE8E8AE4891}" type="slidenum">
              <a:rPr lang="en-GB" sz="1400" b="0" strike="noStrike" spc="-1">
                <a:solidFill>
                  <a:srgbClr val="000000"/>
                </a:solidFill>
                <a:uFill>
                  <a:solidFill>
                    <a:srgbClr val="FFFFFF"/>
                  </a:solidFill>
                </a:uFill>
                <a:latin typeface="Times New Roman" panose="02020603050405020304"/>
              </a:rPr>
              <a:pPr algn="r"/>
              <a:t>‹#›</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4101270721"/>
      </p:ext>
    </p:extLst>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Geography </a:t>
            </a:r>
            <a:r>
              <a:rPr lang="en-GB" dirty="0" smtClean="0"/>
              <a:t>can be considered as a</a:t>
            </a:r>
            <a:r>
              <a:rPr lang="en-GB" baseline="0" dirty="0" smtClean="0"/>
              <a:t> study of systems, all of which interact with </a:t>
            </a:r>
            <a:r>
              <a:rPr lang="en-GB" baseline="0" dirty="0" err="1" smtClean="0"/>
              <a:t>eachother</a:t>
            </a:r>
            <a:r>
              <a:rPr lang="en-GB" baseline="0" dirty="0" smtClean="0"/>
              <a:t>. Can you name some of the Earth’s systems, based on this slide? See the next slide for a list of examples.</a:t>
            </a:r>
            <a:endParaRPr lang="en-GB" dirty="0"/>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44937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3794" name="PlaceHolder 1"/>
          <p:cNvSpPr>
            <a:spLocks noGrp="1"/>
          </p:cNvSpPr>
          <p:nvPr>
            <p:ph type="body"/>
          </p:nvPr>
        </p:nvSpPr>
        <p:spPr>
          <a:xfrm>
            <a:off x="776288" y="4776788"/>
            <a:ext cx="6213475" cy="4522787"/>
          </a:xfrm>
        </p:spPr>
        <p:txBody>
          <a:bodyPr wrap="square" lIns="0" tIns="0" rIns="0" bIns="0" anchor="t"/>
          <a:lstStyle/>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r>
              <a:rPr lang="en-GB" altLang="en-US" sz="1100" dirty="0" smtClean="0">
                <a:latin typeface="Calibri" pitchFamily="34" charset="0"/>
              </a:rPr>
              <a:t>This is a flowchart showing the process which should be followed when conducting fieldwork. </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endParaRPr lang="en-GB" altLang="en-US" sz="1100" dirty="0" smtClean="0">
              <a:latin typeface="Calibri"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r>
              <a:rPr lang="en-GB" altLang="en-US" sz="1100" dirty="0" smtClean="0">
                <a:latin typeface="Calibri" pitchFamily="34" charset="0"/>
              </a:rPr>
              <a:t>First, establish an aim – what you intend to achieve with your study. This will be informed by relevant theory about, in this case, the carbon cycle, so you have an idea of what you might expect to find. The specific location in which you conduct your fieldwork will affect what can be studied and what outcomes might be expected, so must be decided on at an early stage. A hypothesis can then be written – this is a testable predicative statement about your study’s outcome, which your study should be able to either prove or disprove. </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endParaRPr lang="en-GB" altLang="en-US" sz="1100" dirty="0" smtClean="0">
              <a:latin typeface="Calibri"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r>
              <a:rPr lang="en-GB" altLang="en-US" sz="1100" dirty="0" smtClean="0">
                <a:latin typeface="Calibri" pitchFamily="34" charset="0"/>
              </a:rPr>
              <a:t>Next, data can start to be collected, as long as a sampling strategy has been decided and gathering techniques considered. Before any fieldwork can be conducted, a site-specific risk assessment is required, to plan for, limit and manage potential hazards.</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endParaRPr lang="en-GB" sz="1100" spc="-1" dirty="0" smtClean="0">
              <a:uFill>
                <a:solidFill>
                  <a:srgbClr val="FFFFFF"/>
                </a:solidFill>
              </a:uFill>
              <a:latin typeface="Calibri"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r>
              <a:rPr lang="en-GB" sz="1100" spc="-1" dirty="0" smtClean="0">
                <a:uFill>
                  <a:solidFill>
                    <a:srgbClr val="FFFFFF"/>
                  </a:solidFill>
                </a:uFill>
                <a:latin typeface="Calibri" pitchFamily="34" charset="0"/>
              </a:rPr>
              <a:t>Once data has been collected, it can be presented clearly, through text, images, graphs, maps and diagrams, to aid its interpretation by you and any others reading your study. It can then also be analysed, by seeking out trends and anomalies. Statistical tests may be useful. Results can then be written up, and conclusions drawn. The entire process should then be evaluated. Ideally, this can be treated as a pilot study, and can then be repeated ‘for real’, with improvements.</a:t>
            </a:r>
            <a:endParaRPr lang="en-GB" sz="1100" spc="-1" dirty="0">
              <a:uFill>
                <a:solidFill>
                  <a:srgbClr val="FFFFFF"/>
                </a:solidFill>
              </a:uFill>
              <a:latin typeface="Arial" panose="020B0604020202020204"/>
            </a:endParaRPr>
          </a:p>
        </p:txBody>
      </p:sp>
      <p:sp>
        <p:nvSpPr>
          <p:cNvPr id="33795" name="CustomShape 2"/>
          <p:cNvSpPr/>
          <p:nvPr/>
        </p:nvSpPr>
        <p:spPr>
          <a:xfrm>
            <a:off x="4400550" y="9553575"/>
            <a:ext cx="3367088" cy="500063"/>
          </a:xfrm>
          <a:prstGeom prst="rect">
            <a:avLst/>
          </a:prstGeom>
          <a:noFill/>
          <a:ln w="9525">
            <a:noFill/>
          </a:ln>
        </p:spPr>
        <p:txBody>
          <a:bodyPr lIns="90000" tIns="45000" rIns="90000" bIns="45000" anchor="b"/>
          <a:lstStyle/>
          <a:p>
            <a:pPr lvl="0" algn="r">
              <a:lnSpc>
                <a:spcPct val="100000"/>
              </a:lnSpc>
            </a:pPr>
            <a:fld id="{9A0DB2DC-4C9A-4742-B13C-FB6460FD3503}" type="slidenum">
              <a:rPr lang="en-GB" sz="1800" b="0">
                <a:solidFill>
                  <a:srgbClr val="000000"/>
                </a:solidFill>
                <a:latin typeface="Arial" panose="020B0604020202020204" pitchFamily="34" charset="0"/>
                <a:ea typeface="DejaVu Sans" panose="020B0603030804020204"/>
                <a:sym typeface="Arial" panose="020B0604020202020204" pitchFamily="34" charset="0"/>
              </a:rPr>
              <a:pPr lvl="0" algn="r">
                <a:lnSpc>
                  <a:spcPct val="100000"/>
                </a:lnSpc>
              </a:pPr>
              <a:t>12</a:t>
            </a:fld>
            <a:endParaRPr lang="en-GB" sz="1800" b="0">
              <a:solidFill>
                <a:srgbClr val="000000"/>
              </a:solidFill>
              <a:latin typeface="Arial" panose="020B0604020202020204" pitchFamily="34" charset="0"/>
              <a:ea typeface="DejaVu Sans" panose="020B0603030804020204"/>
              <a:sym typeface="Arial" panose="020B0604020202020204" pitchFamily="34" charset="0"/>
            </a:endParaRPr>
          </a:p>
        </p:txBody>
      </p:sp>
    </p:spTree>
    <p:extLst>
      <p:ext uri="{BB962C8B-B14F-4D97-AF65-F5344CB8AC3E}">
        <p14:creationId xmlns:p14="http://schemas.microsoft.com/office/powerpoint/2010/main" val="741542889"/>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GB" dirty="0" smtClean="0"/>
              <a:t>The first </a:t>
            </a:r>
            <a:r>
              <a:rPr lang="en-GB" dirty="0"/>
              <a:t>question is the main focus of the </a:t>
            </a:r>
            <a:r>
              <a:rPr lang="en-GB" dirty="0" smtClean="0"/>
              <a:t>investigation </a:t>
            </a:r>
            <a:r>
              <a:rPr lang="en-GB" dirty="0"/>
              <a:t>and concerns how plants cycle CO</a:t>
            </a:r>
            <a:r>
              <a:rPr lang="en-GB" baseline="-25000" dirty="0"/>
              <a:t>2</a:t>
            </a:r>
            <a:r>
              <a:rPr lang="en-GB" dirty="0"/>
              <a:t> and how this may change with global warming. Will the rates of respiration and/or photosynthesis increase or decrease as temperatures </a:t>
            </a:r>
            <a:r>
              <a:rPr lang="en-GB" dirty="0" smtClean="0"/>
              <a:t>change? This question concerns </a:t>
            </a:r>
            <a:r>
              <a:rPr lang="en-GB" dirty="0"/>
              <a:t>the ‘fast</a:t>
            </a:r>
            <a:r>
              <a:rPr lang="en-GB" dirty="0" smtClean="0"/>
              <a:t>’ CO</a:t>
            </a:r>
            <a:r>
              <a:rPr lang="en-GB" baseline="-25000" dirty="0" smtClean="0"/>
              <a:t>2</a:t>
            </a:r>
            <a:r>
              <a:rPr lang="en-GB" dirty="0" smtClean="0"/>
              <a:t> cycle.</a:t>
            </a:r>
            <a:endParaRPr lang="en-GB" dirty="0"/>
          </a:p>
          <a:p>
            <a:endParaRPr lang="en-GB" dirty="0" smtClean="0"/>
          </a:p>
          <a:p>
            <a:r>
              <a:rPr lang="en-GB" dirty="0" smtClean="0"/>
              <a:t>The </a:t>
            </a:r>
            <a:r>
              <a:rPr lang="en-GB" dirty="0"/>
              <a:t>second question </a:t>
            </a:r>
            <a:r>
              <a:rPr lang="en-GB" dirty="0" smtClean="0"/>
              <a:t>involves estimating </a:t>
            </a:r>
            <a:r>
              <a:rPr lang="en-GB" dirty="0"/>
              <a:t>the amount of carbon stored in trees. It can also be considered by comparing the depth of the organic soil horizon in different ecosystems. </a:t>
            </a:r>
            <a:r>
              <a:rPr lang="en-GB" dirty="0" smtClean="0"/>
              <a:t>It</a:t>
            </a:r>
            <a:r>
              <a:rPr lang="en-GB" baseline="0" dirty="0" smtClean="0"/>
              <a:t> c</a:t>
            </a:r>
            <a:r>
              <a:rPr lang="en-GB" dirty="0" smtClean="0"/>
              <a:t>oncerns </a:t>
            </a:r>
            <a:r>
              <a:rPr lang="en-GB" dirty="0"/>
              <a:t>the ‘medium’ </a:t>
            </a:r>
            <a:r>
              <a:rPr lang="en-GB" dirty="0" smtClean="0"/>
              <a:t>cycle.</a:t>
            </a:r>
            <a:endParaRPr lang="en-GB" dirty="0"/>
          </a:p>
          <a:p>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13</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999910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554" name="Rectangle 6"/>
          <p:cNvSpPr txBox="1">
            <a:spLocks noGrp="1"/>
          </p:cNvSpPr>
          <p:nvPr/>
        </p:nvSpPr>
        <p:spPr>
          <a:xfrm>
            <a:off x="4276725" y="10155238"/>
            <a:ext cx="3279775" cy="533400"/>
          </a:xfrm>
          <a:prstGeom prst="rect">
            <a:avLst/>
          </a:prstGeom>
          <a:noFill/>
          <a:ln w="9525">
            <a:noFill/>
          </a:ln>
        </p:spPr>
        <p:txBody>
          <a:bodyPr lIns="0" tIns="0" rIns="0" bIns="0" anchor="b"/>
          <a:lstStyle/>
          <a:p>
            <a:pPr lvl="0" algn="r" defTabSz="0" eaLnBrk="1">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cs typeface="Segoe UI" panose="020B0502040204020203" pitchFamily="34" charset="0"/>
              </a:rPr>
              <a:pPr lvl="0" algn="r" defTabSz="0" eaLnBrk="1">
                <a:lnSpc>
                  <a:spcPct val="95000"/>
                </a:lnSpc>
                <a:tabLst>
                  <a:tab pos="449580" algn="l"/>
                  <a:tab pos="898525" algn="l"/>
                  <a:tab pos="1348105" algn="l"/>
                  <a:tab pos="1797050" algn="l"/>
                  <a:tab pos="2246630" algn="l"/>
                  <a:tab pos="2695575" algn="l"/>
                  <a:tab pos="3145155" algn="l"/>
                </a:tabLst>
              </a:pPr>
              <a:t>14</a:t>
            </a:fld>
            <a:endParaRPr lang="en-GB" altLang="en-US" sz="1400" dirty="0">
              <a:solidFill>
                <a:srgbClr val="000000"/>
              </a:solidFill>
              <a:latin typeface="Times New Roman" panose="02020603050405020304"/>
              <a:ea typeface="Segoe UI" panose="020B0502040204020203" pitchFamily="34" charset="0"/>
              <a:cs typeface="Segoe UI" panose="020B0502040204020203" pitchFamily="34" charset="0"/>
            </a:endParaRPr>
          </a:p>
        </p:txBody>
      </p:sp>
      <p:sp>
        <p:nvSpPr>
          <p:cNvPr id="23555" name="Rectangle 1"/>
          <p:cNvSpPr>
            <a:spLocks noGrp="1" noRot="1" noChangeAspect="1" noTextEdit="1"/>
          </p:cNvSpPr>
          <p:nvPr>
            <p:ph type="sldImg"/>
          </p:nvPr>
        </p:nvSpPr>
        <p:spPr>
          <a:xfrm>
            <a:off x="1104900" y="811213"/>
            <a:ext cx="5345113" cy="4008437"/>
          </a:xfrm>
          <a:solidFill>
            <a:srgbClr val="FFFFFF">
              <a:alpha val="100000"/>
            </a:srgbClr>
          </a:solidFill>
          <a:ln>
            <a:solidFill>
              <a:srgbClr val="000000"/>
            </a:solidFill>
            <a:miter/>
          </a:ln>
        </p:spPr>
      </p:sp>
      <p:sp>
        <p:nvSpPr>
          <p:cNvPr id="23556" name="Text Box 2"/>
          <p:cNvSpPr>
            <a:spLocks noGrp="1"/>
          </p:cNvSpPr>
          <p:nvPr>
            <p:ph type="body"/>
          </p:nvPr>
        </p:nvSpPr>
        <p:spPr>
          <a:xfrm>
            <a:off x="754063" y="5076825"/>
            <a:ext cx="6048375" cy="4811713"/>
          </a:xfrm>
        </p:spPr>
        <p:txBody>
          <a:bodyPr vert="horz" wrap="square" lIns="0" tIns="17780" rIns="0" bIns="0" anchor="t"/>
          <a:lstStyle/>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This shows a simplified terrestrial carbon </a:t>
            </a:r>
            <a:r>
              <a:rPr lang="en-GB" altLang="en-US" b="0" i="0" u="none" dirty="0" smtClean="0">
                <a:latin typeface="Arial" panose="020B0604020202020204" pitchFamily="34" charset="0"/>
                <a:ea typeface="Microsoft YaHei" panose="020B0503020204020204" charset="-122"/>
              </a:rPr>
              <a:t>cycle. </a:t>
            </a:r>
            <a:r>
              <a:rPr lang="en-GB" altLang="en-US" b="0" i="0" u="none" dirty="0">
                <a:latin typeface="Arial" panose="020B0604020202020204" pitchFamily="34" charset="0"/>
                <a:ea typeface="Microsoft YaHei" panose="020B0503020204020204" charset="-122"/>
              </a:rPr>
              <a:t>Again</a:t>
            </a:r>
            <a:r>
              <a:rPr lang="en-GB" altLang="en-US" b="0" i="0" u="none" baseline="0" dirty="0">
                <a:latin typeface="Arial" panose="020B0604020202020204" pitchFamily="34" charset="0"/>
                <a:ea typeface="Microsoft YaHei" panose="020B0503020204020204" charset="-122"/>
              </a:rPr>
              <a:t> stores (atmosphere and plants) are i</a:t>
            </a:r>
            <a:r>
              <a:rPr lang="en-GB" altLang="en-US" b="0" i="0" u="none" dirty="0">
                <a:latin typeface="Arial" panose="020B0604020202020204" pitchFamily="34" charset="0"/>
                <a:ea typeface="Microsoft YaHei" panose="020B0503020204020204" charset="-122"/>
              </a:rPr>
              <a:t>n</a:t>
            </a:r>
            <a:r>
              <a:rPr lang="en-GB" altLang="en-US" b="0" i="0" u="none" baseline="0" dirty="0">
                <a:latin typeface="Arial" panose="020B0604020202020204" pitchFamily="34" charset="0"/>
                <a:ea typeface="Microsoft YaHei" panose="020B0503020204020204" charset="-122"/>
              </a:rPr>
              <a:t> purple and processes (photosynthesis and respiration) are in red.</a:t>
            </a:r>
            <a:r>
              <a:rPr lang="en-GB" altLang="en-US" b="0" i="0" u="none" dirty="0">
                <a:latin typeface="Arial" panose="020B0604020202020204" pitchFamily="34" charset="0"/>
                <a:ea typeface="Microsoft YaHei" panose="020B0503020204020204" charset="-122"/>
              </a:rPr>
              <a:t> Plants photosynthesise and respire and animals (from bacteria to you) respire.</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b="0" i="0" u="none" baseline="0"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Carbon dioxide from</a:t>
            </a:r>
            <a:r>
              <a:rPr lang="en-GB" altLang="en-US" b="0" i="0" u="none" baseline="0" dirty="0">
                <a:latin typeface="Arial" panose="020B0604020202020204" pitchFamily="34" charset="0"/>
                <a:ea typeface="Microsoft YaHei" panose="020B0503020204020204" charset="-122"/>
              </a:rPr>
              <a:t> the atmosphere is taken and </a:t>
            </a:r>
            <a:r>
              <a:rPr lang="en-GB" altLang="en-US" b="0" i="0" u="none" dirty="0">
                <a:latin typeface="Arial" panose="020B0604020202020204" pitchFamily="34" charset="0"/>
                <a:ea typeface="Microsoft YaHei" panose="020B0503020204020204" charset="-122"/>
              </a:rPr>
              <a:t>converted into organic carbon (plant) material through photosynthesis</a:t>
            </a:r>
            <a:r>
              <a:rPr lang="en-GB" altLang="en-US" b="0" i="0" u="none" baseline="0" dirty="0">
                <a:latin typeface="Arial" panose="020B0604020202020204" pitchFamily="34" charset="0"/>
                <a:ea typeface="Microsoft YaHei" panose="020B0503020204020204" charset="-122"/>
              </a:rPr>
              <a:t> (reducing the amount of </a:t>
            </a:r>
            <a:r>
              <a:rPr lang="en-GB" altLang="en-US" b="0" i="0" u="none" baseline="0" dirty="0" smtClean="0">
                <a:latin typeface="Arial" panose="020B0604020202020204" pitchFamily="34" charset="0"/>
                <a:ea typeface="Microsoft YaHei" panose="020B0503020204020204" charset="-122"/>
              </a:rPr>
              <a:t>CO</a:t>
            </a:r>
            <a:r>
              <a:rPr lang="en-GB" baseline="-25000" dirty="0" smtClean="0"/>
              <a:t>2</a:t>
            </a:r>
            <a:r>
              <a:rPr lang="en-GB" altLang="en-US" b="0" i="0" u="none" baseline="0" dirty="0" smtClean="0">
                <a:latin typeface="Arial" panose="020B0604020202020204" pitchFamily="34" charset="0"/>
                <a:ea typeface="Microsoft YaHei" panose="020B0503020204020204" charset="-122"/>
              </a:rPr>
              <a:t> </a:t>
            </a:r>
            <a:r>
              <a:rPr lang="en-GB" altLang="en-US" b="0" i="0" u="none" baseline="0" dirty="0">
                <a:latin typeface="Arial" panose="020B0604020202020204" pitchFamily="34" charset="0"/>
                <a:ea typeface="Microsoft YaHei" panose="020B0503020204020204" charset="-122"/>
              </a:rPr>
              <a:t>in the </a:t>
            </a:r>
            <a:r>
              <a:rPr lang="en-GB" altLang="en-US" b="0" i="0" u="none" baseline="0" dirty="0" smtClean="0">
                <a:latin typeface="Arial" panose="020B0604020202020204" pitchFamily="34" charset="0"/>
                <a:ea typeface="Microsoft YaHei" panose="020B0503020204020204" charset="-122"/>
              </a:rPr>
              <a:t>atmosphere, making this </a:t>
            </a:r>
            <a:r>
              <a:rPr lang="en-GB" altLang="en-US" b="0" i="0" u="none" baseline="0" dirty="0">
                <a:latin typeface="Arial" panose="020B0604020202020204" pitchFamily="34" charset="0"/>
                <a:ea typeface="Microsoft YaHei" panose="020B0503020204020204" charset="-122"/>
              </a:rPr>
              <a:t>a negative flux).</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baseline="0" dirty="0">
                <a:latin typeface="Arial" panose="020B0604020202020204" pitchFamily="34" charset="0"/>
                <a:ea typeface="Microsoft YaHei" panose="020B0503020204020204" charset="-122"/>
              </a:rPr>
              <a:t>As plants also </a:t>
            </a:r>
            <a:r>
              <a:rPr lang="en-GB" altLang="en-US" b="0" i="0" u="none" baseline="0" dirty="0" smtClean="0">
                <a:latin typeface="Arial" panose="020B0604020202020204" pitchFamily="34" charset="0"/>
                <a:ea typeface="Microsoft YaHei" panose="020B0503020204020204" charset="-122"/>
              </a:rPr>
              <a:t>respire, CO</a:t>
            </a:r>
            <a:r>
              <a:rPr lang="en-GB" baseline="-25000" dirty="0" smtClean="0"/>
              <a:t>2</a:t>
            </a:r>
            <a:r>
              <a:rPr lang="en-GB" altLang="en-US" b="0" i="0" u="none" baseline="0" dirty="0" smtClean="0">
                <a:latin typeface="Arial" panose="020B0604020202020204" pitchFamily="34" charset="0"/>
                <a:ea typeface="Microsoft YaHei" panose="020B0503020204020204" charset="-122"/>
              </a:rPr>
              <a:t> </a:t>
            </a:r>
            <a:r>
              <a:rPr lang="en-GB" altLang="en-US" b="0" i="0" u="none" baseline="0" dirty="0">
                <a:latin typeface="Arial" panose="020B0604020202020204" pitchFamily="34" charset="0"/>
                <a:ea typeface="Microsoft YaHei" panose="020B0503020204020204" charset="-122"/>
              </a:rPr>
              <a:t>is released back into the atmosphere (increasing the amount of </a:t>
            </a:r>
            <a:r>
              <a:rPr lang="en-GB" altLang="en-US" b="0" i="0" u="none" baseline="0" dirty="0" smtClean="0">
                <a:latin typeface="Arial" panose="020B0604020202020204" pitchFamily="34" charset="0"/>
                <a:ea typeface="Microsoft YaHei" panose="020B0503020204020204" charset="-122"/>
              </a:rPr>
              <a:t>CO</a:t>
            </a:r>
            <a:r>
              <a:rPr lang="en-GB" baseline="-25000" dirty="0" smtClean="0"/>
              <a:t>2</a:t>
            </a:r>
            <a:r>
              <a:rPr lang="en-GB" altLang="en-US" b="0" i="0" u="none" baseline="0" dirty="0" smtClean="0">
                <a:latin typeface="Arial" panose="020B0604020202020204" pitchFamily="34" charset="0"/>
                <a:ea typeface="Microsoft YaHei" panose="020B0503020204020204" charset="-122"/>
              </a:rPr>
              <a:t> </a:t>
            </a:r>
            <a:r>
              <a:rPr lang="en-GB" altLang="en-US" b="0" i="0" u="none" baseline="0" dirty="0">
                <a:latin typeface="Arial" panose="020B0604020202020204" pitchFamily="34" charset="0"/>
                <a:ea typeface="Microsoft YaHei" panose="020B0503020204020204" charset="-122"/>
              </a:rPr>
              <a:t>in the </a:t>
            </a:r>
            <a:r>
              <a:rPr lang="en-GB" altLang="en-US" b="0" i="0" u="none" baseline="0" dirty="0" smtClean="0">
                <a:latin typeface="Arial" panose="020B0604020202020204" pitchFamily="34" charset="0"/>
                <a:ea typeface="Microsoft YaHei" panose="020B0503020204020204" charset="-122"/>
              </a:rPr>
              <a:t>atmosphere, acting as </a:t>
            </a:r>
            <a:r>
              <a:rPr lang="en-GB" altLang="en-US" b="0" i="0" u="none" baseline="0" dirty="0">
                <a:latin typeface="Arial" panose="020B0604020202020204" pitchFamily="34" charset="0"/>
                <a:ea typeface="Microsoft YaHei" panose="020B0503020204020204" charset="-122"/>
              </a:rPr>
              <a:t>a positive flux).</a:t>
            </a: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This cycle is happening constantly all the </a:t>
            </a:r>
            <a:r>
              <a:rPr lang="en-GB" altLang="en-US" b="0" i="0" u="none" dirty="0" smtClean="0">
                <a:latin typeface="Arial" panose="020B0604020202020204" pitchFamily="34" charset="0"/>
                <a:ea typeface="Microsoft YaHei" panose="020B0503020204020204" charset="-122"/>
              </a:rPr>
              <a:t>time –</a:t>
            </a:r>
            <a:r>
              <a:rPr lang="en-GB" altLang="en-US" b="0" i="0" u="none" baseline="0" dirty="0" smtClean="0">
                <a:latin typeface="Arial" panose="020B0604020202020204" pitchFamily="34" charset="0"/>
                <a:ea typeface="Microsoft YaHei" panose="020B0503020204020204" charset="-122"/>
              </a:rPr>
              <a:t> FAST </a:t>
            </a:r>
            <a:r>
              <a:rPr lang="en-GB" altLang="en-US" b="0" i="0" u="none" baseline="0" dirty="0">
                <a:latin typeface="Arial" panose="020B0604020202020204" pitchFamily="34" charset="0"/>
                <a:ea typeface="Microsoft YaHei" panose="020B0503020204020204" charset="-122"/>
              </a:rPr>
              <a:t>CYCLE.</a:t>
            </a: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Side note: </a:t>
            </a:r>
            <a:r>
              <a:rPr lang="en-GB" altLang="en-US" b="0" i="0" u="none" dirty="0" smtClean="0">
                <a:latin typeface="Arial" panose="020B0604020202020204" pitchFamily="34" charset="0"/>
                <a:ea typeface="Microsoft YaHei" panose="020B0503020204020204" charset="-122"/>
              </a:rPr>
              <a:t>Additionally,</a:t>
            </a:r>
            <a:r>
              <a:rPr lang="en-GB" altLang="en-US" b="0" i="0" u="none" baseline="0" dirty="0" smtClean="0">
                <a:latin typeface="Arial" panose="020B0604020202020204" pitchFamily="34" charset="0"/>
                <a:ea typeface="Microsoft YaHei" panose="020B0503020204020204" charset="-122"/>
              </a:rPr>
              <a:t> </a:t>
            </a:r>
            <a:r>
              <a:rPr lang="en-GB" altLang="en-US" b="0" i="0" u="none" baseline="0" dirty="0">
                <a:latin typeface="Arial" panose="020B0604020202020204" pitchFamily="34" charset="0"/>
                <a:ea typeface="Microsoft YaHei" panose="020B0503020204020204" charset="-122"/>
              </a:rPr>
              <a:t>when plants </a:t>
            </a:r>
            <a:r>
              <a:rPr lang="en-GB" altLang="en-US" b="0" i="0" u="none" baseline="0" dirty="0" smtClean="0">
                <a:latin typeface="Arial" panose="020B0604020202020204" pitchFamily="34" charset="0"/>
                <a:ea typeface="Microsoft YaHei" panose="020B0503020204020204" charset="-122"/>
              </a:rPr>
              <a:t>die, </a:t>
            </a:r>
            <a:r>
              <a:rPr lang="en-GB" altLang="en-US" b="0" i="0" u="none" baseline="0" dirty="0">
                <a:latin typeface="Arial" panose="020B0604020202020204" pitchFamily="34" charset="0"/>
                <a:ea typeface="Microsoft YaHei" panose="020B0503020204020204" charset="-122"/>
              </a:rPr>
              <a:t>the organic carbon from the plants becomes </a:t>
            </a:r>
            <a:r>
              <a:rPr lang="en-GB" altLang="en-US" b="0" i="0" u="none" dirty="0">
                <a:latin typeface="Arial" panose="020B0604020202020204" pitchFamily="34" charset="0"/>
                <a:ea typeface="Microsoft YaHei" panose="020B0503020204020204" charset="-122"/>
              </a:rPr>
              <a:t>incorporated into the soils. Soil organic matter is then respired by organisms in the soil, producing </a:t>
            </a:r>
            <a:r>
              <a:rPr lang="en-GB" altLang="en-US" b="0" i="0" u="none" dirty="0" smtClean="0">
                <a:latin typeface="Arial" panose="020B0604020202020204" pitchFamily="34" charset="0"/>
                <a:ea typeface="Microsoft YaHei" panose="020B0503020204020204" charset="-122"/>
              </a:rPr>
              <a:t>CO</a:t>
            </a:r>
            <a:r>
              <a:rPr lang="en-GB" baseline="-25000" dirty="0" smtClean="0"/>
              <a:t>2</a:t>
            </a:r>
            <a:r>
              <a:rPr lang="en-GB" altLang="en-US" b="0" i="0" u="none" dirty="0" smtClean="0">
                <a:latin typeface="Arial" panose="020B0604020202020204" pitchFamily="34" charset="0"/>
                <a:ea typeface="Microsoft YaHei" panose="020B0503020204020204" charset="-122"/>
              </a:rPr>
              <a:t> </a:t>
            </a:r>
            <a:r>
              <a:rPr lang="en-GB" altLang="en-US" b="0" i="0" u="none" dirty="0">
                <a:latin typeface="Arial" panose="020B0604020202020204" pitchFamily="34" charset="0"/>
                <a:ea typeface="Microsoft YaHei" panose="020B0503020204020204" charset="-122"/>
              </a:rPr>
              <a:t>which goes back into the atmosphere.</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b="0" i="0" u="none" dirty="0">
              <a:latin typeface="Arial" panose="020B0604020202020204" pitchFamily="34" charset="0"/>
              <a:ea typeface="Microsoft YaHei" panose="020B0503020204020204" charset="-122"/>
            </a:endParaRPr>
          </a:p>
          <a:p>
            <a:pPr marL="215900" marR="0" lvl="0" indent="-213995" defTabSz="0" eaLnBrk="1" fontAlgn="auto" latinLnBrk="0" hangingPunct="1">
              <a:lnSpc>
                <a:spcPct val="93000"/>
              </a:lnSpc>
              <a:spcBef>
                <a:spcPct val="0"/>
              </a:spcBef>
              <a:spcAft>
                <a:spcPts val="0"/>
              </a:spcAft>
              <a:buClrTx/>
              <a:buSzTx/>
              <a:buFontTx/>
              <a:buNone/>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defRPr/>
            </a:pPr>
            <a:r>
              <a:rPr lang="en-GB" altLang="en-US" b="0" i="0" u="none" dirty="0" smtClean="0">
                <a:latin typeface="Arial" panose="020B0604020202020204" pitchFamily="34" charset="0"/>
                <a:ea typeface="Microsoft YaHei" panose="020B0503020204020204" charset="-122"/>
              </a:rPr>
              <a:t>In our</a:t>
            </a:r>
            <a:r>
              <a:rPr lang="en-GB" altLang="en-US" b="0" i="0" u="none" baseline="0" dirty="0" smtClean="0">
                <a:latin typeface="Arial" panose="020B0604020202020204" pitchFamily="34" charset="0"/>
                <a:ea typeface="Microsoft YaHei" panose="020B0503020204020204" charset="-122"/>
              </a:rPr>
              <a:t> study, </a:t>
            </a:r>
            <a:r>
              <a:rPr lang="en-GB" altLang="en-US" b="0" i="0" u="none" dirty="0" smtClean="0">
                <a:latin typeface="Arial" panose="020B0604020202020204" pitchFamily="34" charset="0"/>
                <a:ea typeface="Microsoft YaHei" panose="020B0503020204020204" charset="-122"/>
              </a:rPr>
              <a:t>we’re </a:t>
            </a:r>
            <a:r>
              <a:rPr lang="en-GB" altLang="en-US" b="0" i="0" u="none" dirty="0">
                <a:latin typeface="Arial" panose="020B0604020202020204" pitchFamily="34" charset="0"/>
                <a:ea typeface="Microsoft YaHei" panose="020B0503020204020204" charset="-122"/>
              </a:rPr>
              <a:t>going to measure atmospheric </a:t>
            </a:r>
            <a:r>
              <a:rPr lang="en-GB" altLang="en-US" b="0" i="0" u="none" dirty="0" smtClean="0">
                <a:latin typeface="Arial" panose="020B0604020202020204" pitchFamily="34" charset="0"/>
                <a:ea typeface="Microsoft YaHei" panose="020B0503020204020204" charset="-122"/>
              </a:rPr>
              <a:t>CO</a:t>
            </a:r>
            <a:r>
              <a:rPr lang="en-GB" baseline="-25000" dirty="0" smtClean="0"/>
              <a:t>2</a:t>
            </a:r>
            <a:r>
              <a:rPr lang="en-GB" altLang="en-US" b="0" i="0" u="none" dirty="0" smtClean="0">
                <a:latin typeface="Arial" panose="020B0604020202020204" pitchFamily="34" charset="0"/>
                <a:ea typeface="Microsoft YaHei" panose="020B0503020204020204" charset="-122"/>
              </a:rPr>
              <a:t> </a:t>
            </a:r>
            <a:r>
              <a:rPr lang="en-GB" altLang="en-US" b="0" i="0" u="none" dirty="0">
                <a:latin typeface="Arial" panose="020B0604020202020204" pitchFamily="34" charset="0"/>
                <a:ea typeface="Microsoft YaHei" panose="020B0503020204020204" charset="-122"/>
              </a:rPr>
              <a:t>under a box, wait 20 </a:t>
            </a:r>
            <a:r>
              <a:rPr lang="en-GB" altLang="en-US" b="0" i="0" u="none" dirty="0" smtClean="0">
                <a:latin typeface="Arial" panose="020B0604020202020204" pitchFamily="34" charset="0"/>
                <a:ea typeface="Microsoft YaHei" panose="020B0503020204020204" charset="-122"/>
              </a:rPr>
              <a:t>minutes, </a:t>
            </a:r>
            <a:r>
              <a:rPr lang="en-GB" altLang="en-US" b="0" i="0" u="none" dirty="0">
                <a:latin typeface="Arial" panose="020B0604020202020204" pitchFamily="34" charset="0"/>
                <a:ea typeface="Microsoft YaHei" panose="020B0503020204020204" charset="-122"/>
              </a:rPr>
              <a:t>then measure </a:t>
            </a:r>
            <a:r>
              <a:rPr lang="en-GB" altLang="en-US" b="0" i="0" u="none" dirty="0" smtClean="0">
                <a:latin typeface="Arial" panose="020B0604020202020204" pitchFamily="34" charset="0"/>
                <a:ea typeface="Microsoft YaHei" panose="020B0503020204020204" charset="-122"/>
              </a:rPr>
              <a:t>CO</a:t>
            </a:r>
            <a:r>
              <a:rPr lang="en-GB" baseline="-25000" dirty="0" smtClean="0"/>
              <a:t>2</a:t>
            </a:r>
            <a:r>
              <a:rPr lang="en-GB" altLang="en-US" b="0" i="0" u="none" dirty="0" smtClean="0">
                <a:latin typeface="Arial" panose="020B0604020202020204" pitchFamily="34" charset="0"/>
                <a:ea typeface="Microsoft YaHei" panose="020B0503020204020204" charset="-122"/>
              </a:rPr>
              <a:t> </a:t>
            </a:r>
            <a:r>
              <a:rPr lang="en-GB" altLang="en-US" b="0" i="0" u="none" dirty="0">
                <a:latin typeface="Arial" panose="020B0604020202020204" pitchFamily="34" charset="0"/>
                <a:ea typeface="Microsoft YaHei" panose="020B0503020204020204" charset="-122"/>
              </a:rPr>
              <a:t>again. </a:t>
            </a:r>
            <a:r>
              <a:rPr lang="en-GB" altLang="en-US" b="0" i="0" u="none" dirty="0" smtClean="0">
                <a:latin typeface="Arial" panose="020B0604020202020204" pitchFamily="34" charset="0"/>
                <a:ea typeface="Microsoft YaHei" panose="020B0503020204020204" charset="-122"/>
              </a:rPr>
              <a:t>We</a:t>
            </a:r>
            <a:r>
              <a:rPr lang="en-GB" altLang="en-US" b="0" i="0" u="none" baseline="0" dirty="0" smtClean="0">
                <a:latin typeface="Arial" panose="020B0604020202020204" pitchFamily="34" charset="0"/>
                <a:ea typeface="Microsoft YaHei" panose="020B0503020204020204" charset="-122"/>
              </a:rPr>
              <a:t> w</a:t>
            </a:r>
            <a:r>
              <a:rPr lang="en-GB" altLang="en-US" b="0" i="0" u="none" dirty="0" smtClean="0">
                <a:latin typeface="Arial" panose="020B0604020202020204" pitchFamily="34" charset="0"/>
                <a:ea typeface="Microsoft YaHei" panose="020B0503020204020204" charset="-122"/>
              </a:rPr>
              <a:t>ill </a:t>
            </a:r>
            <a:r>
              <a:rPr lang="en-GB" altLang="en-US" b="0" i="0" u="none" dirty="0">
                <a:latin typeface="Arial" panose="020B0604020202020204" pitchFamily="34" charset="0"/>
                <a:ea typeface="Microsoft YaHei" panose="020B0503020204020204" charset="-122"/>
              </a:rPr>
              <a:t>investigate whether concentration increases or decreases (i.e. </a:t>
            </a:r>
            <a:r>
              <a:rPr lang="en-GB" altLang="en-US" b="0" i="0" u="none" dirty="0" smtClean="0">
                <a:latin typeface="Arial" panose="020B0604020202020204" pitchFamily="34" charset="0"/>
                <a:ea typeface="Microsoft YaHei" panose="020B0503020204020204" charset="-122"/>
              </a:rPr>
              <a:t>whether photosynthesis </a:t>
            </a:r>
            <a:r>
              <a:rPr lang="en-GB" altLang="en-US" b="0" i="0" u="none" dirty="0">
                <a:latin typeface="Arial" panose="020B0604020202020204" pitchFamily="34" charset="0"/>
                <a:ea typeface="Microsoft YaHei" panose="020B0503020204020204" charset="-122"/>
              </a:rPr>
              <a:t>or respiration increases </a:t>
            </a:r>
            <a:r>
              <a:rPr lang="en-GB" altLang="en-US" b="0" i="0" u="none" dirty="0" smtClean="0">
                <a:latin typeface="Arial" panose="020B0604020202020204" pitchFamily="34" charset="0"/>
                <a:ea typeface="Microsoft YaHei" panose="020B0503020204020204" charset="-122"/>
              </a:rPr>
              <a:t>more)</a:t>
            </a:r>
            <a:r>
              <a:rPr lang="en-GB" altLang="en-US" b="0" i="0" u="none" dirty="0">
                <a:latin typeface="Arial" panose="020B0604020202020204" pitchFamily="34" charset="0"/>
                <a:ea typeface="Microsoft YaHei" panose="020B0503020204020204" charset="-122"/>
              </a:rPr>
              <a:t>.</a:t>
            </a:r>
            <a:endParaRPr lang="en-GB" altLang="en-US" b="0" i="0" u="none" dirty="0">
              <a:latin typeface="Arial" panose="020B0604020202020204" pitchFamily="34" charset="0"/>
              <a:ea typeface="Microsoft YaHei" panose="020B0503020204020204" charset="-122"/>
            </a:endParaRPr>
          </a:p>
        </p:txBody>
      </p:sp>
    </p:spTree>
    <p:extLst>
      <p:ext uri="{BB962C8B-B14F-4D97-AF65-F5344CB8AC3E}">
        <p14:creationId xmlns:p14="http://schemas.microsoft.com/office/powerpoint/2010/main" val="3789640509"/>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554" name="Rectangle 6"/>
          <p:cNvSpPr txBox="1">
            <a:spLocks noGrp="1"/>
          </p:cNvSpPr>
          <p:nvPr/>
        </p:nvSpPr>
        <p:spPr>
          <a:xfrm>
            <a:off x="4276725" y="10155238"/>
            <a:ext cx="3279775" cy="533400"/>
          </a:xfrm>
          <a:prstGeom prst="rect">
            <a:avLst/>
          </a:prstGeom>
          <a:noFill/>
          <a:ln w="9525">
            <a:noFill/>
          </a:ln>
        </p:spPr>
        <p:txBody>
          <a:bodyPr lIns="0" tIns="0" rIns="0" bIns="0" anchor="b"/>
          <a:lstStyle/>
          <a:p>
            <a:pPr lvl="0" algn="r" defTabSz="0" eaLnBrk="1">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cs typeface="Segoe UI" panose="020B0502040204020203" pitchFamily="34" charset="0"/>
              </a:rPr>
              <a:pPr lvl="0" algn="r" defTabSz="0" eaLnBrk="1">
                <a:lnSpc>
                  <a:spcPct val="95000"/>
                </a:lnSpc>
                <a:tabLst>
                  <a:tab pos="449580" algn="l"/>
                  <a:tab pos="898525" algn="l"/>
                  <a:tab pos="1348105" algn="l"/>
                  <a:tab pos="1797050" algn="l"/>
                  <a:tab pos="2246630" algn="l"/>
                  <a:tab pos="2695575" algn="l"/>
                  <a:tab pos="3145155" algn="l"/>
                </a:tabLst>
              </a:pPr>
              <a:t>15</a:t>
            </a:fld>
            <a:endParaRPr lang="en-GB" altLang="en-US" sz="1400" dirty="0">
              <a:solidFill>
                <a:srgbClr val="000000"/>
              </a:solidFill>
              <a:latin typeface="Times New Roman" panose="02020603050405020304"/>
              <a:ea typeface="Segoe UI" panose="020B0502040204020203" pitchFamily="34" charset="0"/>
              <a:cs typeface="Segoe UI" panose="020B0502040204020203" pitchFamily="34" charset="0"/>
            </a:endParaRPr>
          </a:p>
        </p:txBody>
      </p:sp>
      <p:sp>
        <p:nvSpPr>
          <p:cNvPr id="23555" name="Rectangle 1"/>
          <p:cNvSpPr>
            <a:spLocks noGrp="1" noRot="1" noChangeAspect="1" noTextEdit="1"/>
          </p:cNvSpPr>
          <p:nvPr>
            <p:ph type="sldImg"/>
          </p:nvPr>
        </p:nvSpPr>
        <p:spPr>
          <a:xfrm>
            <a:off x="1104900" y="811213"/>
            <a:ext cx="5345113" cy="4008437"/>
          </a:xfrm>
          <a:prstGeom prst="rect">
            <a:avLst/>
          </a:prstGeom>
          <a:solidFill>
            <a:srgbClr val="FFFFFF">
              <a:alpha val="100000"/>
            </a:srgbClr>
          </a:solidFill>
          <a:ln>
            <a:solidFill>
              <a:srgbClr val="000000"/>
            </a:solidFill>
            <a:miter/>
          </a:ln>
        </p:spPr>
      </p:sp>
      <p:sp>
        <p:nvSpPr>
          <p:cNvPr id="23556" name="Text Box 2"/>
          <p:cNvSpPr>
            <a:spLocks noGrp="1"/>
          </p:cNvSpPr>
          <p:nvPr>
            <p:ph type="body"/>
          </p:nvPr>
        </p:nvSpPr>
        <p:spPr>
          <a:xfrm>
            <a:off x="754063" y="5076825"/>
            <a:ext cx="6048375" cy="4811713"/>
          </a:xfrm>
        </p:spPr>
        <p:txBody>
          <a:bodyPr vert="horz" wrap="square" lIns="0" tIns="17780" rIns="0" bIns="0" anchor="t"/>
          <a:lstStyle/>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OPTION </a:t>
            </a:r>
            <a:r>
              <a:rPr lang="en-GB" altLang="en-US" b="0" i="0" u="none" dirty="0" smtClean="0">
                <a:latin typeface="Arial" panose="020B0604020202020204" pitchFamily="34" charset="0"/>
                <a:ea typeface="Microsoft YaHei" panose="020B0503020204020204" charset="-122"/>
              </a:rPr>
              <a:t>1:</a:t>
            </a:r>
            <a:r>
              <a:rPr lang="en-GB" altLang="en-US" b="0" i="0" u="none" baseline="0" dirty="0" smtClean="0">
                <a:latin typeface="Arial" panose="020B0604020202020204" pitchFamily="34" charset="0"/>
                <a:ea typeface="Microsoft YaHei" panose="020B0503020204020204" charset="-122"/>
              </a:rPr>
              <a:t> </a:t>
            </a:r>
            <a:r>
              <a:rPr lang="en-GB" altLang="en-US" b="0" i="0" u="none" baseline="0" dirty="0">
                <a:latin typeface="Arial" panose="020B0604020202020204" pitchFamily="34" charset="0"/>
                <a:ea typeface="Microsoft YaHei" panose="020B0503020204020204" charset="-122"/>
              </a:rPr>
              <a:t>rate of plant respiration increases more than </a:t>
            </a:r>
            <a:r>
              <a:rPr lang="en-GB" altLang="en-US" b="0" i="0" u="none" baseline="0" dirty="0" smtClean="0">
                <a:latin typeface="Arial" panose="020B0604020202020204" pitchFamily="34" charset="0"/>
                <a:ea typeface="Microsoft YaHei" panose="020B0503020204020204" charset="-122"/>
              </a:rPr>
              <a:t>photosynthesis, leading </a:t>
            </a:r>
            <a:r>
              <a:rPr lang="en-GB" altLang="en-US" b="0" i="0" u="none" dirty="0" smtClean="0">
                <a:latin typeface="Arial" panose="020B0604020202020204" pitchFamily="34" charset="0"/>
                <a:ea typeface="Microsoft YaHei" panose="020B0503020204020204" charset="-122"/>
              </a:rPr>
              <a:t>to </a:t>
            </a:r>
            <a:r>
              <a:rPr lang="en-GB" altLang="en-US" b="0" i="0" u="none" dirty="0">
                <a:latin typeface="Arial" panose="020B0604020202020204" pitchFamily="34" charset="0"/>
                <a:ea typeface="Microsoft YaHei" panose="020B0503020204020204" charset="-122"/>
              </a:rPr>
              <a:t>higher levels of atmospheric </a:t>
            </a:r>
            <a:r>
              <a:rPr lang="en-GB" altLang="en-US" b="0" i="0" u="none" dirty="0" smtClean="0">
                <a:latin typeface="Arial" panose="020B0604020202020204" pitchFamily="34" charset="0"/>
                <a:ea typeface="Microsoft YaHei" panose="020B0503020204020204" charset="-122"/>
              </a:rPr>
              <a:t>CO</a:t>
            </a:r>
            <a:r>
              <a:rPr lang="en-GB" baseline="-25000" dirty="0" smtClean="0"/>
              <a:t>2</a:t>
            </a:r>
            <a:r>
              <a:rPr lang="en-GB" altLang="en-US" b="0" i="0" u="none" dirty="0" smtClean="0">
                <a:latin typeface="Arial" panose="020B0604020202020204" pitchFamily="34" charset="0"/>
                <a:ea typeface="Microsoft YaHei" panose="020B0503020204020204" charset="-122"/>
              </a:rPr>
              <a:t>.</a:t>
            </a: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Higher levels of atmospheric </a:t>
            </a:r>
            <a:r>
              <a:rPr lang="en-GB" altLang="en-US" b="0" i="0" u="none" dirty="0" smtClean="0">
                <a:latin typeface="Arial" panose="020B0604020202020204" pitchFamily="34" charset="0"/>
                <a:ea typeface="Microsoft YaHei" panose="020B0503020204020204" charset="-122"/>
              </a:rPr>
              <a:t>CO</a:t>
            </a:r>
            <a:r>
              <a:rPr lang="en-GB" baseline="-25000" dirty="0" smtClean="0"/>
              <a:t>2</a:t>
            </a:r>
            <a:r>
              <a:rPr lang="en-GB" altLang="en-US" b="0" i="0" u="none" dirty="0" smtClean="0">
                <a:latin typeface="Arial" panose="020B0604020202020204" pitchFamily="34" charset="0"/>
                <a:ea typeface="Microsoft YaHei" panose="020B0503020204020204" charset="-122"/>
              </a:rPr>
              <a:t> </a:t>
            </a:r>
            <a:r>
              <a:rPr lang="en-GB" altLang="en-US" b="0" i="0" u="none" dirty="0">
                <a:latin typeface="Arial" panose="020B0604020202020204" pitchFamily="34" charset="0"/>
                <a:ea typeface="Microsoft YaHei" panose="020B0503020204020204" charset="-122"/>
              </a:rPr>
              <a:t>increases global temperatures which in turn increases rates of </a:t>
            </a:r>
            <a:r>
              <a:rPr lang="en-GB" altLang="en-US" b="0" i="0" u="none" dirty="0" smtClean="0">
                <a:latin typeface="Arial" panose="020B0604020202020204" pitchFamily="34" charset="0"/>
                <a:ea typeface="Microsoft YaHei" panose="020B0503020204020204" charset="-122"/>
              </a:rPr>
              <a:t>respiration.</a:t>
            </a: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i.e. positive feedback cycle leading to </a:t>
            </a:r>
            <a:r>
              <a:rPr lang="en-GB" altLang="en-US" b="1" i="0" u="none" dirty="0">
                <a:latin typeface="Arial" panose="020B0604020202020204" pitchFamily="34" charset="0"/>
                <a:ea typeface="Microsoft YaHei" panose="020B0503020204020204" charset="-122"/>
              </a:rPr>
              <a:t>enhanced warming. </a:t>
            </a:r>
          </a:p>
        </p:txBody>
      </p:sp>
    </p:spTree>
    <p:extLst>
      <p:ext uri="{BB962C8B-B14F-4D97-AF65-F5344CB8AC3E}">
        <p14:creationId xmlns:p14="http://schemas.microsoft.com/office/powerpoint/2010/main" val="54227958"/>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554" name="Rectangle 6"/>
          <p:cNvSpPr txBox="1">
            <a:spLocks noGrp="1"/>
          </p:cNvSpPr>
          <p:nvPr/>
        </p:nvSpPr>
        <p:spPr>
          <a:xfrm>
            <a:off x="4276725" y="10155238"/>
            <a:ext cx="3279775" cy="533400"/>
          </a:xfrm>
          <a:prstGeom prst="rect">
            <a:avLst/>
          </a:prstGeom>
          <a:noFill/>
          <a:ln w="9525">
            <a:noFill/>
          </a:ln>
        </p:spPr>
        <p:txBody>
          <a:bodyPr lIns="0" tIns="0" rIns="0" bIns="0" anchor="b"/>
          <a:lstStyle/>
          <a:p>
            <a:pPr lvl="0" algn="r" defTabSz="0" eaLnBrk="1">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cs typeface="Segoe UI" panose="020B0502040204020203" pitchFamily="34" charset="0"/>
              </a:rPr>
              <a:pPr lvl="0" algn="r" defTabSz="0" eaLnBrk="1">
                <a:lnSpc>
                  <a:spcPct val="95000"/>
                </a:lnSpc>
                <a:tabLst>
                  <a:tab pos="449580" algn="l"/>
                  <a:tab pos="898525" algn="l"/>
                  <a:tab pos="1348105" algn="l"/>
                  <a:tab pos="1797050" algn="l"/>
                  <a:tab pos="2246630" algn="l"/>
                  <a:tab pos="2695575" algn="l"/>
                  <a:tab pos="3145155" algn="l"/>
                </a:tabLst>
              </a:pPr>
              <a:t>16</a:t>
            </a:fld>
            <a:endParaRPr lang="en-GB" altLang="en-US" sz="1400" dirty="0">
              <a:solidFill>
                <a:srgbClr val="000000"/>
              </a:solidFill>
              <a:latin typeface="Times New Roman" panose="02020603050405020304"/>
              <a:ea typeface="Segoe UI" panose="020B0502040204020203" pitchFamily="34" charset="0"/>
              <a:cs typeface="Segoe UI" panose="020B0502040204020203" pitchFamily="34" charset="0"/>
            </a:endParaRPr>
          </a:p>
        </p:txBody>
      </p:sp>
      <p:sp>
        <p:nvSpPr>
          <p:cNvPr id="23555" name="Rectangle 1"/>
          <p:cNvSpPr>
            <a:spLocks noGrp="1" noRot="1" noChangeAspect="1" noTextEdit="1"/>
          </p:cNvSpPr>
          <p:nvPr>
            <p:ph type="sldImg"/>
          </p:nvPr>
        </p:nvSpPr>
        <p:spPr>
          <a:xfrm>
            <a:off x="1104900" y="811213"/>
            <a:ext cx="5345113" cy="4008437"/>
          </a:xfrm>
          <a:prstGeom prst="rect">
            <a:avLst/>
          </a:prstGeom>
          <a:solidFill>
            <a:srgbClr val="FFFFFF">
              <a:alpha val="100000"/>
            </a:srgbClr>
          </a:solidFill>
          <a:ln>
            <a:solidFill>
              <a:srgbClr val="000000"/>
            </a:solidFill>
            <a:miter/>
          </a:ln>
        </p:spPr>
      </p:sp>
      <p:sp>
        <p:nvSpPr>
          <p:cNvPr id="23556" name="Text Box 2"/>
          <p:cNvSpPr>
            <a:spLocks noGrp="1"/>
          </p:cNvSpPr>
          <p:nvPr>
            <p:ph type="body"/>
          </p:nvPr>
        </p:nvSpPr>
        <p:spPr>
          <a:xfrm>
            <a:off x="754063" y="5076825"/>
            <a:ext cx="6048375" cy="4811713"/>
          </a:xfrm>
        </p:spPr>
        <p:txBody>
          <a:bodyPr vert="horz" wrap="square" lIns="0" tIns="17780" rIns="0" bIns="0" anchor="t"/>
          <a:lstStyle/>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OPTION </a:t>
            </a:r>
            <a:r>
              <a:rPr lang="en-GB" altLang="en-US" b="0" i="0" u="none" dirty="0" smtClean="0">
                <a:latin typeface="Arial" panose="020B0604020202020204" pitchFamily="34" charset="0"/>
                <a:ea typeface="Microsoft YaHei" panose="020B0503020204020204" charset="-122"/>
              </a:rPr>
              <a:t>2: </a:t>
            </a:r>
            <a:r>
              <a:rPr lang="en-GB" altLang="en-US" b="0" i="0" u="none" dirty="0">
                <a:latin typeface="Arial" panose="020B0604020202020204" pitchFamily="34" charset="0"/>
                <a:ea typeface="Microsoft YaHei" panose="020B0503020204020204" charset="-122"/>
              </a:rPr>
              <a:t>rate of photosynthesis increases more than rate of </a:t>
            </a:r>
            <a:r>
              <a:rPr lang="en-GB" altLang="en-US" b="0" i="0" u="none" dirty="0" smtClean="0">
                <a:latin typeface="Arial" panose="020B0604020202020204" pitchFamily="34" charset="0"/>
                <a:ea typeface="Microsoft YaHei" panose="020B0503020204020204" charset="-122"/>
              </a:rPr>
              <a:t>respiration, l</a:t>
            </a:r>
            <a:r>
              <a:rPr lang="en-GB" altLang="en-US" b="0" i="0" u="none" baseline="0" dirty="0" smtClean="0">
                <a:latin typeface="Arial" panose="020B0604020202020204" pitchFamily="34" charset="0"/>
                <a:ea typeface="Microsoft YaHei" panose="020B0503020204020204" charset="-122"/>
              </a:rPr>
              <a:t>eading </a:t>
            </a:r>
            <a:r>
              <a:rPr lang="en-GB" altLang="en-US" b="0" i="0" u="none" baseline="0" dirty="0">
                <a:latin typeface="Arial" panose="020B0604020202020204" pitchFamily="34" charset="0"/>
                <a:ea typeface="Microsoft YaHei" panose="020B0503020204020204" charset="-122"/>
              </a:rPr>
              <a:t>to more carbon being stored in plants (less atmospheric </a:t>
            </a:r>
            <a:r>
              <a:rPr lang="en-GB" altLang="en-US" b="0" i="0" u="none" baseline="0" dirty="0" smtClean="0">
                <a:latin typeface="Arial" panose="020B0604020202020204" pitchFamily="34" charset="0"/>
                <a:ea typeface="Microsoft YaHei" panose="020B0503020204020204" charset="-122"/>
              </a:rPr>
              <a:t>CO</a:t>
            </a:r>
            <a:r>
              <a:rPr lang="en-GB" baseline="-25000" dirty="0" smtClean="0"/>
              <a:t>2</a:t>
            </a:r>
            <a:r>
              <a:rPr lang="en-GB" altLang="en-US" b="0" i="0" u="none" baseline="0" dirty="0" smtClean="0">
                <a:latin typeface="Arial" panose="020B0604020202020204" pitchFamily="34" charset="0"/>
                <a:ea typeface="Microsoft YaHei" panose="020B0503020204020204" charset="-122"/>
              </a:rPr>
              <a:t>).</a:t>
            </a: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Less atmospheric </a:t>
            </a:r>
            <a:r>
              <a:rPr lang="en-GB" altLang="en-US" b="0" i="0" u="none" dirty="0" smtClean="0">
                <a:latin typeface="Arial" panose="020B0604020202020204" pitchFamily="34" charset="0"/>
                <a:ea typeface="Microsoft YaHei" panose="020B0503020204020204" charset="-122"/>
              </a:rPr>
              <a:t>CO</a:t>
            </a:r>
            <a:r>
              <a:rPr lang="en-GB" baseline="-25000" dirty="0" smtClean="0"/>
              <a:t>2</a:t>
            </a:r>
            <a:r>
              <a:rPr lang="en-GB" altLang="en-US" b="0" i="0" u="none" dirty="0" smtClean="0">
                <a:latin typeface="Arial" panose="020B0604020202020204" pitchFamily="34" charset="0"/>
                <a:ea typeface="Microsoft YaHei" panose="020B0503020204020204" charset="-122"/>
              </a:rPr>
              <a:t> </a:t>
            </a:r>
            <a:r>
              <a:rPr lang="en-GB" altLang="en-US" b="0" i="0" u="none" dirty="0">
                <a:latin typeface="Arial" panose="020B0604020202020204" pitchFamily="34" charset="0"/>
                <a:ea typeface="Microsoft YaHei" panose="020B0503020204020204" charset="-122"/>
              </a:rPr>
              <a:t>would result in a slower increase in temperature </a:t>
            </a:r>
            <a:r>
              <a:rPr lang="en-GB" altLang="en-US" b="0" i="0" u="none" dirty="0" smtClean="0">
                <a:latin typeface="Arial" panose="020B0604020202020204" pitchFamily="34" charset="0"/>
                <a:ea typeface="Microsoft YaHei" panose="020B0503020204020204" charset="-122"/>
              </a:rPr>
              <a:t>.</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smtClean="0">
                <a:latin typeface="Arial" panose="020B0604020202020204" pitchFamily="34" charset="0"/>
                <a:ea typeface="Microsoft YaHei" panose="020B0503020204020204" charset="-122"/>
              </a:rPr>
              <a:t>i.e</a:t>
            </a:r>
            <a:r>
              <a:rPr lang="en-GB" altLang="en-US" b="0" i="0" u="none" dirty="0">
                <a:latin typeface="Arial" panose="020B0604020202020204" pitchFamily="34" charset="0"/>
                <a:ea typeface="Microsoft YaHei" panose="020B0503020204020204" charset="-122"/>
              </a:rPr>
              <a:t>. </a:t>
            </a:r>
            <a:r>
              <a:rPr lang="en-GB" altLang="en-US" b="0" i="0" u="none" dirty="0" smtClean="0">
                <a:latin typeface="Arial" panose="020B0604020202020204" pitchFamily="34" charset="0"/>
                <a:ea typeface="Microsoft YaHei" panose="020B0503020204020204" charset="-122"/>
              </a:rPr>
              <a:t>negative </a:t>
            </a:r>
            <a:r>
              <a:rPr lang="en-GB" altLang="en-US" b="0" i="0" u="none" dirty="0">
                <a:latin typeface="Arial" panose="020B0604020202020204" pitchFamily="34" charset="0"/>
                <a:ea typeface="Microsoft YaHei" panose="020B0503020204020204" charset="-122"/>
              </a:rPr>
              <a:t>feedback, </a:t>
            </a:r>
            <a:r>
              <a:rPr lang="en-GB" altLang="en-US" b="0" i="0" u="none" dirty="0" smtClean="0">
                <a:latin typeface="Arial" panose="020B0604020202020204" pitchFamily="34" charset="0"/>
                <a:ea typeface="Microsoft YaHei" panose="020B0503020204020204" charset="-122"/>
              </a:rPr>
              <a:t>as slower </a:t>
            </a:r>
            <a:r>
              <a:rPr lang="en-GB" altLang="en-US" b="0" i="0" u="none" dirty="0">
                <a:latin typeface="Arial" panose="020B0604020202020204" pitchFamily="34" charset="0"/>
                <a:ea typeface="Microsoft YaHei" panose="020B0503020204020204" charset="-122"/>
              </a:rPr>
              <a:t>rates of respiration</a:t>
            </a:r>
            <a:r>
              <a:rPr lang="en-GB" altLang="en-US" b="0" i="0" u="none" baseline="0" dirty="0">
                <a:latin typeface="Arial" panose="020B0604020202020204" pitchFamily="34" charset="0"/>
                <a:ea typeface="Microsoft YaHei" panose="020B0503020204020204" charset="-122"/>
              </a:rPr>
              <a:t> result in less atmospheric </a:t>
            </a:r>
            <a:r>
              <a:rPr lang="en-GB" altLang="en-US" b="0" i="0" u="none" baseline="0" dirty="0" smtClean="0">
                <a:latin typeface="Arial" panose="020B0604020202020204" pitchFamily="34" charset="0"/>
                <a:ea typeface="Microsoft YaHei" panose="020B0503020204020204" charset="-122"/>
              </a:rPr>
              <a:t>CO</a:t>
            </a:r>
            <a:r>
              <a:rPr lang="en-GB" baseline="-25000" dirty="0" smtClean="0"/>
              <a:t>2</a:t>
            </a:r>
            <a:r>
              <a:rPr lang="en-GB" altLang="en-US" b="0" i="0" u="none" baseline="0" dirty="0" smtClean="0">
                <a:latin typeface="Arial" panose="020B0604020202020204" pitchFamily="34" charset="0"/>
                <a:ea typeface="Microsoft YaHei" panose="020B0503020204020204" charset="-122"/>
              </a:rPr>
              <a:t> </a:t>
            </a:r>
            <a:r>
              <a:rPr lang="en-GB" altLang="en-US" b="0" i="0" u="none" baseline="0" dirty="0">
                <a:latin typeface="Arial" panose="020B0604020202020204" pitchFamily="34" charset="0"/>
                <a:ea typeface="Microsoft YaHei" panose="020B0503020204020204" charset="-122"/>
              </a:rPr>
              <a:t>so </a:t>
            </a:r>
            <a:r>
              <a:rPr lang="en-GB" altLang="en-US" b="1" i="0" u="none" baseline="0" dirty="0">
                <a:latin typeface="Arial" panose="020B0604020202020204" pitchFamily="34" charset="0"/>
                <a:ea typeface="Microsoft YaHei" panose="020B0503020204020204" charset="-122"/>
              </a:rPr>
              <a:t>slow global warming</a:t>
            </a:r>
            <a:endParaRPr lang="en-GB" altLang="en-US" b="1"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b="0" i="0" u="none" dirty="0">
              <a:latin typeface="Arial" panose="020B0604020202020204" pitchFamily="34" charset="0"/>
              <a:ea typeface="Microsoft YaHei" panose="020B0503020204020204" charset="-122"/>
            </a:endParaRPr>
          </a:p>
        </p:txBody>
      </p:sp>
    </p:spTree>
    <p:extLst>
      <p:ext uri="{BB962C8B-B14F-4D97-AF65-F5344CB8AC3E}">
        <p14:creationId xmlns:p14="http://schemas.microsoft.com/office/powerpoint/2010/main" val="1016286697"/>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554" name="Rectangle 6"/>
          <p:cNvSpPr txBox="1">
            <a:spLocks noGrp="1"/>
          </p:cNvSpPr>
          <p:nvPr/>
        </p:nvSpPr>
        <p:spPr>
          <a:xfrm>
            <a:off x="4276725" y="10155238"/>
            <a:ext cx="3279775" cy="533400"/>
          </a:xfrm>
          <a:prstGeom prst="rect">
            <a:avLst/>
          </a:prstGeom>
          <a:noFill/>
          <a:ln w="9525">
            <a:noFill/>
          </a:ln>
        </p:spPr>
        <p:txBody>
          <a:bodyPr lIns="0" tIns="0" rIns="0" bIns="0" anchor="b"/>
          <a:lstStyle/>
          <a:p>
            <a:pPr lvl="0" algn="r" defTabSz="0" eaLnBrk="1">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cs typeface="Segoe UI" panose="020B0502040204020203" pitchFamily="34" charset="0"/>
              </a:rPr>
              <a:pPr lvl="0" algn="r" defTabSz="0" eaLnBrk="1">
                <a:lnSpc>
                  <a:spcPct val="95000"/>
                </a:lnSpc>
                <a:tabLst>
                  <a:tab pos="449580" algn="l"/>
                  <a:tab pos="898525" algn="l"/>
                  <a:tab pos="1348105" algn="l"/>
                  <a:tab pos="1797050" algn="l"/>
                  <a:tab pos="2246630" algn="l"/>
                  <a:tab pos="2695575" algn="l"/>
                  <a:tab pos="3145155" algn="l"/>
                </a:tabLst>
              </a:pPr>
              <a:t>17</a:t>
            </a:fld>
            <a:endParaRPr lang="en-GB" altLang="en-US" sz="1400" dirty="0">
              <a:solidFill>
                <a:srgbClr val="000000"/>
              </a:solidFill>
              <a:latin typeface="Times New Roman" panose="02020603050405020304"/>
              <a:ea typeface="Segoe UI" panose="020B0502040204020203" pitchFamily="34" charset="0"/>
              <a:cs typeface="Segoe UI" panose="020B0502040204020203" pitchFamily="34" charset="0"/>
            </a:endParaRPr>
          </a:p>
        </p:txBody>
      </p:sp>
      <p:sp>
        <p:nvSpPr>
          <p:cNvPr id="23555" name="Rectangle 1"/>
          <p:cNvSpPr>
            <a:spLocks noGrp="1" noRot="1" noChangeAspect="1" noTextEdit="1"/>
          </p:cNvSpPr>
          <p:nvPr>
            <p:ph type="sldImg"/>
          </p:nvPr>
        </p:nvSpPr>
        <p:spPr>
          <a:xfrm>
            <a:off x="1104900" y="811213"/>
            <a:ext cx="5345113" cy="4008437"/>
          </a:xfrm>
          <a:prstGeom prst="rect">
            <a:avLst/>
          </a:prstGeom>
          <a:solidFill>
            <a:srgbClr val="FFFFFF">
              <a:alpha val="100000"/>
            </a:srgbClr>
          </a:solidFill>
          <a:ln>
            <a:solidFill>
              <a:srgbClr val="000000"/>
            </a:solidFill>
            <a:miter/>
          </a:ln>
        </p:spPr>
      </p:sp>
      <p:sp>
        <p:nvSpPr>
          <p:cNvPr id="23556" name="Text Box 2"/>
          <p:cNvSpPr>
            <a:spLocks noGrp="1"/>
          </p:cNvSpPr>
          <p:nvPr>
            <p:ph type="body"/>
          </p:nvPr>
        </p:nvSpPr>
        <p:spPr>
          <a:xfrm>
            <a:off x="754063" y="5076825"/>
            <a:ext cx="6048375" cy="4811713"/>
          </a:xfrm>
        </p:spPr>
        <p:txBody>
          <a:bodyPr vert="horz" wrap="square" lIns="0" tIns="17780" rIns="0" bIns="0" anchor="t"/>
          <a:lstStyle/>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Today we will investigate which changes the </a:t>
            </a:r>
            <a:r>
              <a:rPr lang="en-GB" altLang="en-US" b="0" i="0" u="none" dirty="0" smtClean="0">
                <a:latin typeface="Arial" panose="020B0604020202020204" pitchFamily="34" charset="0"/>
                <a:ea typeface="Microsoft YaHei" panose="020B0503020204020204" charset="-122"/>
              </a:rPr>
              <a:t>most</a:t>
            </a:r>
            <a:r>
              <a:rPr lang="en-GB" altLang="en-US" b="0" i="0" u="none" baseline="0" dirty="0" smtClean="0">
                <a:latin typeface="Arial" panose="020B0604020202020204" pitchFamily="34" charset="0"/>
                <a:ea typeface="Microsoft YaHei" panose="020B0503020204020204" charset="-122"/>
              </a:rPr>
              <a:t> – respiration or photosynthesis.</a:t>
            </a: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smtClean="0">
                <a:latin typeface="Arial" panose="020B0604020202020204" pitchFamily="34" charset="0"/>
                <a:ea typeface="Microsoft YaHei" panose="020B0503020204020204" charset="-122"/>
              </a:rPr>
              <a:t>Our study will involve using two boxes</a:t>
            </a:r>
            <a:r>
              <a:rPr lang="en-GB" altLang="en-US" b="0" i="0" u="none" baseline="0" dirty="0" smtClean="0">
                <a:latin typeface="Arial" panose="020B0604020202020204" pitchFamily="34" charset="0"/>
                <a:ea typeface="Microsoft YaHei" panose="020B0503020204020204" charset="-122"/>
              </a:rPr>
              <a:t>. One box will be covered, so that sunlight does not get in, meaning plants will be unable to photosynthesise, and thus sampling the CO</a:t>
            </a:r>
            <a:r>
              <a:rPr lang="en-GB" baseline="-25000" dirty="0" smtClean="0"/>
              <a:t>2</a:t>
            </a:r>
            <a:r>
              <a:rPr lang="en-GB" altLang="en-US" b="0" i="0" u="none" baseline="0" dirty="0" smtClean="0">
                <a:latin typeface="Arial" panose="020B0604020202020204" pitchFamily="34" charset="0"/>
                <a:ea typeface="Microsoft YaHei" panose="020B0503020204020204" charset="-122"/>
              </a:rPr>
              <a:t> content of this box will be a measure only of the rate of respiration i.e. release of CO</a:t>
            </a:r>
            <a:r>
              <a:rPr lang="en-GB" baseline="-25000" dirty="0" smtClean="0"/>
              <a:t>2</a:t>
            </a:r>
            <a:r>
              <a:rPr lang="en-GB" altLang="en-US" b="0" i="0" u="none" baseline="0" dirty="0" smtClean="0">
                <a:latin typeface="Arial" panose="020B0604020202020204" pitchFamily="34" charset="0"/>
                <a:ea typeface="Microsoft YaHei" panose="020B0503020204020204" charset="-122"/>
              </a:rPr>
              <a:t>. The uncovered box will allow both respiration and photosynthesis to continue.</a:t>
            </a:r>
            <a:endParaRPr lang="en-GB" altLang="en-US" b="0" i="0" u="none" dirty="0">
              <a:latin typeface="Arial" panose="020B0604020202020204" pitchFamily="34" charset="0"/>
              <a:ea typeface="Microsoft YaHei" panose="020B0503020204020204" charset="-122"/>
            </a:endParaRPr>
          </a:p>
        </p:txBody>
      </p:sp>
    </p:spTree>
    <p:extLst>
      <p:ext uri="{BB962C8B-B14F-4D97-AF65-F5344CB8AC3E}">
        <p14:creationId xmlns:p14="http://schemas.microsoft.com/office/powerpoint/2010/main" val="1097125109"/>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GB" dirty="0"/>
              <a:t>Therefore we have two possible hypotheses:</a:t>
            </a:r>
          </a:p>
          <a:p>
            <a:r>
              <a:rPr lang="en-GB" dirty="0"/>
              <a:t>Photosynthesis &gt; respiration – slow global warming</a:t>
            </a:r>
          </a:p>
          <a:p>
            <a:r>
              <a:rPr lang="en-GB" dirty="0"/>
              <a:t>OR</a:t>
            </a:r>
            <a:br>
              <a:rPr lang="en-GB" dirty="0"/>
            </a:br>
            <a:r>
              <a:rPr lang="en-GB" dirty="0"/>
              <a:t>Respiration &gt; photosynthesis – enhance global warming</a:t>
            </a:r>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18</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78201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5842"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19</a:t>
            </a:fld>
            <a:endParaRPr lang="en-GB" altLang="en-US" sz="1400" dirty="0">
              <a:solidFill>
                <a:srgbClr val="000000"/>
              </a:solidFill>
              <a:latin typeface="Times New Roman" panose="02020603050405020304"/>
              <a:ea typeface="Segoe UI" panose="020B0502040204020203" pitchFamily="34" charset="0"/>
            </a:endParaRPr>
          </a:p>
        </p:txBody>
      </p:sp>
      <p:sp>
        <p:nvSpPr>
          <p:cNvPr id="35843" name="Text Box 1"/>
          <p:cNvSpPr>
            <a:spLocks noGrp="1"/>
          </p:cNvSpPr>
          <p:nvPr>
            <p:ph type="body"/>
          </p:nvPr>
        </p:nvSpPr>
        <p:spPr>
          <a:xfrm>
            <a:off x="777875" y="4778375"/>
            <a:ext cx="6215063" cy="4524375"/>
          </a:xfrm>
        </p:spPr>
        <p:txBody>
          <a:bodyPr wrap="square" lIns="0" tIns="0" rIns="0" bIns="0" anchor="t"/>
          <a:lstStyle/>
          <a:p>
            <a:pPr marL="215900" lvl="0" indent="-213995" defTabSz="0" eaLnBrk="1">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sz="1600" b="0" i="0" u="none" dirty="0" smtClean="0">
                <a:latin typeface="Arial" panose="020B0604020202020204" pitchFamily="34" charset="0"/>
                <a:ea typeface="Microsoft YaHei" panose="020B0503020204020204" charset="-122"/>
              </a:rPr>
              <a:t>Where might we be able to find a temperature gradient that exists over a small scale?</a:t>
            </a:r>
            <a:endParaRPr lang="en-GB" altLang="en-US" sz="1600" b="0" i="0" u="none" dirty="0">
              <a:latin typeface="Arial" panose="020B0604020202020204" pitchFamily="34" charset="0"/>
              <a:ea typeface="Microsoft YaHei" panose="020B0503020204020204" charset="-122"/>
            </a:endParaRPr>
          </a:p>
        </p:txBody>
      </p:sp>
      <p:sp>
        <p:nvSpPr>
          <p:cNvPr id="35844" name="Rectangle 2"/>
          <p:cNvSpPr/>
          <p:nvPr/>
        </p:nvSpPr>
        <p:spPr>
          <a:xfrm>
            <a:off x="4402138" y="9553575"/>
            <a:ext cx="3367087" cy="501650"/>
          </a:xfrm>
          <a:prstGeom prst="rect">
            <a:avLst/>
          </a:prstGeom>
          <a:noFill/>
          <a:ln w="9525">
            <a:noFill/>
          </a:ln>
        </p:spPr>
        <p:txBody>
          <a:bodyPr lIns="90000" tIns="45000" rIns="90000" bIns="45000" anchor="b"/>
          <a:lstStyle/>
          <a:p>
            <a:pPr lvl="0" indent="0" algn="r" defTabSz="0">
              <a:lnSpc>
                <a:spcPct val="100000"/>
              </a:lnSpc>
              <a:tabLst>
                <a:tab pos="449580" algn="l"/>
                <a:tab pos="898525" algn="l"/>
                <a:tab pos="1348105" algn="l"/>
                <a:tab pos="1797050" algn="l"/>
                <a:tab pos="2246630" algn="l"/>
                <a:tab pos="2695575" algn="l"/>
                <a:tab pos="3145155" algn="l"/>
              </a:tabLst>
            </a:pPr>
            <a:fld id="{9A0DB2DC-4C9A-4742-B13C-FB6460FD3503}" type="slidenum">
              <a:rPr lang="en-GB" altLang="en-US" sz="1200" dirty="0">
                <a:solidFill>
                  <a:srgbClr val="000000"/>
                </a:solidFill>
                <a:latin typeface="Calibri" panose="020F0502020204030204" pitchFamily="34" charset="0"/>
              </a:rPr>
              <a:pPr lvl="0" indent="0" algn="r" defTabSz="0">
                <a:lnSpc>
                  <a:spcPct val="100000"/>
                </a:lnSpc>
                <a:tabLst>
                  <a:tab pos="449580" algn="l"/>
                  <a:tab pos="898525" algn="l"/>
                  <a:tab pos="1348105" algn="l"/>
                  <a:tab pos="1797050" algn="l"/>
                  <a:tab pos="2246630" algn="l"/>
                  <a:tab pos="2695575" algn="l"/>
                  <a:tab pos="3145155" algn="l"/>
                </a:tabLst>
              </a:pPr>
              <a:t>19</a:t>
            </a:fld>
            <a:endParaRPr lang="en-GB" alt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6144702"/>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GB" dirty="0" smtClean="0"/>
              <a:t>We can find a temperature</a:t>
            </a:r>
            <a:r>
              <a:rPr lang="en-GB" baseline="0" dirty="0" smtClean="0"/>
              <a:t> gradient by walking up a hill. The </a:t>
            </a:r>
            <a:r>
              <a:rPr lang="en-GB" baseline="0" dirty="0"/>
              <a:t>environmental lapse rate states that for every 1km you travel upwards the temperature decreases by 6.5</a:t>
            </a:r>
            <a:r>
              <a:rPr lang="en-GB" baseline="0" dirty="0">
                <a:latin typeface="Arial"/>
                <a:cs typeface="Arial"/>
              </a:rPr>
              <a:t>°C (or 0.65°C for every 100m).</a:t>
            </a:r>
          </a:p>
          <a:p>
            <a:r>
              <a:rPr lang="en-GB" baseline="0" dirty="0">
                <a:latin typeface="Arial"/>
                <a:cs typeface="Arial"/>
              </a:rPr>
              <a:t>Therefore we can use the hill </a:t>
            </a:r>
            <a:r>
              <a:rPr lang="en-GB" baseline="0" dirty="0" smtClean="0">
                <a:latin typeface="Arial"/>
                <a:cs typeface="Arial"/>
              </a:rPr>
              <a:t>to </a:t>
            </a:r>
            <a:r>
              <a:rPr lang="en-GB" baseline="0" dirty="0">
                <a:latin typeface="Arial"/>
                <a:cs typeface="Arial"/>
              </a:rPr>
              <a:t>conduct an interrupted belt transect to try and provide a temperature gradient. </a:t>
            </a:r>
            <a:r>
              <a:rPr lang="en-GB" baseline="0" dirty="0" smtClean="0">
                <a:latin typeface="Arial"/>
                <a:cs typeface="Arial"/>
              </a:rPr>
              <a:t>The issue </a:t>
            </a:r>
            <a:r>
              <a:rPr lang="en-GB" baseline="0" dirty="0">
                <a:latin typeface="Arial"/>
                <a:cs typeface="Arial"/>
              </a:rPr>
              <a:t>with this might be that as we’re working through the day the air temperature may increase more than the altitude would decrease </a:t>
            </a:r>
            <a:r>
              <a:rPr lang="en-GB" baseline="0" dirty="0" smtClean="0">
                <a:latin typeface="Arial"/>
                <a:cs typeface="Arial"/>
              </a:rPr>
              <a:t>it i.e. by midday the sun is likely to be at its warmest, although this may be the time at which we reach the highest point of the hill.</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20</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88868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9938"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21</a:t>
            </a:fld>
            <a:endParaRPr lang="en-GB" altLang="en-US" sz="1400" dirty="0">
              <a:solidFill>
                <a:srgbClr val="000000"/>
              </a:solidFill>
              <a:latin typeface="Times New Roman" panose="02020603050405020304"/>
              <a:ea typeface="Segoe UI" panose="020B0502040204020203" pitchFamily="34" charset="0"/>
            </a:endParaRPr>
          </a:p>
        </p:txBody>
      </p:sp>
      <p:sp>
        <p:nvSpPr>
          <p:cNvPr id="39939"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39940" name="Rectangle 2"/>
          <p:cNvSpPr>
            <a:spLocks noGrp="1"/>
          </p:cNvSpPr>
          <p:nvPr>
            <p:ph type="body"/>
          </p:nvPr>
        </p:nvSpPr>
        <p:spPr>
          <a:xfrm>
            <a:off x="755650" y="5078413"/>
            <a:ext cx="6048375" cy="4811712"/>
          </a:xfrm>
        </p:spPr>
        <p:txBody>
          <a:bodyPr wrap="none" lIns="0" tIns="0" rIns="0" bIns="0" anchor="ctr"/>
          <a:lstStyle/>
          <a:p>
            <a:pPr lvl="0"/>
            <a:r>
              <a:rPr lang="en-US" altLang="x-none" b="0" i="0" u="none" dirty="0"/>
              <a:t>At each site we</a:t>
            </a:r>
            <a:r>
              <a:rPr lang="en-US" altLang="x-none" b="0" i="0" u="none" baseline="0" dirty="0"/>
              <a:t> will be measuring </a:t>
            </a:r>
            <a:r>
              <a:rPr lang="en-US" altLang="x-none" b="0" i="0" u="none" baseline="0" dirty="0" smtClean="0"/>
              <a:t>CO</a:t>
            </a:r>
            <a:r>
              <a:rPr lang="en-GB" baseline="-25000" dirty="0" smtClean="0"/>
              <a:t>2</a:t>
            </a:r>
            <a:r>
              <a:rPr lang="en-US" altLang="x-none" b="0" i="0" u="none" baseline="0" dirty="0" smtClean="0"/>
              <a:t> </a:t>
            </a:r>
            <a:r>
              <a:rPr lang="en-US" altLang="x-none" b="0" i="0" u="none" baseline="0" dirty="0"/>
              <a:t>flux and air temperature.</a:t>
            </a:r>
          </a:p>
          <a:p>
            <a:pPr lvl="0"/>
            <a:r>
              <a:rPr lang="en-US" altLang="x-none" b="0" i="0" u="none" baseline="0" dirty="0"/>
              <a:t>We will also be measuring the soil and vegetation characteristics as certain types of plants will </a:t>
            </a:r>
            <a:r>
              <a:rPr lang="en-US" altLang="x-none" b="0" i="0" u="none" baseline="0" dirty="0" smtClean="0"/>
              <a:t>respire/</a:t>
            </a:r>
            <a:r>
              <a:rPr lang="en-US" altLang="x-none" b="0" i="0" u="none" baseline="0" dirty="0" err="1" smtClean="0"/>
              <a:t>photosynthesise</a:t>
            </a:r>
            <a:r>
              <a:rPr lang="en-US" altLang="x-none" b="0" i="0" u="none" baseline="0" dirty="0" smtClean="0"/>
              <a:t> </a:t>
            </a:r>
            <a:r>
              <a:rPr lang="en-US" altLang="x-none" b="0" i="0" u="none" baseline="0" dirty="0"/>
              <a:t>different amounts of </a:t>
            </a:r>
            <a:r>
              <a:rPr lang="en-US" altLang="x-none" b="0" i="0" u="none" baseline="0" dirty="0" smtClean="0"/>
              <a:t>CO</a:t>
            </a:r>
            <a:r>
              <a:rPr lang="en-GB" baseline="-25000" dirty="0" smtClean="0"/>
              <a:t>2</a:t>
            </a:r>
            <a:r>
              <a:rPr lang="en-US" altLang="x-none" b="0" i="0" u="none" baseline="0" dirty="0" smtClean="0"/>
              <a:t> </a:t>
            </a:r>
            <a:r>
              <a:rPr lang="en-US" altLang="x-none" b="0" i="0" u="none" baseline="0" dirty="0"/>
              <a:t>e.g. grass </a:t>
            </a:r>
            <a:r>
              <a:rPr lang="en-US" altLang="x-none" b="0" i="0" u="none" baseline="0" dirty="0" smtClean="0"/>
              <a:t>has </a:t>
            </a:r>
            <a:r>
              <a:rPr lang="en-US" altLang="x-none" b="0" i="0" u="none" baseline="0" dirty="0"/>
              <a:t>a larger surface area of chloroplasts visible to the sun compared to woody plants.</a:t>
            </a:r>
          </a:p>
          <a:p>
            <a:pPr lvl="0"/>
            <a:r>
              <a:rPr lang="en-US" altLang="x-none" b="0" i="0" u="none" baseline="0" dirty="0"/>
              <a:t>Different types of soils hold different amounts of organic carbon (MEDIUM TIME SCALE CARBON CYCLE</a:t>
            </a:r>
            <a:r>
              <a:rPr lang="en-US" altLang="x-none" b="0" i="0" u="none" baseline="0" dirty="0" smtClean="0"/>
              <a:t>) – we </a:t>
            </a:r>
            <a:r>
              <a:rPr lang="en-US" altLang="x-none" b="0" i="0" u="none" baseline="0" dirty="0"/>
              <a:t>will </a:t>
            </a:r>
            <a:r>
              <a:rPr lang="en-US" altLang="x-none" b="0" i="0" u="none" baseline="0" dirty="0" smtClean="0"/>
              <a:t>measure </a:t>
            </a:r>
            <a:r>
              <a:rPr lang="en-US" altLang="x-none" b="0" i="0" u="none" baseline="0" dirty="0"/>
              <a:t>depth of the organic layer to </a:t>
            </a:r>
            <a:r>
              <a:rPr lang="en-US" altLang="x-none" b="0" i="0" u="none" baseline="0" dirty="0" smtClean="0"/>
              <a:t>be able to understand the differences between our different types of soil as we go up the hill.</a:t>
            </a:r>
            <a:endParaRPr lang="en-US" altLang="x-none" b="0" i="0" u="none" dirty="0"/>
          </a:p>
        </p:txBody>
      </p:sp>
    </p:spTree>
    <p:extLst>
      <p:ext uri="{BB962C8B-B14F-4D97-AF65-F5344CB8AC3E}">
        <p14:creationId xmlns:p14="http://schemas.microsoft.com/office/powerpoint/2010/main" val="422314695"/>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194"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3</a:t>
            </a:fld>
            <a:endParaRPr lang="en-GB" altLang="en-US" sz="1400" dirty="0">
              <a:solidFill>
                <a:srgbClr val="000000"/>
              </a:solidFill>
              <a:latin typeface="Times New Roman" panose="02020603050405020304"/>
              <a:ea typeface="Segoe UI" panose="020B0502040204020203" pitchFamily="34" charset="0"/>
            </a:endParaRPr>
          </a:p>
        </p:txBody>
      </p:sp>
      <p:sp>
        <p:nvSpPr>
          <p:cNvPr id="8195" name="Rectangle 1"/>
          <p:cNvSpPr>
            <a:spLocks noGrp="1" noRot="1" noChangeAspect="1" noTextEdit="1"/>
          </p:cNvSpPr>
          <p:nvPr>
            <p:ph type="sldImg"/>
          </p:nvPr>
        </p:nvSpPr>
        <p:spPr>
          <a:xfrm>
            <a:off x="1371600" y="763588"/>
            <a:ext cx="5029200" cy="3771900"/>
          </a:xfrm>
          <a:solidFill>
            <a:srgbClr val="FFFFFF"/>
          </a:solidFill>
          <a:ln>
            <a:solidFill>
              <a:srgbClr val="000000"/>
            </a:solidFill>
            <a:miter/>
          </a:ln>
        </p:spPr>
      </p:sp>
      <p:sp>
        <p:nvSpPr>
          <p:cNvPr id="8196" name="Rectangle 2"/>
          <p:cNvSpPr>
            <a:spLocks noGrp="1"/>
          </p:cNvSpPr>
          <p:nvPr>
            <p:ph type="body"/>
          </p:nvPr>
        </p:nvSpPr>
        <p:spPr>
          <a:xfrm>
            <a:off x="777875" y="4776788"/>
            <a:ext cx="6218238" cy="4525962"/>
          </a:xfrm>
        </p:spPr>
        <p:txBody>
          <a:bodyPr wrap="none" lIns="0" tIns="0" rIns="0" bIns="0" anchor="ctr"/>
          <a:lstStyle/>
          <a:p>
            <a:pPr lvl="0"/>
            <a:r>
              <a:rPr lang="en-GB" altLang="en-US" b="0" i="0" u="none" dirty="0" smtClean="0"/>
              <a:t>These are different systems which</a:t>
            </a:r>
            <a:r>
              <a:rPr lang="en-GB" altLang="en-US" b="0" i="0" u="none" baseline="0" dirty="0" smtClean="0"/>
              <a:t> can be studied in Geography. Our study of the carbon cycle will focus particularly on the biosphere, but carbon is also present and important in all of the other systems. The </a:t>
            </a:r>
            <a:r>
              <a:rPr lang="en-GB" altLang="en-US" b="0" i="0" u="none" baseline="0" dirty="0" err="1" smtClean="0"/>
              <a:t>anthroposphere</a:t>
            </a:r>
            <a:r>
              <a:rPr lang="en-GB" altLang="en-US" b="0" i="0" u="none" baseline="0" dirty="0" smtClean="0"/>
              <a:t> refers to the human world, from our built infrastructure and industries to our land uses to our digital connections – all of these interact with the ‘natural’ world, to an extent where it seems impossible to disentangle nature from the </a:t>
            </a:r>
            <a:r>
              <a:rPr lang="en-GB" altLang="en-US" b="0" i="0" u="none" baseline="0" dirty="0" err="1" smtClean="0"/>
              <a:t>anthroposphere</a:t>
            </a:r>
            <a:r>
              <a:rPr lang="en-GB" altLang="en-US" b="0" i="0" u="none" baseline="0" dirty="0" smtClean="0"/>
              <a:t>. Humans as a species are responsible for the unprecedented rate of carbon release into the atmosphere which has occurred since the industrial revolution.</a:t>
            </a:r>
          </a:p>
          <a:p>
            <a:pPr lvl="0"/>
            <a:endParaRPr lang="en-GB" altLang="en-US" b="0" i="0" u="none" baseline="0" dirty="0" smtClean="0"/>
          </a:p>
          <a:p>
            <a:pPr lvl="0"/>
            <a:r>
              <a:rPr lang="en-GB" altLang="en-US" b="0" i="0" u="none" baseline="0" dirty="0" smtClean="0"/>
              <a:t>The Earth’s atmosphere – the gases which surround Earth – represent another system, which regulates our Earth’s environment. Carbon dioxide accounts for 0.04% of Earth’s atmosphere.</a:t>
            </a:r>
            <a:endParaRPr lang="en-GB" altLang="en-US" b="0" i="0" u="none" dirty="0"/>
          </a:p>
          <a:p>
            <a:pPr lvl="0"/>
            <a:endParaRPr lang="en-GB" altLang="en-US" b="0" i="0" u="none" dirty="0" smtClean="0"/>
          </a:p>
          <a:p>
            <a:pPr lvl="0"/>
            <a:r>
              <a:rPr lang="en-GB" altLang="en-US" b="0" i="0" u="none" dirty="0" smtClean="0"/>
              <a:t>The Biosphere</a:t>
            </a:r>
            <a:r>
              <a:rPr lang="en-GB" altLang="en-US" b="0" i="0" u="none" baseline="0" dirty="0" smtClean="0"/>
              <a:t> is the Earth system which contains all life, be it plant or animal. Plants photosynthesise by converting carbon, which they extract from other systems, into energy, and this energy is then stored within them and transferred to animals when the animals consume plants. When plants die, carbon is returned to the atmosphere and ocean as carbon compounds, before being recycled again by growing plants.</a:t>
            </a:r>
          </a:p>
          <a:p>
            <a:pPr lvl="0"/>
            <a:endParaRPr lang="en-GB" altLang="en-US" b="0" i="0" u="none" baseline="0" dirty="0" smtClean="0"/>
          </a:p>
          <a:p>
            <a:pPr lvl="0"/>
            <a:r>
              <a:rPr lang="en-GB" altLang="en-US" b="0" i="0" u="none" baseline="0" dirty="0" smtClean="0"/>
              <a:t>The cryosphere is the frozen portion of Earth. Tundra – the biome which belongs to cold environments near the north pole – holds a lot of carbon within permafrost (permanently frozen ground). There is currently around twice as much carbon stored in permafrost as exists in the atmosphere.</a:t>
            </a:r>
          </a:p>
          <a:p>
            <a:pPr lvl="0"/>
            <a:endParaRPr lang="en-GB" altLang="en-US" b="0" i="0" u="none" baseline="0" dirty="0" smtClean="0"/>
          </a:p>
          <a:p>
            <a:pPr lvl="0"/>
            <a:r>
              <a:rPr lang="en-GB" altLang="en-US" b="0" i="0" u="none" baseline="0" dirty="0" smtClean="0"/>
              <a:t>The hydrosphere is the Earth system which relates to water. Earth’s surface is 70% water, and stores carbon as dissolved CO</a:t>
            </a:r>
            <a:r>
              <a:rPr lang="en-GB" altLang="en-US" b="0" i="0" u="none" baseline="-25000" dirty="0" smtClean="0"/>
              <a:t>2</a:t>
            </a:r>
            <a:r>
              <a:rPr lang="en-GB" altLang="en-US" b="0" i="0" u="none" baseline="0" dirty="0" smtClean="0"/>
              <a:t>, and as calcium carbonate in corals and shells. There are also methane stores within the ocean floor which currently hold large amounts of carbon. The hydrosphere is the second largest store of carbon.</a:t>
            </a:r>
            <a:endParaRPr lang="en-GB" altLang="en-US" b="0" i="0" u="none" dirty="0" smtClean="0"/>
          </a:p>
          <a:p>
            <a:pPr lvl="0"/>
            <a:endParaRPr lang="en-GB" altLang="en-US" b="0" i="0" u="none" dirty="0" smtClean="0"/>
          </a:p>
          <a:p>
            <a:pPr lvl="0"/>
            <a:r>
              <a:rPr lang="en-GB" altLang="en-US" b="0" i="0" u="none" dirty="0" smtClean="0"/>
              <a:t>By</a:t>
            </a:r>
            <a:r>
              <a:rPr lang="en-GB" altLang="en-US" b="0" i="0" u="none" baseline="0" dirty="0" smtClean="0"/>
              <a:t> far t</a:t>
            </a:r>
            <a:r>
              <a:rPr lang="en-GB" altLang="en-US" b="0" i="0" u="none" dirty="0" smtClean="0"/>
              <a:t>he Earth’s largest carbon</a:t>
            </a:r>
            <a:r>
              <a:rPr lang="en-GB" altLang="en-US" b="0" i="0" u="none" baseline="0" dirty="0" smtClean="0"/>
              <a:t> store is the geosphere, or lithosphere, which holds the carbon locked away in rocks. This includes hydrocarbons, like fossil fuels, as well as sediments and sedimentary rocks which contain large amounts of calcite.</a:t>
            </a:r>
            <a:endParaRPr lang="en-GB" altLang="en-US" b="0" i="0" u="none" dirty="0"/>
          </a:p>
        </p:txBody>
      </p:sp>
    </p:spTree>
    <p:extLst>
      <p:ext uri="{BB962C8B-B14F-4D97-AF65-F5344CB8AC3E}">
        <p14:creationId xmlns:p14="http://schemas.microsoft.com/office/powerpoint/2010/main" val="3503242296"/>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Field sheet – find</a:t>
            </a:r>
            <a:r>
              <a:rPr lang="en-GB" baseline="0" dirty="0" smtClean="0"/>
              <a:t> a PDF version of our field sheet under the Study Resources section of the </a:t>
            </a:r>
            <a:r>
              <a:rPr lang="en-GB" baseline="0" dirty="0" err="1" smtClean="0"/>
              <a:t>Lochranza</a:t>
            </a:r>
            <a:r>
              <a:rPr lang="en-GB" baseline="0" dirty="0" smtClean="0"/>
              <a:t> Centre website: www.lochranzacentre.co.uk/study-resources</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22</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886885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Field sheet – find</a:t>
            </a:r>
            <a:r>
              <a:rPr lang="en-GB" baseline="0" dirty="0" smtClean="0"/>
              <a:t> a PDF version of our field sheet under the Study Resources section of the </a:t>
            </a:r>
            <a:r>
              <a:rPr lang="en-GB" baseline="0" dirty="0" err="1" smtClean="0"/>
              <a:t>Lochranza</a:t>
            </a:r>
            <a:r>
              <a:rPr lang="en-GB" baseline="0" dirty="0" smtClean="0"/>
              <a:t> Centre website: www.lochranzacentre.co.uk/study-resources</a:t>
            </a:r>
            <a:endParaRPr lang="en-GB" dirty="0" smtClean="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23</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134776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Using the table on</a:t>
            </a:r>
            <a:r>
              <a:rPr lang="en-GB" baseline="0" dirty="0" smtClean="0"/>
              <a:t> the following slide, by taking the tree’s circumference at breast height and the tree’s overall height, it is possible to estimate the tree’s carbon content. Add the twelve carbon content weights together to generate the total carbon content of your twelve trees.</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25</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128260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Read the carbon content of your tree of</a:t>
            </a:r>
            <a:r>
              <a:rPr lang="en-GB" baseline="0" dirty="0" smtClean="0"/>
              <a:t>f this table, by looking at the tree’s circumference and height measurements. This table is also available on the field sheet, accessible from the Study Resources section of the </a:t>
            </a:r>
            <a:r>
              <a:rPr lang="en-GB" baseline="0" dirty="0" err="1" smtClean="0"/>
              <a:t>Lochranza</a:t>
            </a:r>
            <a:r>
              <a:rPr lang="en-GB" baseline="0" dirty="0" smtClean="0"/>
              <a:t> Centre website: www.lochranzacentre.co.uk/study-resources</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26</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7768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You</a:t>
            </a:r>
            <a:r>
              <a:rPr lang="en-GB" baseline="0" dirty="0" smtClean="0"/>
              <a:t> should have measured the area which contained your twelve trees whilst out in the field. Now, using a map of North Arran, work out the total area of the woodland in which your twelve trees were located. Divide this area by your sampling area (making sure that your areas’ units are the same), and multiply the result by the total carbon content of your twelve trees to provide an estimate of the total carbon content of the woodland.</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27</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82938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A reminder of the fluxes</a:t>
            </a:r>
            <a:r>
              <a:rPr lang="en-GB" baseline="0" dirty="0" smtClean="0"/>
              <a:t> involved in the carbon cycle.</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28</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4106591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5058"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29</a:t>
            </a:fld>
            <a:endParaRPr lang="en-GB" altLang="en-US" sz="1400" dirty="0">
              <a:solidFill>
                <a:srgbClr val="000000"/>
              </a:solidFill>
              <a:latin typeface="Times New Roman" panose="02020603050405020304"/>
              <a:ea typeface="Segoe UI" panose="020B0502040204020203" pitchFamily="34" charset="0"/>
            </a:endParaRPr>
          </a:p>
        </p:txBody>
      </p:sp>
      <p:sp>
        <p:nvSpPr>
          <p:cNvPr id="45059" name="Rectangle 1"/>
          <p:cNvSpPr>
            <a:spLocks noGrp="1" noRot="1" noChangeAspect="1" noTextEdit="1"/>
          </p:cNvSpPr>
          <p:nvPr>
            <p:ph type="sldImg"/>
          </p:nvPr>
        </p:nvSpPr>
        <p:spPr>
          <a:xfrm>
            <a:off x="1371600" y="763588"/>
            <a:ext cx="5029200" cy="3771900"/>
          </a:xfrm>
          <a:solidFill>
            <a:srgbClr val="FFFFFF"/>
          </a:solidFill>
          <a:ln>
            <a:solidFill>
              <a:srgbClr val="000000"/>
            </a:solidFill>
            <a:miter/>
          </a:ln>
        </p:spPr>
      </p:sp>
      <p:sp>
        <p:nvSpPr>
          <p:cNvPr id="45060" name="Rectangle 2"/>
          <p:cNvSpPr>
            <a:spLocks noGrp="1"/>
          </p:cNvSpPr>
          <p:nvPr>
            <p:ph type="body"/>
          </p:nvPr>
        </p:nvSpPr>
        <p:spPr>
          <a:xfrm>
            <a:off x="777875" y="4776788"/>
            <a:ext cx="6218238" cy="4525962"/>
          </a:xfrm>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altLang="en-US" i="0" u="none" dirty="0"/>
              <a:t>Time = start time</a:t>
            </a:r>
          </a:p>
          <a:p>
            <a:pPr lvl="0"/>
            <a:r>
              <a:rPr lang="en-GB" sz="1800" dirty="0">
                <a:solidFill>
                  <a:srgbClr val="00000A"/>
                </a:solidFill>
                <a:latin typeface="Calibri"/>
                <a:ea typeface="SimSun"/>
                <a:cs typeface="Mangal"/>
              </a:rPr>
              <a:t>δ CO2  = </a:t>
            </a:r>
            <a:r>
              <a:rPr lang="en-GB" altLang="en-US" i="0" u="none" dirty="0"/>
              <a:t>T20 - </a:t>
            </a:r>
            <a:r>
              <a:rPr lang="en-GB" altLang="en-US" i="0" u="none" dirty="0" smtClean="0"/>
              <a:t>T0 (NB</a:t>
            </a:r>
            <a:r>
              <a:rPr lang="en-GB" altLang="en-US" i="0" u="none" baseline="0" dirty="0" smtClean="0"/>
              <a:t> T0 refers to the results you collected at the start of your timed study; T20 refers to the results you collected at the end, after 20 minutes had elapsed)</a:t>
            </a:r>
            <a:endParaRPr lang="en-GB" altLang="en-US" i="0" u="none" dirty="0"/>
          </a:p>
          <a:p>
            <a:pPr lvl="0"/>
            <a:r>
              <a:rPr lang="en-GB" altLang="en-US" i="0" u="none" dirty="0"/>
              <a:t>Net </a:t>
            </a:r>
            <a:r>
              <a:rPr lang="en-GB" altLang="en-US" i="0" u="none" dirty="0" smtClean="0"/>
              <a:t>flux </a:t>
            </a:r>
            <a:r>
              <a:rPr lang="en-GB" altLang="en-US" i="0" u="none" dirty="0"/>
              <a:t>formula is on </a:t>
            </a:r>
            <a:r>
              <a:rPr lang="en-GB" altLang="en-US" i="0" u="none" dirty="0" smtClean="0"/>
              <a:t>the next slide</a:t>
            </a:r>
            <a:endParaRPr lang="en-GB" altLang="en-US" i="0" u="none" dirty="0"/>
          </a:p>
          <a:p>
            <a:pPr lvl="0"/>
            <a:r>
              <a:rPr lang="en-GB" altLang="en-US" i="0" u="none" dirty="0"/>
              <a:t>Average Air Temp and Humidity = mean of start and end values</a:t>
            </a:r>
          </a:p>
          <a:p>
            <a:pPr lvl="0"/>
            <a:endParaRPr lang="en-GB" altLang="en-US" i="0" u="none" dirty="0"/>
          </a:p>
        </p:txBody>
      </p:sp>
    </p:spTree>
    <p:extLst>
      <p:ext uri="{BB962C8B-B14F-4D97-AF65-F5344CB8AC3E}">
        <p14:creationId xmlns:p14="http://schemas.microsoft.com/office/powerpoint/2010/main" val="609402277"/>
      </p:ext>
    </p:extLst>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7106"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30</a:t>
            </a:fld>
            <a:endParaRPr lang="en-GB" altLang="en-US" sz="1400" dirty="0">
              <a:solidFill>
                <a:srgbClr val="000000"/>
              </a:solidFill>
              <a:latin typeface="Times New Roman" panose="02020603050405020304"/>
              <a:ea typeface="Segoe UI" panose="020B0502040204020203" pitchFamily="34" charset="0"/>
            </a:endParaRPr>
          </a:p>
        </p:txBody>
      </p:sp>
      <p:sp>
        <p:nvSpPr>
          <p:cNvPr id="47107"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47108" name="Rectangle 2"/>
          <p:cNvSpPr>
            <a:spLocks noGrp="1"/>
          </p:cNvSpPr>
          <p:nvPr>
            <p:ph type="body"/>
          </p:nvPr>
        </p:nvSpPr>
        <p:spPr>
          <a:xfrm>
            <a:off x="755650" y="5078413"/>
            <a:ext cx="6048375" cy="4811712"/>
          </a:xfrm>
        </p:spPr>
        <p:txBody>
          <a:bodyPr wrap="none" lIns="0" tIns="0" rIns="0" bIns="0" anchor="ctr"/>
          <a:lstStyle/>
          <a:p>
            <a:pPr lvl="0"/>
            <a:r>
              <a:rPr lang="en-GB" altLang="en-US" b="0" i="0" u="none" dirty="0">
                <a:sym typeface="Times New Roman" panose="02020603050405020304"/>
              </a:rPr>
              <a:t>δ = Changes in </a:t>
            </a:r>
            <a:r>
              <a:rPr lang="en-GB" altLang="en-US" b="0" i="0" u="none" dirty="0" smtClean="0">
                <a:sym typeface="Times New Roman" panose="02020603050405020304"/>
              </a:rPr>
              <a:t>Carbon = T20 </a:t>
            </a:r>
            <a:r>
              <a:rPr lang="en-GB" altLang="en-US" b="0" i="0" u="none" dirty="0">
                <a:sym typeface="Times New Roman" panose="02020603050405020304"/>
              </a:rPr>
              <a:t>- T0</a:t>
            </a:r>
          </a:p>
          <a:p>
            <a:pPr lvl="0"/>
            <a:r>
              <a:rPr lang="en-GB" altLang="en-US" b="0" i="0" u="none" dirty="0"/>
              <a:t>t = 20</a:t>
            </a:r>
          </a:p>
          <a:p>
            <a:pPr lvl="0"/>
            <a:r>
              <a:rPr lang="en-GB" altLang="en-US" b="0" i="0" u="none" dirty="0"/>
              <a:t>a = 0.15m</a:t>
            </a:r>
            <a:r>
              <a:rPr lang="en-GB" altLang="en-US" b="0" i="0" u="none" baseline="30000" dirty="0"/>
              <a:t>2</a:t>
            </a:r>
            <a:endParaRPr lang="en-US" altLang="x-none" b="0" i="0" u="none" baseline="30000" dirty="0"/>
          </a:p>
        </p:txBody>
      </p:sp>
    </p:spTree>
    <p:extLst>
      <p:ext uri="{BB962C8B-B14F-4D97-AF65-F5344CB8AC3E}">
        <p14:creationId xmlns:p14="http://schemas.microsoft.com/office/powerpoint/2010/main" val="4187295037"/>
      </p:ext>
    </p:extLst>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5058"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31</a:t>
            </a:fld>
            <a:endParaRPr lang="en-GB" altLang="en-US" sz="1400" dirty="0">
              <a:solidFill>
                <a:srgbClr val="000000"/>
              </a:solidFill>
              <a:latin typeface="Times New Roman" panose="02020603050405020304"/>
              <a:ea typeface="Segoe UI" panose="020B0502040204020203" pitchFamily="34" charset="0"/>
            </a:endParaRPr>
          </a:p>
        </p:txBody>
      </p:sp>
      <p:sp>
        <p:nvSpPr>
          <p:cNvPr id="45059" name="Rectangle 1"/>
          <p:cNvSpPr>
            <a:spLocks noGrp="1" noRot="1" noChangeAspect="1" noTextEdit="1"/>
          </p:cNvSpPr>
          <p:nvPr>
            <p:ph type="sldImg"/>
          </p:nvPr>
        </p:nvSpPr>
        <p:spPr>
          <a:xfrm>
            <a:off x="1371600" y="763588"/>
            <a:ext cx="5029200" cy="3771900"/>
          </a:xfrm>
          <a:prstGeom prst="rect">
            <a:avLst/>
          </a:prstGeom>
          <a:solidFill>
            <a:srgbClr val="FFFFFF"/>
          </a:solidFill>
          <a:ln>
            <a:solidFill>
              <a:srgbClr val="000000"/>
            </a:solidFill>
            <a:miter/>
          </a:ln>
        </p:spPr>
      </p:sp>
      <p:sp>
        <p:nvSpPr>
          <p:cNvPr id="45060" name="Rectangle 2"/>
          <p:cNvSpPr>
            <a:spLocks noGrp="1"/>
          </p:cNvSpPr>
          <p:nvPr>
            <p:ph type="body"/>
          </p:nvPr>
        </p:nvSpPr>
        <p:spPr>
          <a:xfrm>
            <a:off x="777875" y="4776788"/>
            <a:ext cx="6218238" cy="4525962"/>
          </a:xfrm>
        </p:spPr>
        <p:txBody>
          <a:bodyPr wrap="none" lIns="0" tIns="0" rIns="0" bIns="0" anchor="ctr"/>
          <a:lstStyle/>
          <a:p>
            <a:pPr lvl="0"/>
            <a:r>
              <a:rPr lang="en-GB" altLang="en-US" i="0" u="none" dirty="0"/>
              <a:t>Copy up results</a:t>
            </a:r>
          </a:p>
        </p:txBody>
      </p:sp>
    </p:spTree>
    <p:extLst>
      <p:ext uri="{BB962C8B-B14F-4D97-AF65-F5344CB8AC3E}">
        <p14:creationId xmlns:p14="http://schemas.microsoft.com/office/powerpoint/2010/main" val="2592855255"/>
      </p:ext>
    </p:extLst>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9154" name="Slide Image Placeholder 49153"/>
          <p:cNvSpPr>
            <a:spLocks noGrp="1" noRot="1" noChangeAspect="1"/>
          </p:cNvSpPr>
          <p:nvPr>
            <p:ph type="sldImg"/>
          </p:nvPr>
        </p:nvSpPr>
        <p:spPr>
          <a:ln w="1"/>
        </p:spPr>
      </p:sp>
      <p:sp>
        <p:nvSpPr>
          <p:cNvPr id="49155" name="Text Placeholder 49154"/>
          <p:cNvSpPr>
            <a:spLocks noGrp="1"/>
          </p:cNvSpPr>
          <p:nvPr>
            <p:ph type="body" idx="1"/>
          </p:nvPr>
        </p:nvSpPr>
        <p:spPr>
          <a:ln w="1"/>
        </p:spPr>
        <p:txBody>
          <a:bodyPr wrap="square" lIns="0" tIns="0" rIns="0" bIns="0" anchor="t"/>
          <a:lstStyle/>
          <a:p>
            <a:pPr lvl="0"/>
            <a:r>
              <a:rPr lang="en-GB" altLang="en-US" b="0" i="0" u="none" dirty="0"/>
              <a:t>Plot average air temp results </a:t>
            </a:r>
            <a:r>
              <a:rPr lang="en-GB" altLang="en-US" b="0" i="0" u="none" dirty="0" smtClean="0"/>
              <a:t>against </a:t>
            </a:r>
            <a:r>
              <a:rPr lang="en-GB" altLang="en-US" b="0" i="0" u="none" dirty="0"/>
              <a:t>net flux for both covered and uncovered boxes (two lines in different </a:t>
            </a:r>
            <a:r>
              <a:rPr lang="en-GB" altLang="en-US" b="0" i="0" u="none" dirty="0" smtClean="0"/>
              <a:t>colours, </a:t>
            </a:r>
            <a:r>
              <a:rPr lang="en-GB" altLang="en-US" b="0" i="0" u="none" dirty="0"/>
              <a:t>and a key</a:t>
            </a:r>
            <a:r>
              <a:rPr lang="en-GB" altLang="en-US" b="0" i="0" u="none" dirty="0" smtClean="0"/>
              <a:t>).</a:t>
            </a:r>
            <a:endParaRPr lang="en-GB" altLang="en-US" b="0" i="0" u="none" dirty="0"/>
          </a:p>
          <a:p>
            <a:pPr lvl="0"/>
            <a:endParaRPr lang="en-GB" altLang="en-US" b="1" i="0" u="none" dirty="0" smtClean="0"/>
          </a:p>
          <a:p>
            <a:pPr lvl="0"/>
            <a:r>
              <a:rPr lang="en-GB" altLang="en-US" b="1" i="0" u="none" dirty="0" smtClean="0"/>
              <a:t>Covered box: </a:t>
            </a:r>
            <a:r>
              <a:rPr lang="en-GB" altLang="en-US" b="0" i="0" u="none" dirty="0" smtClean="0"/>
              <a:t>Expect </a:t>
            </a:r>
            <a:r>
              <a:rPr lang="en-GB" altLang="en-US" b="0" i="0" u="none" dirty="0"/>
              <a:t>an increase in carbon flux each time as only respiration is happening. This should increase with increasing temperatures as warming temperatures are more optimal for faster rates of respiration i.e. </a:t>
            </a:r>
            <a:r>
              <a:rPr lang="en-GB" altLang="en-US" b="1" i="0" u="none" dirty="0"/>
              <a:t>positive flux and positive correlation</a:t>
            </a:r>
            <a:r>
              <a:rPr lang="en-GB" altLang="en-US" b="0" i="0" u="none" dirty="0"/>
              <a:t>. Enzyme activity slows down at lower </a:t>
            </a:r>
            <a:r>
              <a:rPr lang="en-GB" altLang="en-US" b="0" i="0" u="none" dirty="0" smtClean="0"/>
              <a:t>temperatures</a:t>
            </a:r>
            <a:r>
              <a:rPr lang="en-GB" altLang="en-US" b="0" i="0" u="none" baseline="0" dirty="0" smtClean="0"/>
              <a:t> and</a:t>
            </a:r>
            <a:r>
              <a:rPr lang="en-GB" altLang="en-US" b="0" i="0" u="none" dirty="0" smtClean="0"/>
              <a:t> </a:t>
            </a:r>
            <a:r>
              <a:rPr lang="en-GB" altLang="en-US" b="0" i="0" u="none" dirty="0"/>
              <a:t>speeds up as </a:t>
            </a:r>
            <a:r>
              <a:rPr lang="en-GB" altLang="en-US" b="0" i="0" u="none" dirty="0" smtClean="0"/>
              <a:t>temperatures </a:t>
            </a:r>
            <a:r>
              <a:rPr lang="en-GB" altLang="en-US" b="0" i="0" u="none" dirty="0"/>
              <a:t>increase until it reaches a maximum threshold where it’s too hot and rates slow down again.</a:t>
            </a:r>
          </a:p>
          <a:p>
            <a:pPr lvl="0"/>
            <a:endParaRPr lang="en-GB" altLang="en-US" b="1" i="0" u="none" dirty="0" smtClean="0"/>
          </a:p>
          <a:p>
            <a:pPr lvl="0"/>
            <a:r>
              <a:rPr lang="en-GB" altLang="en-US" b="1" i="0" u="none" dirty="0" smtClean="0"/>
              <a:t>Uncovered box: </a:t>
            </a:r>
            <a:r>
              <a:rPr lang="en-GB" altLang="en-US" b="0" i="0" u="none" dirty="0" smtClean="0"/>
              <a:t>Rates </a:t>
            </a:r>
            <a:r>
              <a:rPr lang="en-GB" altLang="en-US" b="0" i="0" u="none" dirty="0"/>
              <a:t>of photosynthesis and respiration should theoretically continue at the same rate through the 20 minutes so change in </a:t>
            </a:r>
            <a:r>
              <a:rPr lang="en-GB" altLang="en-US" b="0" i="0" u="none" dirty="0" smtClean="0"/>
              <a:t>CO</a:t>
            </a:r>
            <a:r>
              <a:rPr lang="en-GB" baseline="-25000" dirty="0" smtClean="0"/>
              <a:t>2</a:t>
            </a:r>
            <a:r>
              <a:rPr lang="en-GB" altLang="en-US" b="0" i="0" u="none" dirty="0" smtClean="0"/>
              <a:t> </a:t>
            </a:r>
            <a:r>
              <a:rPr lang="en-GB" altLang="en-US" b="0" i="0" u="none" dirty="0"/>
              <a:t>should be smaller. In more optimal conditions rates of photosynthesis will increase more than respiration (as the plant tries to grow). Therefore warmer temperatures will increase rates of photosynthesis i.e. </a:t>
            </a:r>
            <a:r>
              <a:rPr lang="en-GB" altLang="en-US" b="1" i="0" u="none" dirty="0"/>
              <a:t>negative flux and negative correlation</a:t>
            </a:r>
            <a:r>
              <a:rPr lang="en-GB" altLang="en-US" b="0" i="0" u="none" dirty="0"/>
              <a:t>. In more adverse conditions i.e. colder </a:t>
            </a:r>
            <a:r>
              <a:rPr lang="en-GB" altLang="en-US" b="0" i="0" u="none" dirty="0" smtClean="0"/>
              <a:t>temperatures, </a:t>
            </a:r>
            <a:r>
              <a:rPr lang="en-GB" altLang="en-US" b="0" i="0" u="none" dirty="0"/>
              <a:t>plants will go into ‘survival mode’ </a:t>
            </a:r>
            <a:r>
              <a:rPr lang="en-GB" altLang="en-US" b="0" i="0" u="none" dirty="0" smtClean="0"/>
              <a:t>meaning reduced </a:t>
            </a:r>
            <a:r>
              <a:rPr lang="en-GB" altLang="en-US" b="0" i="0" u="none" dirty="0"/>
              <a:t>rates of photosynthesis but </a:t>
            </a:r>
            <a:r>
              <a:rPr lang="en-GB" altLang="en-US" b="0" i="0" u="none" dirty="0" smtClean="0"/>
              <a:t>continuing respiration leading </a:t>
            </a:r>
            <a:r>
              <a:rPr lang="en-GB" altLang="en-US" b="0" i="0" u="none" dirty="0"/>
              <a:t>to a positive flux.</a:t>
            </a:r>
          </a:p>
          <a:p>
            <a:pPr lvl="0"/>
            <a:endParaRPr lang="en-GB" altLang="en-US" b="0" i="0" u="none" dirty="0"/>
          </a:p>
          <a:p>
            <a:pPr lvl="0"/>
            <a:r>
              <a:rPr lang="en-GB" altLang="en-US" b="0" i="0" u="none" dirty="0"/>
              <a:t>There is </a:t>
            </a:r>
            <a:r>
              <a:rPr lang="en-GB" altLang="en-US" b="0" i="0" u="none" dirty="0" smtClean="0"/>
              <a:t>likely to be </a:t>
            </a:r>
            <a:r>
              <a:rPr lang="en-GB" altLang="en-US" b="0" i="0" u="none" dirty="0"/>
              <a:t>a lot of spread around the data </a:t>
            </a:r>
            <a:r>
              <a:rPr lang="en-GB" altLang="en-US" b="0" i="0" u="none" dirty="0" smtClean="0"/>
              <a:t>depending </a:t>
            </a:r>
            <a:r>
              <a:rPr lang="en-GB" altLang="en-US" b="0" i="0" u="none" dirty="0"/>
              <a:t>on ground, atmosphere conditions and vegetation </a:t>
            </a:r>
            <a:r>
              <a:rPr lang="en-GB" altLang="en-US" b="0" i="0" u="none" dirty="0" smtClean="0"/>
              <a:t>cover.</a:t>
            </a:r>
            <a:endParaRPr lang="en-GB" altLang="en-US" b="0" i="0" u="none" dirty="0"/>
          </a:p>
        </p:txBody>
      </p:sp>
    </p:spTree>
    <p:extLst>
      <p:ext uri="{BB962C8B-B14F-4D97-AF65-F5344CB8AC3E}">
        <p14:creationId xmlns:p14="http://schemas.microsoft.com/office/powerpoint/2010/main" val="1652745691"/>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06488" y="801688"/>
            <a:ext cx="5346700" cy="4010025"/>
          </a:xfrm>
          <a:prstGeom prst="rect">
            <a:avLst/>
          </a:prstGeom>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104287" tIns="52144" rIns="104287" bIns="52144" anchor="t"/>
          <a:lstStyle/>
          <a:p>
            <a:pPr marL="215900" lvl="0" indent="-213995" algn="l"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dirty="0" smtClean="0"/>
              <a:t>How many ecosystems can you identify in this picture? We distinguished seven: in the foreground, there is the ecosystem comprising the grass and the soil, and any organisms which interact with these; next, there is a house visible, with a plot of land, indicating there are humans here, with their own associated ecosystem; then, there is a deciduous forest and its underlying physical environment, which support particular species and processes; and then a coniferous forest with its own associated living organisms and bedrock and soil; then, a heather moorland overlying peat, which is a distinct ecosystem; then, the snowy hilltops, which will still support their own forms of algae- and bacteria-based life; and finally, the clouds, a physical environment of air and water which also hold life in the form of bacteria.</a:t>
            </a:r>
          </a:p>
          <a:p>
            <a:pPr marL="215900" lvl="0" indent="-213995" algn="l"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dirty="0" smtClean="0"/>
              <a:t>You may have identified more or fewer ecosystems than this; it depends very much on the scale at which one looks. An ecosystem does not have a geographically set size, but is instead a useful concept when trying to break down the environment into different compartments – or systems – to be studied (and compared).</a:t>
            </a:r>
            <a:endParaRPr lang="en-GB" altLang="en-US" dirty="0"/>
          </a:p>
        </p:txBody>
      </p:sp>
      <p:sp>
        <p:nvSpPr>
          <p:cNvPr id="11268" name="Slide Number Placeholder 3"/>
          <p:cNvSpPr txBox="1">
            <a:spLocks noGrp="1"/>
          </p:cNvSpPr>
          <p:nvPr>
            <p:ph type="sldNum" sz="quarter"/>
          </p:nvPr>
        </p:nvSpPr>
        <p:spPr>
          <a:xfrm>
            <a:off x="4282067" y="10155367"/>
            <a:ext cx="3275859" cy="536446"/>
          </a:xfrm>
          <a:prstGeom prst="rect">
            <a:avLst/>
          </a:prstGeom>
          <a:noFill/>
          <a:ln w="9525">
            <a:noFill/>
          </a:ln>
        </p:spPr>
        <p:txBody>
          <a:bodyPr anchor="b"/>
          <a:lstStyle/>
          <a:p>
            <a:pPr lvl="0" algn="r" eaLnBrk="1" hangingPunct="1"/>
            <a:fld id="{9A0DB2DC-4C9A-4742-B13C-FB6460FD3503}" type="slidenum">
              <a:rPr lang="en-US" altLang="en-US" sz="1400" dirty="0">
                <a:latin typeface="Calibri" panose="020F0502020204030204" pitchFamily="34" charset="0"/>
              </a:rPr>
              <a:pPr lvl="0" algn="r" eaLnBrk="1" hangingPunct="1"/>
              <a:t>5</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3708742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sz="1800" dirty="0" smtClean="0">
                <a:effectLst/>
              </a:rPr>
              <a:t>Errors with the box: A poor seal may result in gases from the atmosphere escaping or entering the chamber, leading to a smaller increase in CO</a:t>
            </a:r>
            <a:r>
              <a:rPr lang="en-GB" baseline="-25000" dirty="0" smtClean="0"/>
              <a:t>2</a:t>
            </a:r>
            <a:r>
              <a:rPr lang="en-GB" sz="1800" baseline="0" dirty="0" smtClean="0">
                <a:effectLst/>
              </a:rPr>
              <a:t> in the covered box </a:t>
            </a:r>
            <a:r>
              <a:rPr lang="en-GB" sz="1800" dirty="0" smtClean="0">
                <a:effectLst/>
              </a:rPr>
              <a:t>than expected. Error is also generated during the transfer of the gases from the syringe to the CO</a:t>
            </a:r>
            <a:r>
              <a:rPr lang="en-GB" sz="1800" baseline="-25000" dirty="0" smtClean="0">
                <a:effectLst/>
              </a:rPr>
              <a:t>2 </a:t>
            </a:r>
            <a:r>
              <a:rPr lang="en-GB" sz="1800" dirty="0" smtClean="0">
                <a:effectLst/>
              </a:rPr>
              <a:t>meter.</a:t>
            </a:r>
          </a:p>
          <a:p>
            <a:r>
              <a:rPr lang="en-GB" sz="1800" dirty="0" smtClean="0">
                <a:effectLst/>
              </a:rPr>
              <a:t>Wet ground: Completely saturated ground leads to anaerobic conditions with a lower concentration of atmospheric oxygen. This therefore inhibits the rate of respiration and a negative flux is often recorded at these sites (think drowning plants).</a:t>
            </a:r>
          </a:p>
          <a:p>
            <a:r>
              <a:rPr lang="en-GB" sz="1800" dirty="0" smtClean="0">
                <a:effectLst/>
              </a:rPr>
              <a:t>Vegetation cover: The type and amount of vegetation cover will affect the rate of photosynthesis and respiration. Woody plants such as heather will have lower rates of photosynthesis compared to grass as there is a lower ‘green’ surface area. A high percentage of moss often results in a high positive flux. Moss undergoes less photosynthesis than most plants and therefore is likely to stop photosynthesising earlier than other plants, giving a longer time period of just respiration, hence the larger increase.</a:t>
            </a:r>
          </a:p>
          <a:p>
            <a:r>
              <a:rPr lang="en-GB" sz="1800" dirty="0" smtClean="0">
                <a:effectLst/>
              </a:rPr>
              <a:t>Nutrients: Nutrients in the ground will impact on the amount of photosynthesis occurring e.g. fertilisers in the ground near any farms.</a:t>
            </a:r>
          </a:p>
          <a:p>
            <a:r>
              <a:rPr lang="en-GB" sz="1800" dirty="0" smtClean="0">
                <a:effectLst/>
              </a:rPr>
              <a:t>Time of day: Later in the evening, when light levels are potentially lower, rates of respiration are much higher observed through a large increase in CO</a:t>
            </a:r>
            <a:r>
              <a:rPr lang="en-GB" sz="1800" baseline="-25000" dirty="0" smtClean="0">
                <a:effectLst/>
              </a:rPr>
              <a:t>2</a:t>
            </a:r>
            <a:r>
              <a:rPr lang="en-GB" sz="1800" dirty="0" smtClean="0">
                <a:effectLst/>
              </a:rPr>
              <a:t> levels. This is because plants do not photosynthesise during the night and are winding down in the evenings.</a:t>
            </a:r>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33</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453448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1202"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34</a:t>
            </a:fld>
            <a:endParaRPr lang="en-GB" altLang="en-US" sz="1400" dirty="0">
              <a:solidFill>
                <a:srgbClr val="000000"/>
              </a:solidFill>
              <a:latin typeface="Times New Roman" panose="02020603050405020304"/>
              <a:ea typeface="Segoe UI" panose="020B0502040204020203" pitchFamily="34" charset="0"/>
            </a:endParaRPr>
          </a:p>
        </p:txBody>
      </p:sp>
      <p:sp>
        <p:nvSpPr>
          <p:cNvPr id="51203"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51204" name="Rectangle 2"/>
          <p:cNvSpPr>
            <a:spLocks noGrp="1"/>
          </p:cNvSpPr>
          <p:nvPr>
            <p:ph type="body"/>
          </p:nvPr>
        </p:nvSpPr>
        <p:spPr>
          <a:xfrm>
            <a:off x="755650" y="5078413"/>
            <a:ext cx="6048375" cy="4811712"/>
          </a:xfrm>
        </p:spPr>
        <p:txBody>
          <a:bodyPr wrap="none" lIns="0" tIns="0" rIns="0" bIns="0" anchor="ctr"/>
          <a:lstStyle/>
          <a:p>
            <a:pPr lvl="0"/>
            <a:r>
              <a:rPr lang="en-GB" altLang="en-US" b="0" i="0" u="none" dirty="0" smtClean="0"/>
              <a:t>Rainforest: ve</a:t>
            </a:r>
            <a:r>
              <a:rPr lang="en-GB" altLang="en-US" b="0" i="0" u="none" baseline="0" dirty="0" smtClean="0"/>
              <a:t>r</a:t>
            </a:r>
            <a:r>
              <a:rPr lang="en-GB" altLang="en-US" b="0" i="0" u="none" dirty="0" smtClean="0"/>
              <a:t>y </a:t>
            </a:r>
            <a:r>
              <a:rPr lang="en-GB" altLang="en-US" b="0" i="0" u="none" dirty="0"/>
              <a:t>large sink </a:t>
            </a:r>
            <a:r>
              <a:rPr lang="en-GB" altLang="en-US" b="0" i="0" u="none" dirty="0" smtClean="0"/>
              <a:t>– negative number as more is being absorbed than released</a:t>
            </a:r>
            <a:endParaRPr lang="en-GB" altLang="en-US" b="0" i="0" u="none" dirty="0"/>
          </a:p>
          <a:p>
            <a:pPr lvl="0"/>
            <a:r>
              <a:rPr lang="en-GB" altLang="en-US" b="0" i="0" u="none" dirty="0" smtClean="0"/>
              <a:t>Tundra: source – positive </a:t>
            </a:r>
            <a:r>
              <a:rPr lang="en-GB" altLang="en-US" b="0" i="0" u="none" dirty="0"/>
              <a:t>number </a:t>
            </a:r>
            <a:r>
              <a:rPr lang="en-GB" altLang="en-US" b="0" i="0" u="none" dirty="0" smtClean="0"/>
              <a:t>as</a:t>
            </a:r>
            <a:r>
              <a:rPr lang="en-GB" altLang="en-US" b="0" i="0" u="none" baseline="0" dirty="0" smtClean="0"/>
              <a:t> more carbon is being released than is being absorbed, since lots of carbon is stored in permafrost and as temperatures are rising, permafrost is melting, and releasing carbon</a:t>
            </a:r>
          </a:p>
          <a:p>
            <a:pPr lvl="0"/>
            <a:r>
              <a:rPr lang="en-GB" altLang="en-US" b="0" i="0" u="none" dirty="0" smtClean="0"/>
              <a:t>North Sea: small </a:t>
            </a:r>
            <a:r>
              <a:rPr lang="en-GB" altLang="en-US" b="0" i="0" u="none" dirty="0"/>
              <a:t>sink </a:t>
            </a:r>
            <a:r>
              <a:rPr lang="en-GB" altLang="en-US" b="0" i="0" u="none" dirty="0" smtClean="0"/>
              <a:t>– negative number as absorbing </a:t>
            </a:r>
            <a:r>
              <a:rPr lang="en-GB" altLang="en-US" b="0" i="0" u="none" dirty="0"/>
              <a:t>more </a:t>
            </a:r>
            <a:r>
              <a:rPr lang="en-GB" altLang="en-US" b="0" i="0" u="none" dirty="0" smtClean="0"/>
              <a:t>car</a:t>
            </a:r>
            <a:r>
              <a:rPr lang="en-GB" altLang="en-US" b="0" i="0" u="none" baseline="0" dirty="0" smtClean="0"/>
              <a:t>bon</a:t>
            </a:r>
            <a:r>
              <a:rPr lang="en-GB" altLang="en-US" b="0" i="0" u="none" dirty="0" smtClean="0"/>
              <a:t> </a:t>
            </a:r>
            <a:r>
              <a:rPr lang="en-GB" altLang="en-US" b="0" i="0" u="none" dirty="0"/>
              <a:t>than </a:t>
            </a:r>
            <a:r>
              <a:rPr lang="en-GB" altLang="en-US" b="0" i="0" u="none" dirty="0" smtClean="0"/>
              <a:t>releasing;</a:t>
            </a:r>
            <a:r>
              <a:rPr lang="en-GB" altLang="en-US" b="0" i="0" u="none" baseline="0" dirty="0" smtClean="0"/>
              <a:t> plants in the ocean are absorbing carbon, although they also release it through respiration</a:t>
            </a:r>
            <a:endParaRPr lang="en-GB" altLang="en-US" b="0" i="0" u="none" dirty="0"/>
          </a:p>
          <a:p>
            <a:pPr lvl="0"/>
            <a:endParaRPr lang="en-US" altLang="x-none" b="0" i="0" u="none" dirty="0"/>
          </a:p>
          <a:p>
            <a:pPr lvl="0"/>
            <a:r>
              <a:rPr lang="en-GB" altLang="en-US" b="0" i="0" u="none" dirty="0"/>
              <a:t>Results of today's data </a:t>
            </a:r>
            <a:r>
              <a:rPr lang="en-GB" altLang="en-US" b="0" i="0" u="none" dirty="0" smtClean="0"/>
              <a:t>– is the flux </a:t>
            </a:r>
            <a:r>
              <a:rPr lang="en-GB" altLang="en-US" b="0" i="0" u="none" dirty="0"/>
              <a:t>a positive or negative number?</a:t>
            </a:r>
          </a:p>
          <a:p>
            <a:pPr lvl="0"/>
            <a:r>
              <a:rPr lang="en-GB" altLang="en-US" b="0" i="0" u="none" dirty="0" smtClean="0"/>
              <a:t>Positive: </a:t>
            </a:r>
            <a:r>
              <a:rPr lang="en-GB" altLang="en-US" b="0" i="0" u="none" dirty="0"/>
              <a:t>releases more </a:t>
            </a:r>
            <a:r>
              <a:rPr lang="en-GB" altLang="en-US" b="0" i="0" u="none" dirty="0" smtClean="0"/>
              <a:t>CO</a:t>
            </a:r>
            <a:r>
              <a:rPr lang="en-GB" baseline="-25000" dirty="0" smtClean="0"/>
              <a:t>2</a:t>
            </a:r>
            <a:r>
              <a:rPr lang="en-GB" altLang="en-US" b="0" i="0" u="none" dirty="0" smtClean="0"/>
              <a:t> </a:t>
            </a:r>
            <a:r>
              <a:rPr lang="en-GB" altLang="en-US" b="0" i="0" u="none" dirty="0"/>
              <a:t>than absorbs, it's a </a:t>
            </a:r>
            <a:r>
              <a:rPr lang="en-GB" altLang="en-US" b="0" i="0" u="none" dirty="0" smtClean="0"/>
              <a:t>carbon </a:t>
            </a:r>
            <a:r>
              <a:rPr lang="en-GB" altLang="en-US" b="0" i="0" u="none" dirty="0"/>
              <a:t>source. </a:t>
            </a:r>
          </a:p>
          <a:p>
            <a:pPr lvl="0"/>
            <a:r>
              <a:rPr lang="en-GB" altLang="en-US" b="0" i="0" u="none" dirty="0" smtClean="0"/>
              <a:t>Negative: </a:t>
            </a:r>
            <a:r>
              <a:rPr lang="en-GB" altLang="en-US" b="0" i="0" u="none" dirty="0"/>
              <a:t>absorbs more </a:t>
            </a:r>
            <a:r>
              <a:rPr lang="en-GB" altLang="en-US" b="0" i="0" u="none" dirty="0" smtClean="0"/>
              <a:t>CO</a:t>
            </a:r>
            <a:r>
              <a:rPr lang="en-GB" baseline="-25000" dirty="0" smtClean="0"/>
              <a:t>2</a:t>
            </a:r>
            <a:r>
              <a:rPr lang="en-GB" altLang="en-US" b="0" i="0" u="none" dirty="0" smtClean="0"/>
              <a:t> </a:t>
            </a:r>
            <a:r>
              <a:rPr lang="en-GB" altLang="en-US" b="0" i="0" u="none" dirty="0"/>
              <a:t>than releases, it's a </a:t>
            </a:r>
            <a:r>
              <a:rPr lang="en-GB" altLang="en-US" b="0" i="0" u="none" dirty="0" smtClean="0"/>
              <a:t>carbon </a:t>
            </a:r>
            <a:r>
              <a:rPr lang="en-GB" altLang="en-US" b="0" i="0" u="none" dirty="0"/>
              <a:t>sink. </a:t>
            </a:r>
          </a:p>
          <a:p>
            <a:pPr lvl="0"/>
            <a:r>
              <a:rPr lang="en-GB" altLang="en-US" b="0" i="0" u="none" dirty="0"/>
              <a:t>How has the flux differed in relation to different vegetation amounts and habitats? You can look at your data more and </a:t>
            </a:r>
            <a:r>
              <a:rPr lang="en-GB" altLang="en-US" b="0" i="0" u="none" dirty="0" smtClean="0"/>
              <a:t>see </a:t>
            </a:r>
            <a:r>
              <a:rPr lang="en-GB" altLang="en-US" b="0" i="0" u="none" dirty="0"/>
              <a:t>if there's a relationship between </a:t>
            </a:r>
            <a:r>
              <a:rPr lang="en-GB" altLang="en-US" b="0" i="0" u="none" dirty="0" smtClean="0"/>
              <a:t>carbon</a:t>
            </a:r>
            <a:r>
              <a:rPr lang="en-GB" altLang="en-US" b="0" i="0" u="none" baseline="0" dirty="0" smtClean="0"/>
              <a:t> f</a:t>
            </a:r>
            <a:r>
              <a:rPr lang="en-GB" altLang="en-US" b="0" i="0" u="none" dirty="0" smtClean="0"/>
              <a:t>lux </a:t>
            </a:r>
            <a:r>
              <a:rPr lang="en-GB" altLang="en-US" b="0" i="0" u="none" dirty="0"/>
              <a:t>and amount of sunlight, different vegetation</a:t>
            </a:r>
            <a:r>
              <a:rPr lang="en-GB" altLang="en-US" b="0" i="0" u="none" dirty="0" smtClean="0"/>
              <a:t>, or </a:t>
            </a:r>
            <a:r>
              <a:rPr lang="en-GB" altLang="en-US" b="0" i="0" u="none" dirty="0"/>
              <a:t>height of vegetation</a:t>
            </a:r>
            <a:r>
              <a:rPr lang="en-GB" altLang="en-US" b="0" i="0" u="none" dirty="0" smtClean="0"/>
              <a:t>.</a:t>
            </a:r>
            <a:endParaRPr lang="en-GB" altLang="en-US" b="0" i="0" u="none" dirty="0"/>
          </a:p>
        </p:txBody>
      </p:sp>
    </p:spTree>
    <p:extLst>
      <p:ext uri="{BB962C8B-B14F-4D97-AF65-F5344CB8AC3E}">
        <p14:creationId xmlns:p14="http://schemas.microsoft.com/office/powerpoint/2010/main" val="3342771948"/>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3250" name="PlaceHolder 1"/>
          <p:cNvSpPr>
            <a:spLocks noGrp="1"/>
          </p:cNvSpPr>
          <p:nvPr>
            <p:ph type="body"/>
          </p:nvPr>
        </p:nvSpPr>
        <p:spPr>
          <a:xfrm>
            <a:off x="776288" y="4776788"/>
            <a:ext cx="6216650" cy="4525962"/>
          </a:xfrm>
        </p:spPr>
        <p:txBody>
          <a:bodyPr vert="horz" wrap="square" lIns="0" tIns="0" rIns="0" bIns="0" anchor="t"/>
          <a:lstStyle/>
          <a:p>
            <a:pPr lvl="0"/>
            <a:r>
              <a:rPr lang="en-GB" altLang="en-US" sz="1300" b="0" i="0" u="none" dirty="0">
                <a:latin typeface="Calibri" panose="020F0502020204030204" pitchFamily="34" charset="0"/>
              </a:rPr>
              <a:t>Spearman’s is the best test for discovering a relationship between 2 variables i.e. average air temperature versus net </a:t>
            </a:r>
            <a:r>
              <a:rPr lang="en-GB" altLang="en-US" sz="1300" b="0" i="0" u="none" dirty="0" smtClean="0">
                <a:latin typeface="Calibri" panose="020F0502020204030204" pitchFamily="34" charset="0"/>
              </a:rPr>
              <a:t>CO</a:t>
            </a:r>
            <a:r>
              <a:rPr lang="en-GB" sz="1400" baseline="-25000" dirty="0" smtClean="0"/>
              <a:t>2</a:t>
            </a:r>
            <a:r>
              <a:rPr lang="en-GB" altLang="en-US" sz="1300" b="0" i="0" u="none" dirty="0" smtClean="0">
                <a:latin typeface="Calibri" panose="020F0502020204030204" pitchFamily="34" charset="0"/>
              </a:rPr>
              <a:t> flux.</a:t>
            </a:r>
            <a:endParaRPr lang="en-GB" altLang="en-US" sz="2200" b="0" i="0" u="none" dirty="0">
              <a:latin typeface="Arial" panose="020B0604020202020204" pitchFamily="34" charset="0"/>
            </a:endParaRPr>
          </a:p>
          <a:p>
            <a:pPr marL="1588"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n-GB" altLang="en-US" sz="1400" dirty="0" smtClean="0">
                <a:latin typeface="Calibri" panose="020F0502020204030204" pitchFamily="34" charset="0"/>
              </a:rPr>
              <a:t>Spearman’s is a statistical means to testing for a relationship between two variables. First, set an alternative and a null hypothesis. Then, you can plot a correlation graph, to see whether there appears to be any relationship, and whether this correlation is positive or negative. Now, complete the table above, by ranking the two variables separately, from 1 to n (where n is the number of sites), going from lowest result to highest. R2 is then subtracted from R1 to give the difference between the ranks, and in the final column this result is squared (which cancels out any negative signs). Total up the d</a:t>
            </a:r>
            <a:r>
              <a:rPr lang="en-GB" altLang="en-US" sz="1400" baseline="30000" dirty="0" smtClean="0">
                <a:latin typeface="Calibri" panose="020F0502020204030204" pitchFamily="34" charset="0"/>
              </a:rPr>
              <a:t>2</a:t>
            </a:r>
            <a:r>
              <a:rPr lang="en-GB" altLang="en-US" sz="1400" dirty="0" smtClean="0">
                <a:latin typeface="Calibri" panose="020F0502020204030204" pitchFamily="34" charset="0"/>
              </a:rPr>
              <a:t> column, and then use the formula to obtain </a:t>
            </a:r>
            <a:r>
              <a:rPr lang="en-GB" altLang="en-US" sz="1400" dirty="0" err="1" smtClean="0">
                <a:latin typeface="Calibri" panose="020F0502020204030204" pitchFamily="34" charset="0"/>
              </a:rPr>
              <a:t>r</a:t>
            </a:r>
            <a:r>
              <a:rPr lang="en-GB" altLang="en-US" sz="1400" baseline="-25000" dirty="0" err="1" smtClean="0">
                <a:latin typeface="Calibri" panose="020F0502020204030204" pitchFamily="34" charset="0"/>
              </a:rPr>
              <a:t>s</a:t>
            </a:r>
            <a:r>
              <a:rPr lang="en-GB" altLang="en-US" sz="1400" dirty="0" smtClean="0">
                <a:latin typeface="Calibri" panose="020F0502020204030204" pitchFamily="34" charset="0"/>
              </a:rPr>
              <a:t>, the Spearman’s rank correlation co-efficient. If your result is greater than the significance level</a:t>
            </a:r>
            <a:r>
              <a:rPr lang="en-GB" altLang="en-US" sz="1400" baseline="0" dirty="0" smtClean="0">
                <a:latin typeface="Calibri" panose="020F0502020204030204" pitchFamily="34" charset="0"/>
              </a:rPr>
              <a:t> at 0.05 for your number of paired measurements, you can accept your result as 95% significant, and reject the null hypothesis; if it is greater than 0.01, you can accept it as 99% significant.</a:t>
            </a:r>
            <a:r>
              <a:rPr lang="en-GB" altLang="en-US" sz="1400" dirty="0" smtClean="0">
                <a:latin typeface="Calibri" panose="020F0502020204030204" pitchFamily="34" charset="0"/>
              </a:rPr>
              <a:t> Your result should be between -1 and 1, with -1 indicating a perfect negative correlation between the two variables, and 1 indicating a perfect positive correlation. The closer the result is to 0, the less closely related the two variables are. Finally, write a conclusion about whether you can reject or accept your hypothesis, and explain the result of this statistical test.</a:t>
            </a:r>
          </a:p>
          <a:p>
            <a:pPr marL="1588"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n-GB" altLang="en-US" sz="1400" dirty="0" smtClean="0">
              <a:latin typeface="Calibri" panose="020F0502020204030204" pitchFamily="34" charset="0"/>
              <a:cs typeface="+mn-ea" charset="0"/>
            </a:endParaRPr>
          </a:p>
          <a:p>
            <a:pPr lvl="0"/>
            <a:r>
              <a:rPr lang="en-GB" altLang="en-US" sz="1300" b="0" i="0" u="none" dirty="0" smtClean="0">
                <a:latin typeface="Calibri" panose="020F0502020204030204" pitchFamily="34" charset="0"/>
              </a:rPr>
              <a:t>Ideally </a:t>
            </a:r>
            <a:r>
              <a:rPr lang="en-GB" altLang="en-US" sz="1300" b="0" i="0" u="none" dirty="0">
                <a:latin typeface="Calibri" panose="020F0502020204030204" pitchFamily="34" charset="0"/>
              </a:rPr>
              <a:t>need </a:t>
            </a:r>
            <a:r>
              <a:rPr lang="en-GB" altLang="en-US" sz="1300" b="0" i="0" u="none" dirty="0" smtClean="0">
                <a:latin typeface="Calibri" panose="020F0502020204030204" pitchFamily="34" charset="0"/>
              </a:rPr>
              <a:t>ten </a:t>
            </a:r>
            <a:r>
              <a:rPr lang="en-GB" altLang="en-US" sz="1300" b="0" i="0" u="none" dirty="0">
                <a:latin typeface="Calibri" panose="020F0502020204030204" pitchFamily="34" charset="0"/>
              </a:rPr>
              <a:t>data </a:t>
            </a:r>
            <a:r>
              <a:rPr lang="en-GB" altLang="en-US" sz="1300" b="0" i="0" u="none" dirty="0" smtClean="0">
                <a:latin typeface="Calibri" panose="020F0502020204030204" pitchFamily="34" charset="0"/>
              </a:rPr>
              <a:t>sets; you </a:t>
            </a:r>
            <a:r>
              <a:rPr lang="en-GB" altLang="en-US" sz="1300" b="0" i="0" u="none" dirty="0">
                <a:latin typeface="Calibri" panose="020F0502020204030204" pitchFamily="34" charset="0"/>
              </a:rPr>
              <a:t>can use some data from the long term data </a:t>
            </a:r>
            <a:r>
              <a:rPr lang="en-GB" altLang="en-US" sz="1300" b="0" i="0" u="none" dirty="0" smtClean="0">
                <a:latin typeface="Calibri" panose="020F0502020204030204" pitchFamily="34" charset="0"/>
              </a:rPr>
              <a:t>file, available from the Study</a:t>
            </a:r>
            <a:r>
              <a:rPr lang="en-GB" altLang="en-US" sz="1300" b="0" i="0" u="none" baseline="0" dirty="0" smtClean="0">
                <a:latin typeface="Calibri" panose="020F0502020204030204" pitchFamily="34" charset="0"/>
              </a:rPr>
              <a:t> Resources section of the </a:t>
            </a:r>
            <a:r>
              <a:rPr lang="en-GB" altLang="en-US" sz="1300" b="0" i="0" u="none" baseline="0" dirty="0" err="1" smtClean="0">
                <a:latin typeface="Calibri" panose="020F0502020204030204" pitchFamily="34" charset="0"/>
              </a:rPr>
              <a:t>Lochranza</a:t>
            </a:r>
            <a:r>
              <a:rPr lang="en-GB" altLang="en-US" sz="1300" b="0" i="0" u="none" baseline="0" dirty="0" smtClean="0">
                <a:latin typeface="Calibri" panose="020F0502020204030204" pitchFamily="34" charset="0"/>
              </a:rPr>
              <a:t> Centre website: www.lochranzacentre.co.uk/study-resources</a:t>
            </a:r>
            <a:endParaRPr lang="en-GB" altLang="en-US" sz="2200" b="0" i="0" u="none" dirty="0">
              <a:latin typeface="Arial" panose="020B0604020202020204" pitchFamily="34" charset="0"/>
            </a:endParaRPr>
          </a:p>
          <a:p>
            <a:pPr lvl="0"/>
            <a:endParaRPr lang="en-GB" altLang="en-US" sz="2200" b="0" i="0" u="none" dirty="0">
              <a:latin typeface="Arial" panose="020B0604020202020204" pitchFamily="34" charset="0"/>
            </a:endParaRPr>
          </a:p>
        </p:txBody>
      </p:sp>
      <p:sp>
        <p:nvSpPr>
          <p:cNvPr id="53251" name="CustomShape 2"/>
          <p:cNvSpPr/>
          <p:nvPr/>
        </p:nvSpPr>
        <p:spPr>
          <a:xfrm>
            <a:off x="4400550" y="9551988"/>
            <a:ext cx="3368675" cy="503237"/>
          </a:xfrm>
          <a:prstGeom prst="rect">
            <a:avLst/>
          </a:prstGeom>
          <a:noFill/>
          <a:ln w="9525">
            <a:noFill/>
          </a:ln>
        </p:spPr>
        <p:txBody>
          <a:bodyPr lIns="100278" tIns="50139" rIns="100278" bIns="50139" anchor="b"/>
          <a:lstStyle/>
          <a:p>
            <a:pPr lvl="0" algn="r" eaLnBrk="1">
              <a:lnSpc>
                <a:spcPct val="100000"/>
              </a:lnSpc>
            </a:pPr>
            <a:fld id="{9A0DB2DC-4C9A-4742-B13C-FB6460FD3503}" type="slidenum">
              <a:rPr lang="en-GB" altLang="en-US" sz="1300" dirty="0">
                <a:solidFill>
                  <a:srgbClr val="000000"/>
                </a:solidFill>
              </a:rPr>
              <a:pPr lvl="0" algn="r" eaLnBrk="1">
                <a:lnSpc>
                  <a:spcPct val="100000"/>
                </a:lnSpc>
              </a:pPr>
              <a:t>35</a:t>
            </a:fld>
            <a:endParaRPr lang="en-GB" altLang="en-US" sz="1300" dirty="0">
              <a:solidFill>
                <a:srgbClr val="000000"/>
              </a:solidFill>
            </a:endParaRPr>
          </a:p>
        </p:txBody>
      </p:sp>
    </p:spTree>
    <p:extLst>
      <p:ext uri="{BB962C8B-B14F-4D97-AF65-F5344CB8AC3E}">
        <p14:creationId xmlns:p14="http://schemas.microsoft.com/office/powerpoint/2010/main" val="2517137166"/>
      </p:ext>
    </p:extLst>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Data </a:t>
            </a:r>
            <a:r>
              <a:rPr lang="en-GB" dirty="0" smtClean="0"/>
              <a:t>can </a:t>
            </a:r>
            <a:r>
              <a:rPr lang="en-GB" dirty="0"/>
              <a:t>be plotted as located data. Keep scales the same for each graph across sites to allow for easy comparison. This data can help to explain anomalies in </a:t>
            </a:r>
            <a:r>
              <a:rPr lang="en-GB" dirty="0" smtClean="0"/>
              <a:t>results</a:t>
            </a:r>
            <a:r>
              <a:rPr lang="en-GB" dirty="0"/>
              <a:t>.</a:t>
            </a:r>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36</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571245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GB" dirty="0" smtClean="0"/>
              <a:t>Zero </a:t>
            </a:r>
            <a:r>
              <a:rPr lang="en-GB" dirty="0"/>
              <a:t>is at the </a:t>
            </a:r>
            <a:r>
              <a:rPr lang="en-GB" dirty="0" smtClean="0"/>
              <a:t>top of the scale! </a:t>
            </a:r>
            <a:r>
              <a:rPr lang="en-GB" dirty="0"/>
              <a:t>Plot depth of O </a:t>
            </a:r>
            <a:r>
              <a:rPr lang="en-GB" dirty="0" smtClean="0"/>
              <a:t>horizon, </a:t>
            </a:r>
            <a:r>
              <a:rPr lang="en-GB" dirty="0"/>
              <a:t>and colour in to best match </a:t>
            </a:r>
            <a:r>
              <a:rPr lang="en-GB" dirty="0" smtClean="0"/>
              <a:t>the soil </a:t>
            </a:r>
            <a:r>
              <a:rPr lang="en-GB" dirty="0"/>
              <a:t>colour.</a:t>
            </a:r>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37</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59601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Work out range for each factor across all sites and devise suitable scales for each factor.</a:t>
            </a:r>
          </a:p>
          <a:p>
            <a:r>
              <a:rPr lang="en-GB" dirty="0"/>
              <a:t>Plot result on for each </a:t>
            </a:r>
            <a:r>
              <a:rPr lang="en-GB" dirty="0" smtClean="0"/>
              <a:t>factor,</a:t>
            </a:r>
            <a:r>
              <a:rPr lang="en-GB" baseline="0" dirty="0" smtClean="0"/>
              <a:t> </a:t>
            </a:r>
            <a:r>
              <a:rPr lang="en-GB" dirty="0" smtClean="0"/>
              <a:t>join </a:t>
            </a:r>
            <a:r>
              <a:rPr lang="en-GB" dirty="0"/>
              <a:t>points </a:t>
            </a:r>
            <a:r>
              <a:rPr lang="en-GB" dirty="0" smtClean="0"/>
              <a:t>up, </a:t>
            </a:r>
            <a:r>
              <a:rPr lang="en-GB" dirty="0"/>
              <a:t>and </a:t>
            </a:r>
            <a:r>
              <a:rPr lang="en-GB" dirty="0" smtClean="0"/>
              <a:t>shade the enclosed area.</a:t>
            </a:r>
            <a:endParaRPr lang="en-GB" dirty="0"/>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38</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910594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A pie chart</a:t>
            </a:r>
            <a:r>
              <a:rPr lang="en-GB" baseline="0" dirty="0" smtClean="0"/>
              <a:t> indicating vegetation cover.</a:t>
            </a:r>
            <a:endParaRPr lang="en-GB" dirty="0"/>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39</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103928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Bar chart for </a:t>
            </a:r>
            <a:r>
              <a:rPr lang="en-GB" dirty="0" smtClean="0"/>
              <a:t>maximum </a:t>
            </a:r>
            <a:r>
              <a:rPr lang="en-GB" dirty="0"/>
              <a:t>height of </a:t>
            </a:r>
            <a:r>
              <a:rPr lang="en-GB" dirty="0" smtClean="0"/>
              <a:t>vegetation, indicated</a:t>
            </a:r>
            <a:r>
              <a:rPr lang="en-GB" baseline="0" dirty="0" smtClean="0"/>
              <a:t> either by a bar or an illustration of the plant to fit the scale.</a:t>
            </a:r>
            <a:endParaRPr lang="en-GB" dirty="0"/>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40</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205433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Kite diagram for percentage cover </a:t>
            </a:r>
            <a:r>
              <a:rPr lang="en-GB" dirty="0" smtClean="0"/>
              <a:t>grass. Plot</a:t>
            </a:r>
            <a:r>
              <a:rPr lang="en-GB" baseline="0" dirty="0" smtClean="0"/>
              <a:t> the percentage grass cover for each site you studied, noting its height above sea level on the x-axis below. For a kite diagram, your data is mirrored; shade the area enclosed for a clear representation of how grass cover has changed along the transect with height above sea level.</a:t>
            </a:r>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41</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937206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marL="0" indent="0">
              <a:buNone/>
            </a:pPr>
            <a:r>
              <a:rPr lang="en-GB" dirty="0" smtClean="0"/>
              <a:t>These questions consider the organic</a:t>
            </a:r>
            <a:r>
              <a:rPr lang="en-GB" baseline="0" dirty="0" smtClean="0"/>
              <a:t> carbon stored in soils.</a:t>
            </a:r>
            <a:endParaRPr lang="en-GB" dirty="0"/>
          </a:p>
          <a:p>
            <a:pPr marL="0" indent="0">
              <a:buNone/>
            </a:pPr>
            <a:endParaRPr lang="en-GB" dirty="0"/>
          </a:p>
          <a:p>
            <a:pPr marL="342900" indent="-342900">
              <a:buAutoNum type="arabicParenR"/>
            </a:pPr>
            <a:r>
              <a:rPr lang="en-GB" dirty="0" smtClean="0"/>
              <a:t>The most organic</a:t>
            </a:r>
            <a:r>
              <a:rPr lang="en-GB" baseline="0" dirty="0" smtClean="0"/>
              <a:t> carbon should be found at the top of the hill in the heathland area, close to the peat cuttings.</a:t>
            </a:r>
          </a:p>
          <a:p>
            <a:pPr marL="342900" indent="-342900">
              <a:buAutoNum type="arabicParenR"/>
            </a:pPr>
            <a:r>
              <a:rPr lang="en-GB" baseline="0" dirty="0" smtClean="0"/>
              <a:t>An abiotic factor which encourages the formation of organic carbon is temperature: when it is colder there will be a slower </a:t>
            </a:r>
            <a:r>
              <a:rPr lang="en-GB" baseline="0" dirty="0"/>
              <a:t>rate of </a:t>
            </a:r>
            <a:r>
              <a:rPr lang="en-GB" baseline="0" dirty="0" smtClean="0"/>
              <a:t>decay which is conducive to organic carbon formation.</a:t>
            </a:r>
            <a:endParaRPr lang="en-GB" baseline="0" dirty="0"/>
          </a:p>
          <a:p>
            <a:pPr marL="342900" indent="-342900">
              <a:buAutoNum type="arabicParenR"/>
            </a:pPr>
            <a:r>
              <a:rPr lang="en-GB" baseline="0" dirty="0"/>
              <a:t>Moss </a:t>
            </a:r>
            <a:r>
              <a:rPr lang="en-GB" baseline="0" dirty="0" smtClean="0"/>
              <a:t>is common </a:t>
            </a:r>
            <a:r>
              <a:rPr lang="en-GB" baseline="0" dirty="0"/>
              <a:t>in a </a:t>
            </a:r>
            <a:r>
              <a:rPr lang="en-GB" baseline="0" dirty="0" smtClean="0"/>
              <a:t>heathland, and as it is compressed over time will form peat.</a:t>
            </a:r>
            <a:endParaRPr lang="en-GB" dirty="0"/>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42</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24171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3314"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6</a:t>
            </a:fld>
            <a:endParaRPr lang="en-GB" altLang="en-US" sz="1400" dirty="0">
              <a:solidFill>
                <a:srgbClr val="000000"/>
              </a:solidFill>
              <a:latin typeface="Times New Roman" panose="02020603050405020304"/>
              <a:ea typeface="Segoe UI" panose="020B0502040204020203" pitchFamily="34" charset="0"/>
            </a:endParaRPr>
          </a:p>
        </p:txBody>
      </p:sp>
      <p:sp>
        <p:nvSpPr>
          <p:cNvPr id="13315" name="Rectangle 1"/>
          <p:cNvSpPr>
            <a:spLocks noGrp="1" noRot="1" noChangeAspect="1" noTextEdit="1"/>
          </p:cNvSpPr>
          <p:nvPr>
            <p:ph type="sldImg"/>
          </p:nvPr>
        </p:nvSpPr>
        <p:spPr>
          <a:xfrm>
            <a:off x="1371600" y="763588"/>
            <a:ext cx="5029200" cy="3771900"/>
          </a:xfrm>
          <a:solidFill>
            <a:srgbClr val="FFFFFF"/>
          </a:solidFill>
          <a:ln>
            <a:solidFill>
              <a:srgbClr val="000000"/>
            </a:solidFill>
            <a:miter/>
          </a:ln>
        </p:spPr>
      </p:sp>
      <p:sp>
        <p:nvSpPr>
          <p:cNvPr id="13316" name="Rectangle 2"/>
          <p:cNvSpPr>
            <a:spLocks noGrp="1"/>
          </p:cNvSpPr>
          <p:nvPr>
            <p:ph type="body"/>
          </p:nvPr>
        </p:nvSpPr>
        <p:spPr>
          <a:xfrm>
            <a:off x="777875" y="4776788"/>
            <a:ext cx="6218238" cy="4525962"/>
          </a:xfrm>
        </p:spPr>
        <p:txBody>
          <a:bodyPr wrap="none" lIns="0" tIns="0" rIns="0" bIns="0" anchor="ctr"/>
          <a:lstStyle/>
          <a:p>
            <a:pPr lvl="0"/>
            <a:r>
              <a:rPr lang="en-GB" altLang="en-US" b="0" i="0" u="none" dirty="0" smtClean="0"/>
              <a:t>The</a:t>
            </a:r>
            <a:r>
              <a:rPr lang="en-GB" altLang="en-US" b="0" i="0" u="none" baseline="0" dirty="0" smtClean="0"/>
              <a:t> c</a:t>
            </a:r>
            <a:r>
              <a:rPr lang="en-GB" altLang="en-US" b="0" i="0" u="none" dirty="0" smtClean="0"/>
              <a:t>arbon </a:t>
            </a:r>
            <a:r>
              <a:rPr lang="en-GB" altLang="en-US" b="0" i="0" u="none" dirty="0"/>
              <a:t>cycle looks at how carbon is exchanged around the Earth between the different spheres. This diagram shows there are lots of different processes, organisms and factors involved. </a:t>
            </a:r>
            <a:r>
              <a:rPr lang="en-GB" altLang="en-US" b="0" i="0" u="none" dirty="0" smtClean="0"/>
              <a:t>All the purple text represents carbon stores, in different forms, from organic</a:t>
            </a:r>
            <a:r>
              <a:rPr lang="en-GB" altLang="en-US" b="0" i="0" u="none" baseline="0" dirty="0" smtClean="0"/>
              <a:t> held in rocks or gaseous CO</a:t>
            </a:r>
            <a:r>
              <a:rPr lang="en-GB" altLang="en-US" b="0" i="0" u="none" baseline="-25000" dirty="0" smtClean="0"/>
              <a:t>2</a:t>
            </a:r>
            <a:r>
              <a:rPr lang="en-GB" altLang="en-US" b="0" i="0" u="none" baseline="0" dirty="0" smtClean="0"/>
              <a:t> held in the atmosphere. Red text refers to the process involved in moving carbon from one store to another, such as photosynthesis and respiration. A flux is the movement of carbon from one store to another, and its direction is represented by the arrows.</a:t>
            </a:r>
            <a:endParaRPr lang="en-GB" altLang="en-US" b="0" i="0" u="none" dirty="0"/>
          </a:p>
          <a:p>
            <a:pPr lvl="0"/>
            <a:endParaRPr lang="en-GB" altLang="en-US" b="0" i="0" u="none" dirty="0"/>
          </a:p>
          <a:p>
            <a:pPr lvl="0"/>
            <a:r>
              <a:rPr lang="en-GB" altLang="en-US" b="0" i="0" u="none" dirty="0"/>
              <a:t>The movement on carbon happens on different time </a:t>
            </a:r>
            <a:r>
              <a:rPr lang="en-GB" altLang="en-US" b="0" i="0" u="none" dirty="0" smtClean="0"/>
              <a:t>scales:</a:t>
            </a:r>
            <a:endParaRPr lang="en-GB" altLang="en-US" b="0" i="0" u="none" dirty="0"/>
          </a:p>
          <a:p>
            <a:pPr lvl="0"/>
            <a:r>
              <a:rPr lang="en-GB" altLang="en-US" b="0" i="0" u="none" dirty="0" smtClean="0"/>
              <a:t>FAST – plants </a:t>
            </a:r>
            <a:r>
              <a:rPr lang="en-GB" altLang="en-US" b="0" i="0" u="none" dirty="0"/>
              <a:t>are photosynthesising and respiring every second. Photosynthesis uses atmospheric </a:t>
            </a:r>
            <a:r>
              <a:rPr lang="en-GB" altLang="en-US" b="0" i="0" u="none" baseline="0" dirty="0" smtClean="0"/>
              <a:t>CO</a:t>
            </a:r>
            <a:r>
              <a:rPr lang="en-GB" altLang="en-US" b="0" i="0" u="none" baseline="-25000" dirty="0" smtClean="0"/>
              <a:t>2</a:t>
            </a:r>
            <a:r>
              <a:rPr lang="en-GB" altLang="en-US" b="0" i="0" u="none" dirty="0" smtClean="0"/>
              <a:t> </a:t>
            </a:r>
            <a:r>
              <a:rPr lang="en-GB" altLang="en-US" b="0" i="0" u="none" dirty="0"/>
              <a:t>and sunlight to create organic material and </a:t>
            </a:r>
            <a:r>
              <a:rPr lang="en-GB" altLang="en-US" b="0" i="0" u="none" dirty="0" smtClean="0"/>
              <a:t>grow, </a:t>
            </a:r>
            <a:r>
              <a:rPr lang="en-GB" altLang="en-US" b="0" i="0" u="none" dirty="0"/>
              <a:t>whilst continuing to respire at all times </a:t>
            </a:r>
            <a:r>
              <a:rPr lang="en-GB" altLang="en-US" b="0" i="0" u="none" dirty="0" smtClean="0"/>
              <a:t>and thus releasing </a:t>
            </a:r>
            <a:r>
              <a:rPr lang="en-GB" altLang="en-US" b="0" i="0" u="none" baseline="0" dirty="0" smtClean="0"/>
              <a:t>CO</a:t>
            </a:r>
            <a:r>
              <a:rPr lang="en-GB" altLang="en-US" b="0" i="0" u="none" baseline="-25000" dirty="0" smtClean="0"/>
              <a:t>2</a:t>
            </a:r>
            <a:r>
              <a:rPr lang="en-GB" altLang="en-US" b="0" i="0" u="none" dirty="0" smtClean="0"/>
              <a:t> </a:t>
            </a:r>
            <a:r>
              <a:rPr lang="en-GB" altLang="en-US" b="0" i="0" u="none" dirty="0"/>
              <a:t>back into the atmosphere.</a:t>
            </a:r>
          </a:p>
          <a:p>
            <a:pPr lvl="0"/>
            <a:r>
              <a:rPr lang="en-GB" altLang="en-US" b="0" i="0" u="none" dirty="0" smtClean="0"/>
              <a:t>MEDIUM – operates </a:t>
            </a:r>
            <a:r>
              <a:rPr lang="en-GB" altLang="en-US" b="0" i="0" u="none" dirty="0"/>
              <a:t>on a </a:t>
            </a:r>
            <a:r>
              <a:rPr lang="en-GB" altLang="en-US" b="0" i="0" u="none" dirty="0" smtClean="0"/>
              <a:t>months-to-centuries timescale, </a:t>
            </a:r>
            <a:r>
              <a:rPr lang="en-GB" altLang="en-US" b="0" i="0" u="none" dirty="0"/>
              <a:t>and includes the transfer of organic carbon from plants to soils as the plants die and </a:t>
            </a:r>
            <a:r>
              <a:rPr lang="en-GB" altLang="en-US" b="0" i="0" u="none" dirty="0" smtClean="0"/>
              <a:t>break down,</a:t>
            </a:r>
            <a:r>
              <a:rPr lang="en-GB" altLang="en-US" b="0" i="0" u="none" baseline="0" dirty="0" smtClean="0"/>
              <a:t> and the n</a:t>
            </a:r>
            <a:r>
              <a:rPr lang="en-GB" altLang="en-US" b="0" i="0" u="none" dirty="0" smtClean="0"/>
              <a:t>on-organic </a:t>
            </a:r>
            <a:r>
              <a:rPr lang="en-GB" altLang="en-US" b="0" i="0" u="none" dirty="0"/>
              <a:t>ocean/atmosphere exchange of </a:t>
            </a:r>
            <a:r>
              <a:rPr lang="en-GB" altLang="en-US" b="0" i="0" u="none" baseline="0" dirty="0" smtClean="0"/>
              <a:t>CO</a:t>
            </a:r>
            <a:r>
              <a:rPr lang="en-GB" altLang="en-US" b="0" i="0" u="none" baseline="-25000" dirty="0" smtClean="0"/>
              <a:t>2</a:t>
            </a:r>
            <a:r>
              <a:rPr lang="en-GB" altLang="en-US" b="0" i="0" u="none" dirty="0" smtClean="0"/>
              <a:t>.</a:t>
            </a:r>
            <a:endParaRPr lang="en-GB" altLang="en-US" b="0" i="0" u="none" dirty="0"/>
          </a:p>
          <a:p>
            <a:pPr lvl="0"/>
            <a:r>
              <a:rPr lang="en-GB" altLang="en-US" b="0" i="0" u="none" dirty="0" smtClean="0"/>
              <a:t>SLOW – hundreds </a:t>
            </a:r>
            <a:r>
              <a:rPr lang="en-GB" altLang="en-US" b="0" i="0" u="none" dirty="0"/>
              <a:t>of millions of </a:t>
            </a:r>
            <a:r>
              <a:rPr lang="en-GB" altLang="en-US" b="0" i="0" u="none" dirty="0" smtClean="0"/>
              <a:t>years: a </a:t>
            </a:r>
            <a:r>
              <a:rPr lang="en-GB" altLang="en-US" b="0" i="0" u="none" dirty="0"/>
              <a:t>geological </a:t>
            </a:r>
            <a:r>
              <a:rPr lang="en-GB" altLang="en-US" b="0" i="0" u="none" dirty="0" smtClean="0"/>
              <a:t>timescale, </a:t>
            </a:r>
            <a:r>
              <a:rPr lang="en-GB" altLang="en-US" b="0" i="0" u="none" dirty="0"/>
              <a:t>involving the </a:t>
            </a:r>
            <a:r>
              <a:rPr lang="en-GB" altLang="en-US" b="0" i="0" u="none" dirty="0" err="1" smtClean="0"/>
              <a:t>longterm</a:t>
            </a:r>
            <a:r>
              <a:rPr lang="en-GB" altLang="en-US" b="0" i="0" u="none" dirty="0" smtClean="0"/>
              <a:t> </a:t>
            </a:r>
            <a:r>
              <a:rPr lang="en-GB" altLang="en-US" b="0" i="0" u="none" dirty="0"/>
              <a:t>removal of carbon into rocks as fossils in coal etc. </a:t>
            </a:r>
            <a:r>
              <a:rPr lang="en-GB" altLang="en-US" b="0" i="0" u="none" dirty="0" smtClean="0"/>
              <a:t>It</a:t>
            </a:r>
            <a:r>
              <a:rPr lang="en-GB" altLang="en-US" b="0" i="0" u="none" baseline="0" dirty="0" smtClean="0"/>
              <a:t> is naturally r</a:t>
            </a:r>
            <a:r>
              <a:rPr lang="en-GB" altLang="en-US" b="0" i="0" u="none" dirty="0" smtClean="0"/>
              <a:t>eleased </a:t>
            </a:r>
            <a:r>
              <a:rPr lang="en-GB" altLang="en-US" b="0" i="0" u="none" dirty="0"/>
              <a:t>back </a:t>
            </a:r>
            <a:r>
              <a:rPr lang="en-GB" altLang="en-US" b="0" i="0" u="none" dirty="0" smtClean="0"/>
              <a:t>via </a:t>
            </a:r>
            <a:r>
              <a:rPr lang="en-GB" altLang="en-US" b="0" i="0" u="none" dirty="0"/>
              <a:t>volcanic eruptions. NOTE: burning of fossil fuels is speeding up this process considerably! Disrupting the natural carbon cycle?</a:t>
            </a:r>
          </a:p>
        </p:txBody>
      </p:sp>
    </p:spTree>
    <p:extLst>
      <p:ext uri="{BB962C8B-B14F-4D97-AF65-F5344CB8AC3E}">
        <p14:creationId xmlns:p14="http://schemas.microsoft.com/office/powerpoint/2010/main" val="2801276185"/>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Which techniques (methods, pieces of equipment, or sampling strategies) worked well in the study? Consider what worked, what didn’t, why on</a:t>
            </a:r>
            <a:r>
              <a:rPr lang="en-GB" altLang="en-US" baseline="0" dirty="0" smtClean="0">
                <a:latin typeface="Times New Roman" panose="02020603050405020304" pitchFamily="18" charset="0"/>
              </a:rPr>
              <a:t> balance the method you used was appropriate,</a:t>
            </a:r>
            <a:r>
              <a:rPr lang="en-GB" altLang="en-US" dirty="0" smtClean="0">
                <a:latin typeface="Times New Roman" panose="02020603050405020304" pitchFamily="18" charset="0"/>
              </a:rPr>
              <a:t> and what could be changed for a more effective study. This is an important part of evaluating any geographical enquiry process.</a:t>
            </a:r>
          </a:p>
        </p:txBody>
      </p:sp>
      <p:sp>
        <p:nvSpPr>
          <p:cNvPr id="4" name="Slide Number Placeholder 3"/>
          <p:cNvSpPr>
            <a:spLocks noGrp="1"/>
          </p:cNvSpPr>
          <p:nvPr>
            <p:ph type="sldNum" idx="10"/>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43</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41556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5362"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7</a:t>
            </a:fld>
            <a:endParaRPr lang="en-GB" altLang="en-US" sz="1400" dirty="0">
              <a:solidFill>
                <a:srgbClr val="000000"/>
              </a:solidFill>
              <a:latin typeface="Times New Roman" panose="02020603050405020304"/>
              <a:ea typeface="Segoe UI" panose="020B0502040204020203" pitchFamily="34" charset="0"/>
            </a:endParaRPr>
          </a:p>
        </p:txBody>
      </p:sp>
      <p:sp>
        <p:nvSpPr>
          <p:cNvPr id="15363"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15364" name="Text Box 2"/>
          <p:cNvSpPr>
            <a:spLocks noGrp="1"/>
          </p:cNvSpPr>
          <p:nvPr>
            <p:ph type="body"/>
          </p:nvPr>
        </p:nvSpPr>
        <p:spPr>
          <a:xfrm>
            <a:off x="755650" y="5078413"/>
            <a:ext cx="6048375" cy="4811712"/>
          </a:xfrm>
        </p:spPr>
        <p:txBody>
          <a:bodyPr wrap="square" lIns="0" tIns="17780" rIns="0" bIns="0" anchor="t"/>
          <a:lstStyle/>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Carbon cycling is the natural and anthropogenic transfers and of carbon between the atmosphere, land </a:t>
            </a:r>
            <a:r>
              <a:rPr lang="en-GB" altLang="en-US" b="0" i="0" u="none" dirty="0" smtClean="0">
                <a:latin typeface="Arial" panose="020B0604020202020204" pitchFamily="34" charset="0"/>
                <a:ea typeface="Microsoft YaHei" panose="020B0503020204020204" charset="-122"/>
              </a:rPr>
              <a:t>and </a:t>
            </a:r>
            <a:r>
              <a:rPr lang="en-GB" altLang="en-US" b="0" i="0" u="none" dirty="0">
                <a:latin typeface="Arial" panose="020B0604020202020204" pitchFamily="34" charset="0"/>
                <a:ea typeface="Microsoft YaHei" panose="020B0503020204020204" charset="-122"/>
              </a:rPr>
              <a:t>ocean. </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sz="1000"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smtClean="0">
                <a:latin typeface="Arial" panose="020B0604020202020204" pitchFamily="34" charset="0"/>
                <a:ea typeface="Microsoft YaHei" panose="020B0503020204020204" charset="-122"/>
              </a:rPr>
              <a:t>Carbon sink: </a:t>
            </a:r>
            <a:r>
              <a:rPr lang="en-GB" altLang="en-US" b="0" i="0" u="none" dirty="0">
                <a:latin typeface="Arial" panose="020B0604020202020204" pitchFamily="34" charset="0"/>
                <a:ea typeface="Microsoft YaHei" panose="020B0503020204020204" charset="-122"/>
              </a:rPr>
              <a:t>a store where </a:t>
            </a:r>
            <a:r>
              <a:rPr lang="en-GB" altLang="en-US" b="0" i="0" u="none" dirty="0" smtClean="0">
                <a:latin typeface="Arial" panose="020B0604020202020204" pitchFamily="34" charset="0"/>
                <a:ea typeface="Microsoft YaHei" panose="020B0503020204020204" charset="-122"/>
              </a:rPr>
              <a:t>carbon </a:t>
            </a:r>
            <a:r>
              <a:rPr lang="en-GB" altLang="en-US" b="0" i="0" u="none" dirty="0">
                <a:latin typeface="Arial" panose="020B0604020202020204" pitchFamily="34" charset="0"/>
                <a:ea typeface="Microsoft YaHei" panose="020B0503020204020204" charset="-122"/>
              </a:rPr>
              <a:t>is absorbed more than it's released. </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Carbon </a:t>
            </a:r>
            <a:r>
              <a:rPr lang="en-GB" altLang="en-US" b="0" i="0" u="none" dirty="0" smtClean="0">
                <a:latin typeface="Arial" panose="020B0604020202020204" pitchFamily="34" charset="0"/>
                <a:ea typeface="Microsoft YaHei" panose="020B0503020204020204" charset="-122"/>
              </a:rPr>
              <a:t>source: </a:t>
            </a:r>
            <a:r>
              <a:rPr lang="en-GB" altLang="en-US" b="0" i="0" u="none" dirty="0">
                <a:latin typeface="Arial" panose="020B0604020202020204" pitchFamily="34" charset="0"/>
                <a:ea typeface="Microsoft YaHei" panose="020B0503020204020204" charset="-122"/>
              </a:rPr>
              <a:t>a store where </a:t>
            </a:r>
            <a:r>
              <a:rPr lang="en-GB" altLang="en-US" b="0" i="0" u="none" dirty="0" smtClean="0">
                <a:latin typeface="Arial" panose="020B0604020202020204" pitchFamily="34" charset="0"/>
                <a:ea typeface="Microsoft YaHei" panose="020B0503020204020204" charset="-122"/>
              </a:rPr>
              <a:t>carbon </a:t>
            </a:r>
            <a:r>
              <a:rPr lang="en-GB" altLang="en-US" b="0" i="0" u="none" dirty="0">
                <a:latin typeface="Arial" panose="020B0604020202020204" pitchFamily="34" charset="0"/>
                <a:ea typeface="Microsoft YaHei" panose="020B0503020204020204" charset="-122"/>
              </a:rPr>
              <a:t>is released more than it's absorbed.</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sz="1000"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smtClean="0">
                <a:latin typeface="Arial" panose="020B0604020202020204" pitchFamily="34" charset="0"/>
                <a:ea typeface="Microsoft YaHei" panose="020B0503020204020204" charset="-122"/>
              </a:rPr>
              <a:t>Plants are responsible</a:t>
            </a:r>
            <a:r>
              <a:rPr lang="en-GB" altLang="en-US" b="0" i="0" u="none" baseline="0" dirty="0" smtClean="0">
                <a:latin typeface="Arial" panose="020B0604020202020204" pitchFamily="34" charset="0"/>
                <a:ea typeface="Microsoft YaHei" panose="020B0503020204020204" charset="-122"/>
              </a:rPr>
              <a:t> for some of the major fluxes in the carbon cycle. The soil is a significant carbon store. Deep ocean burial of carbon acts as a sink, whilst forest fires and burning fossils fuels are carbon sources.</a:t>
            </a:r>
            <a:endParaRPr lang="en-GB" altLang="en-US" b="0" i="0" u="none" dirty="0">
              <a:latin typeface="Arial" panose="020B0604020202020204" pitchFamily="34" charset="0"/>
              <a:ea typeface="Microsoft YaHei" panose="020B0503020204020204" charset="-122"/>
            </a:endParaRPr>
          </a:p>
        </p:txBody>
      </p:sp>
    </p:spTree>
    <p:extLst>
      <p:ext uri="{BB962C8B-B14F-4D97-AF65-F5344CB8AC3E}">
        <p14:creationId xmlns:p14="http://schemas.microsoft.com/office/powerpoint/2010/main" val="885031514"/>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410"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8</a:t>
            </a:fld>
            <a:endParaRPr lang="en-GB" altLang="en-US" sz="1400" dirty="0">
              <a:solidFill>
                <a:srgbClr val="000000"/>
              </a:solidFill>
              <a:latin typeface="Times New Roman" panose="02020603050405020304"/>
              <a:ea typeface="Segoe UI" panose="020B0502040204020203" pitchFamily="34" charset="0"/>
            </a:endParaRPr>
          </a:p>
        </p:txBody>
      </p:sp>
      <p:sp>
        <p:nvSpPr>
          <p:cNvPr id="17411"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17412" name="Text Box 2"/>
          <p:cNvSpPr>
            <a:spLocks noGrp="1"/>
          </p:cNvSpPr>
          <p:nvPr>
            <p:ph type="body"/>
          </p:nvPr>
        </p:nvSpPr>
        <p:spPr>
          <a:xfrm>
            <a:off x="755650" y="5078413"/>
            <a:ext cx="6048375" cy="4811712"/>
          </a:xfrm>
        </p:spPr>
        <p:txBody>
          <a:bodyPr wrap="square" lIns="0" tIns="17780" rIns="0" bIns="0" anchor="t"/>
          <a:lstStyle/>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It is important to understand the carbon cycle as human (anthropogenic) emissions of carbon dioxide are rapidly increasing... Can the system cope with the increase?</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What is the impact of speeding up the long term carbon cycle?</a:t>
            </a:r>
          </a:p>
        </p:txBody>
      </p:sp>
    </p:spTree>
    <p:extLst>
      <p:ext uri="{BB962C8B-B14F-4D97-AF65-F5344CB8AC3E}">
        <p14:creationId xmlns:p14="http://schemas.microsoft.com/office/powerpoint/2010/main" val="205817621"/>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458"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9</a:t>
            </a:fld>
            <a:endParaRPr lang="en-GB" altLang="en-US" sz="1400" dirty="0">
              <a:solidFill>
                <a:srgbClr val="000000"/>
              </a:solidFill>
              <a:latin typeface="Times New Roman" panose="02020603050405020304"/>
              <a:ea typeface="Segoe UI" panose="020B0502040204020203" pitchFamily="34" charset="0"/>
            </a:endParaRPr>
          </a:p>
        </p:txBody>
      </p:sp>
      <p:sp>
        <p:nvSpPr>
          <p:cNvPr id="19459"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19460" name="Rectangle 2"/>
          <p:cNvSpPr>
            <a:spLocks noGrp="1"/>
          </p:cNvSpPr>
          <p:nvPr>
            <p:ph type="body"/>
          </p:nvPr>
        </p:nvSpPr>
        <p:spPr>
          <a:xfrm>
            <a:off x="755650" y="5078413"/>
            <a:ext cx="6048375" cy="4811712"/>
          </a:xfrm>
        </p:spPr>
        <p:txBody>
          <a:bodyPr wrap="none" lIns="0" tIns="0" rIns="0" bIns="0" anchor="ctr"/>
          <a:lstStyle/>
          <a:p>
            <a:pPr lvl="0"/>
            <a:r>
              <a:rPr lang="en-GB" altLang="x-none" b="0" i="0" u="none" dirty="0" smtClean="0"/>
              <a:t>This </a:t>
            </a:r>
            <a:r>
              <a:rPr lang="en-GB" altLang="x-none" b="0" i="0" u="none" dirty="0"/>
              <a:t>gives us an idea of which countries are contributing to the increase in </a:t>
            </a:r>
            <a:r>
              <a:rPr lang="en-GB" altLang="en-US" b="0" i="0" u="none" baseline="0" dirty="0" smtClean="0"/>
              <a:t>CO</a:t>
            </a:r>
            <a:r>
              <a:rPr lang="en-GB" altLang="en-US" b="0" i="0" u="none" baseline="-25000" dirty="0" smtClean="0"/>
              <a:t>2</a:t>
            </a:r>
            <a:r>
              <a:rPr lang="en-GB" altLang="x-none" b="0" i="0" u="none" dirty="0" smtClean="0"/>
              <a:t>. Developed </a:t>
            </a:r>
            <a:r>
              <a:rPr lang="en-GB" altLang="x-none" b="0" i="0" u="none" dirty="0"/>
              <a:t>countries e.g. UK and USA </a:t>
            </a:r>
            <a:r>
              <a:rPr lang="en-GB" altLang="x-none" b="0" i="0" u="none" dirty="0" smtClean="0"/>
              <a:t>release</a:t>
            </a:r>
            <a:r>
              <a:rPr lang="en-GB" altLang="x-none" b="0" i="0" u="none" baseline="0" dirty="0" smtClean="0"/>
              <a:t> </a:t>
            </a:r>
            <a:r>
              <a:rPr lang="en-GB" altLang="x-none" b="0" i="0" u="none" dirty="0" smtClean="0"/>
              <a:t>more </a:t>
            </a:r>
            <a:r>
              <a:rPr lang="en-GB" altLang="x-none" b="0" i="0" u="none" dirty="0"/>
              <a:t>compared to less developed countries e.g. Tanzania. China and India are interesting as they are rapidly </a:t>
            </a:r>
            <a:r>
              <a:rPr lang="en-GB" altLang="x-none" b="0" i="0" u="none" dirty="0" smtClean="0"/>
              <a:t>increasing their</a:t>
            </a:r>
            <a:r>
              <a:rPr lang="en-GB" altLang="x-none" b="0" i="0" u="none" baseline="0" dirty="0" smtClean="0"/>
              <a:t> emissions</a:t>
            </a:r>
            <a:r>
              <a:rPr lang="en-GB" altLang="x-none" b="0" i="0" u="none" dirty="0" smtClean="0"/>
              <a:t> </a:t>
            </a:r>
            <a:r>
              <a:rPr lang="en-GB" altLang="x-none" b="0" i="0" u="none" dirty="0"/>
              <a:t>and expected to continue to do so.</a:t>
            </a:r>
            <a:endParaRPr lang="en-US" altLang="x-none" b="0" i="0" u="none" dirty="0"/>
          </a:p>
        </p:txBody>
      </p:sp>
    </p:spTree>
    <p:extLst>
      <p:ext uri="{BB962C8B-B14F-4D97-AF65-F5344CB8AC3E}">
        <p14:creationId xmlns:p14="http://schemas.microsoft.com/office/powerpoint/2010/main" val="633143690"/>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506" name="Rectangle 6"/>
          <p:cNvSpPr txBox="1">
            <a:spLocks noGrp="1"/>
          </p:cNvSpPr>
          <p:nvPr/>
        </p:nvSpPr>
        <p:spPr>
          <a:xfrm>
            <a:off x="4278313" y="10156825"/>
            <a:ext cx="3279775" cy="533400"/>
          </a:xfrm>
          <a:prstGeom prst="rect">
            <a:avLst/>
          </a:prstGeom>
          <a:noFill/>
          <a:ln w="9525">
            <a:noFill/>
          </a:ln>
        </p:spPr>
        <p:txBody>
          <a:bodyPr wrap="square" lIns="0" tIns="0" rIns="0" bIns="0" anchor="b"/>
          <a:lstStyle/>
          <a:p>
            <a:pPr lvl="0" indent="0" algn="r" defTabSz="0">
              <a:lnSpc>
                <a:spcPct val="95000"/>
              </a:lnSpc>
              <a:tabLst>
                <a:tab pos="449580" algn="l"/>
                <a:tab pos="898525" algn="l"/>
                <a:tab pos="1348105" algn="l"/>
                <a:tab pos="1797050" algn="l"/>
                <a:tab pos="2246630" algn="l"/>
                <a:tab pos="2695575" algn="l"/>
                <a:tab pos="3145155" algn="l"/>
              </a:tabLst>
            </a:pPr>
            <a:fld id="{9A0DB2DC-4C9A-4742-B13C-FB6460FD3503}" type="slidenum">
              <a:rPr lang="en-GB" altLang="en-US" sz="1400" dirty="0">
                <a:solidFill>
                  <a:srgbClr val="000000"/>
                </a:solidFill>
                <a:latin typeface="Times New Roman" panose="02020603050405020304"/>
              </a:rPr>
              <a:pPr lvl="0" indent="0" algn="r" defTabSz="0">
                <a:lnSpc>
                  <a:spcPct val="95000"/>
                </a:lnSpc>
                <a:tabLst>
                  <a:tab pos="449580" algn="l"/>
                  <a:tab pos="898525" algn="l"/>
                  <a:tab pos="1348105" algn="l"/>
                  <a:tab pos="1797050" algn="l"/>
                  <a:tab pos="2246630" algn="l"/>
                  <a:tab pos="2695575" algn="l"/>
                  <a:tab pos="3145155" algn="l"/>
                </a:tabLst>
              </a:pPr>
              <a:t>10</a:t>
            </a:fld>
            <a:endParaRPr lang="en-GB" altLang="en-US" sz="1400" dirty="0">
              <a:solidFill>
                <a:srgbClr val="000000"/>
              </a:solidFill>
              <a:latin typeface="Times New Roman" panose="02020603050405020304"/>
              <a:ea typeface="Segoe UI" panose="020B0502040204020203" pitchFamily="34" charset="0"/>
            </a:endParaRPr>
          </a:p>
        </p:txBody>
      </p:sp>
      <p:sp>
        <p:nvSpPr>
          <p:cNvPr id="21507" name="Rectangle 1"/>
          <p:cNvSpPr>
            <a:spLocks noGrp="1" noRot="1" noChangeAspect="1" noTextEdit="1"/>
          </p:cNvSpPr>
          <p:nvPr>
            <p:ph type="sldImg"/>
          </p:nvPr>
        </p:nvSpPr>
        <p:spPr>
          <a:xfrm>
            <a:off x="1106488" y="812800"/>
            <a:ext cx="5345112" cy="4008438"/>
          </a:xfrm>
          <a:solidFill>
            <a:srgbClr val="FFFFFF"/>
          </a:solidFill>
          <a:ln>
            <a:solidFill>
              <a:srgbClr val="000000"/>
            </a:solidFill>
            <a:miter/>
          </a:ln>
        </p:spPr>
      </p:sp>
      <p:sp>
        <p:nvSpPr>
          <p:cNvPr id="21508" name="Text Box 2"/>
          <p:cNvSpPr>
            <a:spLocks noGrp="1"/>
          </p:cNvSpPr>
          <p:nvPr>
            <p:ph type="body"/>
          </p:nvPr>
        </p:nvSpPr>
        <p:spPr>
          <a:xfrm>
            <a:off x="755650" y="5078413"/>
            <a:ext cx="6048375" cy="4811712"/>
          </a:xfrm>
        </p:spPr>
        <p:txBody>
          <a:bodyPr wrap="square" lIns="0" tIns="17780" rIns="0" bIns="0" anchor="t"/>
          <a:lstStyle/>
          <a:p>
            <a:pPr marL="215900" marR="0" lvl="0" indent="-213995" defTabSz="0" eaLnBrk="1" fontAlgn="auto" latinLnBrk="0" hangingPunct="1">
              <a:lnSpc>
                <a:spcPct val="93000"/>
              </a:lnSpc>
              <a:spcBef>
                <a:spcPct val="0"/>
              </a:spcBef>
              <a:spcAft>
                <a:spcPts val="0"/>
              </a:spcAft>
              <a:buClrTx/>
              <a:buSzTx/>
              <a:buFontTx/>
              <a:buNone/>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defRPr/>
            </a:pPr>
            <a:r>
              <a:rPr lang="en-GB" altLang="en-US" b="0" i="0" u="none" dirty="0">
                <a:latin typeface="Arial" panose="020B0604020202020204" pitchFamily="34" charset="0"/>
                <a:ea typeface="Microsoft YaHei" panose="020B0503020204020204" charset="-122"/>
              </a:rPr>
              <a:t>It is now generally accepted that the impact of increasing </a:t>
            </a:r>
            <a:r>
              <a:rPr lang="en-GB" altLang="en-US" b="0" i="0" u="none" baseline="0" dirty="0" smtClean="0"/>
              <a:t>CO</a:t>
            </a:r>
            <a:r>
              <a:rPr lang="en-GB" altLang="en-US" b="0" i="0" u="none" baseline="-25000" dirty="0" smtClean="0"/>
              <a:t>2</a:t>
            </a:r>
            <a:r>
              <a:rPr lang="en-GB" altLang="en-US" b="0" i="0" u="none" dirty="0" smtClean="0">
                <a:latin typeface="Arial" panose="020B0604020202020204" pitchFamily="34" charset="0"/>
                <a:ea typeface="Microsoft YaHei" panose="020B0503020204020204" charset="-122"/>
              </a:rPr>
              <a:t> </a:t>
            </a:r>
            <a:r>
              <a:rPr lang="en-GB" altLang="en-US" b="0" i="0" u="none" dirty="0">
                <a:latin typeface="Arial" panose="020B0604020202020204" pitchFamily="34" charset="0"/>
                <a:ea typeface="Microsoft YaHei" panose="020B0503020204020204" charset="-122"/>
              </a:rPr>
              <a:t>levels is an increase in global temperatures (as carbon dioxide absorbs longwave radiation). This map shows observed temperature changes over the last c. 100 years with the darker reds and purples showing the larger increases in temperature and the lighter blues a </a:t>
            </a:r>
            <a:r>
              <a:rPr lang="en-GB" altLang="en-US" b="0" i="0" u="none" dirty="0" smtClean="0">
                <a:latin typeface="Arial" panose="020B0604020202020204" pitchFamily="34" charset="0"/>
                <a:ea typeface="Microsoft YaHei" panose="020B0503020204020204" charset="-122"/>
              </a:rPr>
              <a:t>decrease. Why is there </a:t>
            </a:r>
            <a:r>
              <a:rPr lang="en-GB" altLang="en-US" b="0" i="0" u="none" dirty="0">
                <a:latin typeface="Arial" panose="020B0604020202020204" pitchFamily="34" charset="0"/>
                <a:ea typeface="Microsoft YaHei" panose="020B0503020204020204" charset="-122"/>
              </a:rPr>
              <a:t>an area south of Greenland that has decreased surface temperature while most places are increasing?  </a:t>
            </a:r>
            <a:r>
              <a:rPr lang="en-GB" altLang="en-US" b="0" i="0" u="none" dirty="0" smtClean="0">
                <a:latin typeface="Arial" panose="020B0604020202020204" pitchFamily="34" charset="0"/>
                <a:ea typeface="Microsoft YaHei" panose="020B0503020204020204" charset="-122"/>
              </a:rPr>
              <a:t>Because of the influx of cold water which results from melting ice at</a:t>
            </a:r>
            <a:r>
              <a:rPr lang="en-GB" altLang="en-US" b="0" i="0" u="none" baseline="0" dirty="0" smtClean="0">
                <a:latin typeface="Arial" panose="020B0604020202020204" pitchFamily="34" charset="0"/>
                <a:ea typeface="Microsoft YaHei" panose="020B0503020204020204" charset="-122"/>
              </a:rPr>
              <a:t> the poles.</a:t>
            </a:r>
          </a:p>
          <a:p>
            <a:pPr marL="215900" marR="0" lvl="0" indent="-213995" defTabSz="0" eaLnBrk="1" fontAlgn="auto" latinLnBrk="0" hangingPunct="1">
              <a:lnSpc>
                <a:spcPct val="93000"/>
              </a:lnSpc>
              <a:spcBef>
                <a:spcPct val="0"/>
              </a:spcBef>
              <a:spcAft>
                <a:spcPts val="0"/>
              </a:spcAft>
              <a:buClrTx/>
              <a:buSzTx/>
              <a:buFontTx/>
              <a:buNone/>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defRPr/>
            </a:pPr>
            <a:endParaRPr lang="en-GB" altLang="en-US" b="0" i="0" u="none" dirty="0">
              <a:latin typeface="Arial" panose="020B0604020202020204" pitchFamily="34" charset="0"/>
              <a:ea typeface="Microsoft YaHei" panose="020B0503020204020204" charset="-122"/>
            </a:endParaRP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r>
              <a:rPr lang="en-GB" altLang="en-US" b="0" i="0" u="none" dirty="0">
                <a:latin typeface="Arial" panose="020B0604020202020204" pitchFamily="34" charset="0"/>
                <a:ea typeface="Microsoft YaHei" panose="020B0503020204020204" charset="-122"/>
              </a:rPr>
              <a:t>Understanding how different components of the carbon cycle will respond to warmer conditions is crucial to predicting future climate change.</a:t>
            </a:r>
          </a:p>
          <a:p>
            <a:pPr marL="215900" lvl="0" indent="-213995" defTabSz="0" eaLnBrk="1">
              <a:lnSpc>
                <a:spcPct val="93000"/>
              </a:lnSpc>
              <a:spcBef>
                <a:spcPct val="0"/>
              </a:spcBef>
              <a:tabLst>
                <a:tab pos="449580" algn="l"/>
                <a:tab pos="898525" algn="l"/>
                <a:tab pos="1348105" algn="l"/>
                <a:tab pos="1797050" algn="l"/>
                <a:tab pos="2246630" algn="l"/>
                <a:tab pos="2695575" algn="l"/>
                <a:tab pos="3145155" algn="l"/>
                <a:tab pos="3594100" algn="l"/>
                <a:tab pos="4043680" algn="l"/>
                <a:tab pos="4492625" algn="l"/>
                <a:tab pos="4942205" algn="l"/>
                <a:tab pos="5391150" algn="l"/>
                <a:tab pos="5840730" algn="l"/>
              </a:tabLst>
            </a:pPr>
            <a:endParaRPr lang="en-GB" altLang="en-US" b="0" i="0" u="none" dirty="0">
              <a:latin typeface="Arial" panose="020B0604020202020204" pitchFamily="34" charset="0"/>
              <a:ea typeface="Microsoft YaHei" panose="020B0503020204020204" charset="-122"/>
            </a:endParaRPr>
          </a:p>
        </p:txBody>
      </p:sp>
    </p:spTree>
    <p:extLst>
      <p:ext uri="{BB962C8B-B14F-4D97-AF65-F5344CB8AC3E}">
        <p14:creationId xmlns:p14="http://schemas.microsoft.com/office/powerpoint/2010/main" val="1699483450"/>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DA8D1EF1-5A0A-4594-8F6E-6FE8E8AE4891}" type="slidenum">
              <a:rPr lang="en-GB" sz="1400" b="0" strike="noStrike" spc="-1" smtClean="0">
                <a:solidFill>
                  <a:srgbClr val="000000"/>
                </a:solidFill>
                <a:uFill>
                  <a:solidFill>
                    <a:srgbClr val="FFFFFF"/>
                  </a:solidFill>
                </a:uFill>
                <a:latin typeface="Times New Roman" panose="02020603050405020304"/>
              </a:rPr>
              <a:pPr algn="r"/>
              <a:t>11</a:t>
            </a:fld>
            <a:endParaRPr lang="en-GB" sz="1400" b="0" strike="noStrike" spc="-1">
              <a:solidFill>
                <a:srgbClr val="000000"/>
              </a:solidFill>
              <a:uFill>
                <a:solidFill>
                  <a:srgbClr val="FFFFFF"/>
                </a:solidFill>
              </a:uFill>
              <a:latin typeface="Times New Roman" panose="02020603050405020304"/>
            </a:endParaRPr>
          </a:p>
        </p:txBody>
      </p:sp>
    </p:spTree>
    <p:extLst>
      <p:ext uri="{BB962C8B-B14F-4D97-AF65-F5344CB8AC3E}">
        <p14:creationId xmlns:p14="http://schemas.microsoft.com/office/powerpoint/2010/main" val="328746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8" name="PlaceHolder 2"/>
          <p:cNvSpPr>
            <a:spLocks noGrp="1"/>
          </p:cNvSpPr>
          <p:nvPr>
            <p:ph type="body"/>
          </p:nvPr>
        </p:nvSpPr>
        <p:spPr>
          <a:xfrm>
            <a:off x="457172" y="1604515"/>
            <a:ext cx="822909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9" name="PlaceHolder 3"/>
          <p:cNvSpPr>
            <a:spLocks noGrp="1"/>
          </p:cNvSpPr>
          <p:nvPr>
            <p:ph type="body"/>
          </p:nvPr>
        </p:nvSpPr>
        <p:spPr>
          <a:xfrm>
            <a:off x="457172" y="3681925"/>
            <a:ext cx="822909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31" name="PlaceHolder 2"/>
          <p:cNvSpPr>
            <a:spLocks noGrp="1"/>
          </p:cNvSpPr>
          <p:nvPr>
            <p:ph type="body"/>
          </p:nvPr>
        </p:nvSpPr>
        <p:spPr>
          <a:xfrm>
            <a:off x="457172" y="160451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32" name="PlaceHolder 3"/>
          <p:cNvSpPr>
            <a:spLocks noGrp="1"/>
          </p:cNvSpPr>
          <p:nvPr>
            <p:ph type="body"/>
          </p:nvPr>
        </p:nvSpPr>
        <p:spPr>
          <a:xfrm>
            <a:off x="4673927" y="160451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33" name="PlaceHolder 4"/>
          <p:cNvSpPr>
            <a:spLocks noGrp="1"/>
          </p:cNvSpPr>
          <p:nvPr>
            <p:ph type="body"/>
          </p:nvPr>
        </p:nvSpPr>
        <p:spPr>
          <a:xfrm>
            <a:off x="4673927" y="368192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34" name="PlaceHolder 5"/>
          <p:cNvSpPr>
            <a:spLocks noGrp="1"/>
          </p:cNvSpPr>
          <p:nvPr>
            <p:ph type="body"/>
          </p:nvPr>
        </p:nvSpPr>
        <p:spPr>
          <a:xfrm>
            <a:off x="457172" y="368192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36" name="PlaceHolder 2"/>
          <p:cNvSpPr>
            <a:spLocks noGrp="1"/>
          </p:cNvSpPr>
          <p:nvPr>
            <p:ph type="body"/>
          </p:nvPr>
        </p:nvSpPr>
        <p:spPr>
          <a:xfrm>
            <a:off x="457172" y="1604514"/>
            <a:ext cx="822909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37" name="PlaceHolder 3"/>
          <p:cNvSpPr>
            <a:spLocks noGrp="1"/>
          </p:cNvSpPr>
          <p:nvPr>
            <p:ph type="body"/>
          </p:nvPr>
        </p:nvSpPr>
        <p:spPr>
          <a:xfrm>
            <a:off x="457172" y="1604514"/>
            <a:ext cx="822909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pic>
        <p:nvPicPr>
          <p:cNvPr id="38" name="Picture 37"/>
          <p:cNvPicPr/>
          <p:nvPr/>
        </p:nvPicPr>
        <p:blipFill>
          <a:blip r:embed="rId2" cstate="print"/>
          <a:stretch>
            <a:fillRect/>
          </a:stretch>
        </p:blipFill>
        <p:spPr>
          <a:xfrm>
            <a:off x="2079480" y="1604514"/>
            <a:ext cx="4984151" cy="3977159"/>
          </a:xfrm>
          <a:prstGeom prst="rect">
            <a:avLst/>
          </a:prstGeom>
          <a:ln>
            <a:noFill/>
          </a:ln>
        </p:spPr>
      </p:pic>
      <p:pic>
        <p:nvPicPr>
          <p:cNvPr id="39" name="Picture 38"/>
          <p:cNvPicPr/>
          <p:nvPr/>
        </p:nvPicPr>
        <p:blipFill>
          <a:blip r:embed="rId2" cstate="print"/>
          <a:stretch>
            <a:fillRect/>
          </a:stretch>
        </p:blipFill>
        <p:spPr>
          <a:xfrm>
            <a:off x="2079480" y="1604514"/>
            <a:ext cx="4984151" cy="3977159"/>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7" name="PlaceHolder 2"/>
          <p:cNvSpPr>
            <a:spLocks noGrp="1"/>
          </p:cNvSpPr>
          <p:nvPr>
            <p:ph type="subTitle"/>
          </p:nvPr>
        </p:nvSpPr>
        <p:spPr>
          <a:xfrm>
            <a:off x="457172" y="1604514"/>
            <a:ext cx="8229090" cy="3977159"/>
          </a:xfrm>
          <a:prstGeom prst="rect">
            <a:avLst/>
          </a:prstGeom>
        </p:spPr>
        <p:txBody>
          <a:bodyPr lIns="0" tIns="0" rIns="0" bIns="0" anchor="ctr"/>
          <a:lstStyle/>
          <a:p>
            <a:pPr algn="ctr"/>
            <a:endParaRPr lang="en-GB" sz="29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9" name="PlaceHolder 2"/>
          <p:cNvSpPr>
            <a:spLocks noGrp="1"/>
          </p:cNvSpPr>
          <p:nvPr>
            <p:ph type="body"/>
          </p:nvPr>
        </p:nvSpPr>
        <p:spPr>
          <a:xfrm>
            <a:off x="457172" y="1604514"/>
            <a:ext cx="822909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11" name="PlaceHolder 2"/>
          <p:cNvSpPr>
            <a:spLocks noGrp="1"/>
          </p:cNvSpPr>
          <p:nvPr>
            <p:ph type="body"/>
          </p:nvPr>
        </p:nvSpPr>
        <p:spPr>
          <a:xfrm>
            <a:off x="457172" y="1604514"/>
            <a:ext cx="401560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12" name="PlaceHolder 3"/>
          <p:cNvSpPr>
            <a:spLocks noGrp="1"/>
          </p:cNvSpPr>
          <p:nvPr>
            <p:ph type="body"/>
          </p:nvPr>
        </p:nvSpPr>
        <p:spPr>
          <a:xfrm>
            <a:off x="4673927" y="1604514"/>
            <a:ext cx="401560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172" y="273353"/>
            <a:ext cx="8229090" cy="5307340"/>
          </a:xfrm>
          <a:prstGeom prst="rect">
            <a:avLst/>
          </a:prstGeom>
        </p:spPr>
        <p:txBody>
          <a:bodyPr lIns="0" tIns="0" rIns="0" bIns="0" anchor="ctr"/>
          <a:lstStyle/>
          <a:p>
            <a:pPr algn="ctr"/>
            <a:endParaRPr lang="en-GB" sz="29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16" name="PlaceHolder 2"/>
          <p:cNvSpPr>
            <a:spLocks noGrp="1"/>
          </p:cNvSpPr>
          <p:nvPr>
            <p:ph type="body"/>
          </p:nvPr>
        </p:nvSpPr>
        <p:spPr>
          <a:xfrm>
            <a:off x="457172" y="160451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17" name="PlaceHolder 3"/>
          <p:cNvSpPr>
            <a:spLocks noGrp="1"/>
          </p:cNvSpPr>
          <p:nvPr>
            <p:ph type="body"/>
          </p:nvPr>
        </p:nvSpPr>
        <p:spPr>
          <a:xfrm>
            <a:off x="457172" y="368192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18" name="PlaceHolder 4"/>
          <p:cNvSpPr>
            <a:spLocks noGrp="1"/>
          </p:cNvSpPr>
          <p:nvPr>
            <p:ph type="body"/>
          </p:nvPr>
        </p:nvSpPr>
        <p:spPr>
          <a:xfrm>
            <a:off x="4673927" y="1604514"/>
            <a:ext cx="401560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0" name="PlaceHolder 2"/>
          <p:cNvSpPr>
            <a:spLocks noGrp="1"/>
          </p:cNvSpPr>
          <p:nvPr>
            <p:ph type="body"/>
          </p:nvPr>
        </p:nvSpPr>
        <p:spPr>
          <a:xfrm>
            <a:off x="457172" y="1604514"/>
            <a:ext cx="4015600" cy="3977159"/>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1" name="PlaceHolder 3"/>
          <p:cNvSpPr>
            <a:spLocks noGrp="1"/>
          </p:cNvSpPr>
          <p:nvPr>
            <p:ph type="body"/>
          </p:nvPr>
        </p:nvSpPr>
        <p:spPr>
          <a:xfrm>
            <a:off x="4673927" y="160451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2" name="PlaceHolder 4"/>
          <p:cNvSpPr>
            <a:spLocks noGrp="1"/>
          </p:cNvSpPr>
          <p:nvPr>
            <p:ph type="body"/>
          </p:nvPr>
        </p:nvSpPr>
        <p:spPr>
          <a:xfrm>
            <a:off x="4673927" y="368192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172" y="273352"/>
            <a:ext cx="8229090" cy="1144683"/>
          </a:xfrm>
          <a:prstGeom prst="rect">
            <a:avLst/>
          </a:prstGeom>
        </p:spPr>
        <p:txBody>
          <a:bodyPr lIns="0" tIns="0" rIns="0" bIns="0" anchor="ctr"/>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4" name="PlaceHolder 2"/>
          <p:cNvSpPr>
            <a:spLocks noGrp="1"/>
          </p:cNvSpPr>
          <p:nvPr>
            <p:ph type="body"/>
          </p:nvPr>
        </p:nvSpPr>
        <p:spPr>
          <a:xfrm>
            <a:off x="457172" y="160451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5" name="PlaceHolder 3"/>
          <p:cNvSpPr>
            <a:spLocks noGrp="1"/>
          </p:cNvSpPr>
          <p:nvPr>
            <p:ph type="body"/>
          </p:nvPr>
        </p:nvSpPr>
        <p:spPr>
          <a:xfrm>
            <a:off x="4673927" y="1604515"/>
            <a:ext cx="401560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
        <p:nvSpPr>
          <p:cNvPr id="26" name="PlaceHolder 4"/>
          <p:cNvSpPr>
            <a:spLocks noGrp="1"/>
          </p:cNvSpPr>
          <p:nvPr>
            <p:ph type="body"/>
          </p:nvPr>
        </p:nvSpPr>
        <p:spPr>
          <a:xfrm>
            <a:off x="457172" y="3681925"/>
            <a:ext cx="8229090" cy="1896808"/>
          </a:xfrm>
          <a:prstGeom prst="rect">
            <a:avLst/>
          </a:prstGeom>
        </p:spPr>
        <p:txBody>
          <a:bodyPr lIns="0" tIns="0" rIns="0" bIns="0"/>
          <a:lstStyle/>
          <a:p>
            <a:endParaRPr lang="en-GB" sz="1600" b="0" strike="noStrike" spc="-1" dirty="0">
              <a:solidFill>
                <a:srgbClr val="000000"/>
              </a:solidFill>
              <a:uFill>
                <a:solidFill>
                  <a:srgbClr val="FFFFFF"/>
                </a:solidFill>
              </a:uFill>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p:cNvPicPr/>
          <p:nvPr/>
        </p:nvPicPr>
        <p:blipFill>
          <a:blip r:embed="rId14" cstate="print"/>
          <a:stretch>
            <a:fillRect/>
          </a:stretch>
        </p:blipFill>
        <p:spPr>
          <a:xfrm>
            <a:off x="7883599" y="188440"/>
            <a:ext cx="1075986" cy="726653"/>
          </a:xfrm>
          <a:prstGeom prst="rect">
            <a:avLst/>
          </a:prstGeom>
          <a:ln>
            <a:noFill/>
          </a:ln>
        </p:spPr>
      </p:pic>
      <p:pic>
        <p:nvPicPr>
          <p:cNvPr id="3" name="Picture 4294967295"/>
          <p:cNvPicPr/>
          <p:nvPr/>
        </p:nvPicPr>
        <p:blipFill>
          <a:blip r:embed="rId15" cstate="print"/>
          <a:stretch>
            <a:fillRect/>
          </a:stretch>
        </p:blipFill>
        <p:spPr>
          <a:xfrm>
            <a:off x="4486" y="4977193"/>
            <a:ext cx="9139514" cy="1880807"/>
          </a:xfrm>
          <a:prstGeom prst="rect">
            <a:avLst/>
          </a:prstGeom>
          <a:ln>
            <a:noFill/>
          </a:ln>
        </p:spPr>
      </p:pic>
      <p:pic>
        <p:nvPicPr>
          <p:cNvPr id="4" name="Picture 7"/>
          <p:cNvPicPr/>
          <p:nvPr/>
        </p:nvPicPr>
        <p:blipFill>
          <a:blip r:embed="rId14" cstate="print"/>
          <a:stretch>
            <a:fillRect/>
          </a:stretch>
        </p:blipFill>
        <p:spPr>
          <a:xfrm>
            <a:off x="7883599" y="188440"/>
            <a:ext cx="1075986" cy="726653"/>
          </a:xfrm>
          <a:prstGeom prst="rect">
            <a:avLst/>
          </a:prstGeom>
          <a:ln>
            <a:noFill/>
          </a:ln>
        </p:spPr>
      </p:pic>
      <p:sp>
        <p:nvSpPr>
          <p:cNvPr id="5" name="PlaceHolder 1"/>
          <p:cNvSpPr>
            <a:spLocks noGrp="1"/>
          </p:cNvSpPr>
          <p:nvPr>
            <p:ph type="title"/>
          </p:nvPr>
        </p:nvSpPr>
        <p:spPr>
          <a:xfrm>
            <a:off x="457172" y="273352"/>
            <a:ext cx="8229090" cy="1144683"/>
          </a:xfrm>
          <a:prstGeom prst="rect">
            <a:avLst/>
          </a:prstGeom>
        </p:spPr>
        <p:txBody>
          <a:bodyPr lIns="0" tIns="0" rIns="0" bIns="0" anchor="ctr"/>
          <a:lstStyle/>
          <a:p>
            <a:r>
              <a:rPr lang="en-GB" sz="1600" b="0" strike="noStrike" spc="-1" dirty="0">
                <a:solidFill>
                  <a:srgbClr val="000000"/>
                </a:solidFill>
                <a:uFill>
                  <a:solidFill>
                    <a:srgbClr val="FFFFFF"/>
                  </a:solidFill>
                </a:uFill>
                <a:latin typeface="Arial" panose="020B0604020202020204" pitchFamily="34" charset="0"/>
              </a:rPr>
              <a:t>Click to edit the title text format</a:t>
            </a:r>
          </a:p>
        </p:txBody>
      </p:sp>
      <p:sp>
        <p:nvSpPr>
          <p:cNvPr id="6" name="PlaceHolder 2"/>
          <p:cNvSpPr>
            <a:spLocks noGrp="1"/>
          </p:cNvSpPr>
          <p:nvPr>
            <p:ph type="body"/>
          </p:nvPr>
        </p:nvSpPr>
        <p:spPr>
          <a:xfrm>
            <a:off x="457172" y="1604514"/>
            <a:ext cx="8229090" cy="3977159"/>
          </a:xfrm>
          <a:prstGeom prst="rect">
            <a:avLst/>
          </a:prstGeom>
        </p:spPr>
        <p:txBody>
          <a:bodyPr lIns="0" tIns="0" rIns="0" bIns="0"/>
          <a:lstStyle/>
          <a:p>
            <a:pPr marL="431800" indent="-323850">
              <a:buClr>
                <a:srgbClr val="000000"/>
              </a:buClr>
              <a:buSzPct val="45000"/>
              <a:buFont typeface="Wingdings" panose="05000000000000000000" pitchFamily="2" charset="2"/>
              <a:buChar char=""/>
            </a:pPr>
            <a:r>
              <a:rPr lang="en-GB" sz="1600" b="0" strike="noStrike" spc="-1" dirty="0">
                <a:solidFill>
                  <a:srgbClr val="000000"/>
                </a:solidFill>
                <a:uFill>
                  <a:solidFill>
                    <a:srgbClr val="FFFFFF"/>
                  </a:solidFill>
                </a:uFill>
                <a:latin typeface="Arial" panose="020B0604020202020204" pitchFamily="34" charset="0"/>
              </a:rPr>
              <a:t>Click to edit the outline text format</a:t>
            </a:r>
          </a:p>
          <a:p>
            <a:pPr marL="783948" lvl="1" indent="-293764">
              <a:buClr>
                <a:srgbClr val="000000"/>
              </a:buClr>
              <a:buSzPct val="75000"/>
              <a:buFont typeface="Symbol" panose="05050102010706020507" charset="2"/>
              <a:buChar char=""/>
            </a:pPr>
            <a:r>
              <a:rPr lang="en-GB" sz="1600" b="0" strike="noStrike" spc="-1" dirty="0">
                <a:solidFill>
                  <a:srgbClr val="000000"/>
                </a:solidFill>
                <a:uFill>
                  <a:solidFill>
                    <a:srgbClr val="FFFFFF"/>
                  </a:solidFill>
                </a:uFill>
                <a:latin typeface="Arial" panose="020B0604020202020204" pitchFamily="34" charset="0"/>
              </a:rPr>
              <a:t>Second Outline Level</a:t>
            </a:r>
          </a:p>
          <a:p>
            <a:pPr marL="1175633" lvl="2" indent="-261508">
              <a:buClr>
                <a:srgbClr val="000000"/>
              </a:buClr>
              <a:buSzPct val="45000"/>
              <a:buFont typeface="Wingdings" panose="05000000000000000000" pitchFamily="2" charset="2"/>
              <a:buChar char=""/>
            </a:pPr>
            <a:r>
              <a:rPr lang="en-GB" sz="1600" b="0" strike="noStrike" spc="-1" dirty="0">
                <a:solidFill>
                  <a:srgbClr val="000000"/>
                </a:solidFill>
                <a:uFill>
                  <a:solidFill>
                    <a:srgbClr val="FFFFFF"/>
                  </a:solidFill>
                </a:uFill>
                <a:latin typeface="Arial" panose="020B0604020202020204" pitchFamily="34" charset="0"/>
              </a:rPr>
              <a:t>Third Outline Level</a:t>
            </a:r>
          </a:p>
          <a:p>
            <a:pPr marL="1567319" lvl="3" indent="-195843">
              <a:buClr>
                <a:srgbClr val="000000"/>
              </a:buClr>
              <a:buSzPct val="75000"/>
              <a:buFont typeface="Symbol" panose="05050102010706020507" charset="2"/>
              <a:buChar char=""/>
            </a:pPr>
            <a:r>
              <a:rPr lang="en-GB" sz="1600" b="0" strike="noStrike" spc="-1" dirty="0">
                <a:solidFill>
                  <a:srgbClr val="000000"/>
                </a:solidFill>
                <a:uFill>
                  <a:solidFill>
                    <a:srgbClr val="FFFFFF"/>
                  </a:solidFill>
                </a:uFill>
                <a:latin typeface="Arial" panose="020B0604020202020204" pitchFamily="34" charset="0"/>
              </a:rPr>
              <a:t>Fourth Outline Level</a:t>
            </a:r>
          </a:p>
          <a:p>
            <a:pPr marL="1959581" lvl="4" indent="-195843">
              <a:buClr>
                <a:srgbClr val="000000"/>
              </a:buClr>
              <a:buSzPct val="45000"/>
              <a:buFont typeface="Wingdings" panose="05000000000000000000" pitchFamily="2" charset="2"/>
              <a:buChar char=""/>
            </a:pPr>
            <a:r>
              <a:rPr lang="en-GB" sz="1800" b="0" strike="noStrike" spc="-1" dirty="0">
                <a:solidFill>
                  <a:srgbClr val="000000"/>
                </a:solidFill>
                <a:uFill>
                  <a:solidFill>
                    <a:srgbClr val="FFFFFF"/>
                  </a:solidFill>
                </a:uFill>
                <a:latin typeface="Arial" panose="020B0604020202020204" pitchFamily="34" charset="0"/>
              </a:rPr>
              <a:t>Fifth Outline Level</a:t>
            </a:r>
          </a:p>
          <a:p>
            <a:pPr marL="2351267" lvl="5" indent="-195843">
              <a:buClr>
                <a:srgbClr val="000000"/>
              </a:buClr>
              <a:buSzPct val="45000"/>
              <a:buFont typeface="Wingdings" panose="05000000000000000000" pitchFamily="2" charset="2"/>
              <a:buChar char=""/>
            </a:pPr>
            <a:r>
              <a:rPr lang="en-GB" sz="1800" b="0" strike="noStrike" spc="-1" dirty="0">
                <a:solidFill>
                  <a:srgbClr val="000000"/>
                </a:solidFill>
                <a:uFill>
                  <a:solidFill>
                    <a:srgbClr val="FFFFFF"/>
                  </a:solidFill>
                </a:uFill>
                <a:latin typeface="Arial" panose="020B0604020202020204" pitchFamily="34" charset="0"/>
              </a:rPr>
              <a:t>Sixth Outline Level</a:t>
            </a:r>
          </a:p>
          <a:p>
            <a:pPr marL="2742952" lvl="6" indent="-195843">
              <a:buClr>
                <a:srgbClr val="000000"/>
              </a:buClr>
              <a:buSzPct val="45000"/>
              <a:buFont typeface="Wingdings" panose="05000000000000000000" pitchFamily="2" charset="2"/>
              <a:buChar char=""/>
            </a:pPr>
            <a:r>
              <a:rPr lang="en-GB" sz="1800" b="0" strike="noStrike" spc="-1" dirty="0">
                <a:solidFill>
                  <a:srgbClr val="000000"/>
                </a:solidFill>
                <a:uFill>
                  <a:solidFill>
                    <a:srgbClr val="FFFFFF"/>
                  </a:solidFill>
                </a:uFill>
                <a:latin typeface="Arial" panose="020B0604020202020204" pitchFamily="34" charset="0"/>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a:lvl1pPr marL="391686" indent="-293764">
        <a:buClr>
          <a:srgbClr val="000000"/>
        </a:buClr>
        <a:buSzPct val="45000"/>
        <a:buFont typeface="Wingdings" panose="05000000000000000000" pitchFamily="2" charset="2"/>
        <a:buChar char=""/>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7.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emf"/><Relationship Id="rId10"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cstate="print"/>
          <a:srcRect l="4906" r="5302"/>
          <a:stretch>
            <a:fillRect/>
          </a:stretch>
        </p:blipFill>
        <p:spPr>
          <a:xfrm>
            <a:off x="4272455" y="1904509"/>
            <a:ext cx="4413866" cy="3277478"/>
          </a:xfrm>
          <a:prstGeom prst="rect">
            <a:avLst/>
          </a:prstGeom>
          <a:noFill/>
          <a:ln w="9525">
            <a:noFill/>
          </a:ln>
        </p:spPr>
      </p:pic>
      <p:sp>
        <p:nvSpPr>
          <p:cNvPr id="161" name="CustomShape 3"/>
          <p:cNvSpPr/>
          <p:nvPr/>
        </p:nvSpPr>
        <p:spPr>
          <a:xfrm>
            <a:off x="712259" y="2751239"/>
            <a:ext cx="2900428" cy="694321"/>
          </a:xfrm>
          <a:prstGeom prst="roundRect">
            <a:avLst>
              <a:gd name="adj" fmla="val 16667"/>
            </a:avLst>
          </a:prstGeom>
          <a:noFill/>
          <a:ln w="19080">
            <a:solidFill>
              <a:srgbClr val="000000"/>
            </a:solidFill>
            <a:round/>
          </a:ln>
        </p:spPr>
        <p:style>
          <a:lnRef idx="0">
            <a:srgbClr val="FFFFFF"/>
          </a:lnRef>
          <a:fillRef idx="0">
            <a:srgbClr val="FFFFFF"/>
          </a:fillRef>
          <a:effectRef idx="0">
            <a:srgbClr val="FFFFFF"/>
          </a:effectRef>
          <a:fontRef idx="minor"/>
        </p:style>
        <p:txBody>
          <a:bodyPr lIns="58780" tIns="58780" rIns="58780" bIns="58780" anchor="ctr"/>
          <a:lstStyle/>
          <a:p>
            <a:pPr algn="ctr">
              <a:lnSpc>
                <a:spcPct val="100000"/>
              </a:lnSpc>
            </a:pPr>
            <a:r>
              <a:rPr lang="en-GB" spc="-1" dirty="0">
                <a:solidFill>
                  <a:srgbClr val="000000"/>
                </a:solidFill>
                <a:uFill>
                  <a:solidFill>
                    <a:srgbClr val="FFFFFF"/>
                  </a:solidFill>
                </a:uFill>
                <a:latin typeface="Arial" panose="020B0604020202020204" pitchFamily="34" charset="0"/>
                <a:ea typeface="DejaVu Sans" panose="020B0603030804020204"/>
              </a:rPr>
              <a:t>Stages of an investigation</a:t>
            </a:r>
            <a:endParaRPr lang="en-GB" spc="-1" dirty="0">
              <a:solidFill>
                <a:srgbClr val="000000"/>
              </a:solidFill>
              <a:uFill>
                <a:solidFill>
                  <a:srgbClr val="FFFFFF"/>
                </a:solidFill>
              </a:uFill>
              <a:latin typeface="Arial" panose="020B0604020202020204" pitchFamily="34" charset="0"/>
            </a:endParaRPr>
          </a:p>
        </p:txBody>
      </p:sp>
      <p:sp>
        <p:nvSpPr>
          <p:cNvPr id="162" name="CustomShape 4"/>
          <p:cNvSpPr/>
          <p:nvPr/>
        </p:nvSpPr>
        <p:spPr>
          <a:xfrm>
            <a:off x="712259" y="1858879"/>
            <a:ext cx="2900428" cy="694321"/>
          </a:xfrm>
          <a:prstGeom prst="roundRect">
            <a:avLst>
              <a:gd name="adj" fmla="val 16667"/>
            </a:avLst>
          </a:prstGeom>
          <a:noFill/>
          <a:ln w="19080">
            <a:solidFill>
              <a:srgbClr val="000000"/>
            </a:solidFill>
            <a:round/>
          </a:ln>
        </p:spPr>
        <p:style>
          <a:lnRef idx="0">
            <a:srgbClr val="FFFFFF"/>
          </a:lnRef>
          <a:fillRef idx="0">
            <a:srgbClr val="FFFFFF"/>
          </a:fillRef>
          <a:effectRef idx="0">
            <a:srgbClr val="FFFFFF"/>
          </a:effectRef>
          <a:fontRef idx="minor"/>
        </p:style>
        <p:txBody>
          <a:bodyPr lIns="58780" tIns="58780" rIns="58780" bIns="58780" anchor="ctr"/>
          <a:lstStyle/>
          <a:p>
            <a:pPr algn="ctr">
              <a:lnSpc>
                <a:spcPct val="90000"/>
              </a:lnSpc>
            </a:pPr>
            <a:r>
              <a:rPr lang="en-GB" sz="1500" spc="-1" dirty="0">
                <a:solidFill>
                  <a:srgbClr val="000000"/>
                </a:solidFill>
                <a:uFill>
                  <a:solidFill>
                    <a:srgbClr val="FFFFFF"/>
                  </a:solidFill>
                </a:uFill>
                <a:latin typeface="Arial" panose="020B0604020202020204" pitchFamily="34" charset="0"/>
                <a:ea typeface="DejaVu Sans" panose="020B0603030804020204"/>
              </a:rPr>
              <a:t>Theory on the Carbon Cycle</a:t>
            </a:r>
            <a:endParaRPr lang="en-GB" spc="-1" dirty="0">
              <a:solidFill>
                <a:srgbClr val="000000"/>
              </a:solidFill>
              <a:uFill>
                <a:solidFill>
                  <a:srgbClr val="FFFFFF"/>
                </a:solidFill>
              </a:uFill>
              <a:latin typeface="Arial" panose="020B0604020202020204" pitchFamily="34" charset="0"/>
            </a:endParaRPr>
          </a:p>
        </p:txBody>
      </p:sp>
      <p:sp>
        <p:nvSpPr>
          <p:cNvPr id="165" name="CustomShape 6"/>
          <p:cNvSpPr/>
          <p:nvPr/>
        </p:nvSpPr>
        <p:spPr>
          <a:xfrm>
            <a:off x="712259" y="4546895"/>
            <a:ext cx="2900428" cy="694321"/>
          </a:xfrm>
          <a:prstGeom prst="roundRect">
            <a:avLst>
              <a:gd name="adj" fmla="val 16667"/>
            </a:avLst>
          </a:prstGeom>
          <a:noFill/>
          <a:ln w="19080">
            <a:solidFill>
              <a:srgbClr val="000000"/>
            </a:solidFill>
            <a:round/>
          </a:ln>
        </p:spPr>
        <p:style>
          <a:lnRef idx="0">
            <a:srgbClr val="FFFFFF"/>
          </a:lnRef>
          <a:fillRef idx="0">
            <a:srgbClr val="FFFFFF"/>
          </a:fillRef>
          <a:effectRef idx="0">
            <a:srgbClr val="FFFFFF"/>
          </a:effectRef>
          <a:fontRef idx="minor"/>
        </p:style>
        <p:txBody>
          <a:bodyPr lIns="58780" tIns="58780" rIns="58780" bIns="58780" anchor="ctr"/>
          <a:lstStyle/>
          <a:p>
            <a:pPr algn="ctr">
              <a:lnSpc>
                <a:spcPct val="90000"/>
              </a:lnSpc>
            </a:pPr>
            <a:r>
              <a:rPr lang="en-GB" sz="1500" spc="-1" dirty="0">
                <a:solidFill>
                  <a:srgbClr val="000000"/>
                </a:solidFill>
                <a:uFill>
                  <a:solidFill>
                    <a:srgbClr val="FFFFFF"/>
                  </a:solidFill>
                </a:uFill>
                <a:latin typeface="Arial" panose="020B0604020202020204" pitchFamily="34" charset="0"/>
                <a:ea typeface="DejaVu Sans" panose="020B0603030804020204"/>
              </a:rPr>
              <a:t>Data collection, presentation &amp; analysis</a:t>
            </a:r>
            <a:endParaRPr lang="en-GB" spc="-1" dirty="0">
              <a:solidFill>
                <a:srgbClr val="000000"/>
              </a:solidFill>
              <a:uFill>
                <a:solidFill>
                  <a:srgbClr val="FFFFFF"/>
                </a:solidFill>
              </a:uFill>
              <a:latin typeface="Arial" panose="020B0604020202020204" pitchFamily="34" charset="0"/>
            </a:endParaRPr>
          </a:p>
        </p:txBody>
      </p:sp>
      <p:sp>
        <p:nvSpPr>
          <p:cNvPr id="2" name="CustomShape 4"/>
          <p:cNvSpPr/>
          <p:nvPr/>
        </p:nvSpPr>
        <p:spPr>
          <a:xfrm>
            <a:off x="712259" y="3649275"/>
            <a:ext cx="2900428" cy="694321"/>
          </a:xfrm>
          <a:prstGeom prst="roundRect">
            <a:avLst>
              <a:gd name="adj" fmla="val 16667"/>
            </a:avLst>
          </a:prstGeom>
          <a:noFill/>
          <a:ln w="19080">
            <a:solidFill>
              <a:srgbClr val="000000"/>
            </a:solidFill>
            <a:round/>
          </a:ln>
        </p:spPr>
        <p:style>
          <a:lnRef idx="0">
            <a:srgbClr val="FFFFFF"/>
          </a:lnRef>
          <a:fillRef idx="0">
            <a:srgbClr val="FFFFFF"/>
          </a:fillRef>
          <a:effectRef idx="0">
            <a:srgbClr val="FFFFFF"/>
          </a:effectRef>
          <a:fontRef idx="minor"/>
        </p:style>
        <p:txBody>
          <a:bodyPr lIns="58780" tIns="58780" rIns="58780" bIns="58780" anchor="ctr"/>
          <a:lstStyle/>
          <a:p>
            <a:pPr algn="ctr">
              <a:lnSpc>
                <a:spcPct val="90000"/>
              </a:lnSpc>
            </a:pPr>
            <a:r>
              <a:rPr lang="en-GB" sz="1500" spc="-1" dirty="0">
                <a:solidFill>
                  <a:srgbClr val="000000"/>
                </a:solidFill>
                <a:uFill>
                  <a:solidFill>
                    <a:srgbClr val="FFFFFF"/>
                  </a:solidFill>
                </a:uFill>
                <a:latin typeface="Arial" panose="020B0604020202020204" pitchFamily="34" charset="0"/>
                <a:ea typeface="DejaVu Sans" panose="020B0603030804020204"/>
              </a:rPr>
              <a:t>Linking Carbon and Ecosystems</a:t>
            </a:r>
            <a:endParaRPr lang="en-GB" spc="-1" dirty="0">
              <a:solidFill>
                <a:srgbClr val="000000"/>
              </a:solidFill>
              <a:uFill>
                <a:solidFill>
                  <a:srgbClr val="FFFFFF"/>
                </a:solidFill>
              </a:uFill>
              <a:latin typeface="Arial" panose="020B0604020202020204" pitchFamily="34" charset="0"/>
            </a:endParaRPr>
          </a:p>
        </p:txBody>
      </p:sp>
      <p:sp>
        <p:nvSpPr>
          <p:cNvPr id="10" name="CustomShape 1"/>
          <p:cNvSpPr/>
          <p:nvPr/>
        </p:nvSpPr>
        <p:spPr>
          <a:xfrm>
            <a:off x="597996" y="158633"/>
            <a:ext cx="5361369" cy="1086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b"/>
          <a:lstStyle/>
          <a:p>
            <a:pPr>
              <a:lnSpc>
                <a:spcPct val="100000"/>
              </a:lnSpc>
            </a:pPr>
            <a:r>
              <a:rPr lang="en-GB" sz="2000" b="1" cap="all" spc="-1" dirty="0">
                <a:solidFill>
                  <a:srgbClr val="000000"/>
                </a:solidFill>
                <a:uFill>
                  <a:solidFill>
                    <a:srgbClr val="FFFFFF"/>
                  </a:solidFill>
                </a:uFill>
                <a:latin typeface="Arial" panose="020B0604020202020204" pitchFamily="34" charset="0"/>
                <a:ea typeface="DejaVu Sans" panose="020B0603030804020204"/>
              </a:rPr>
              <a:t>Ecosystems and the carbon cycle</a:t>
            </a:r>
            <a:r>
              <a:rPr lang="en-GB" sz="2000" b="1" strike="noStrike" cap="all" spc="-1" dirty="0">
                <a:solidFill>
                  <a:srgbClr val="000000"/>
                </a:solidFill>
                <a:uFill>
                  <a:solidFill>
                    <a:srgbClr val="FFFFFF"/>
                  </a:solidFill>
                </a:uFill>
                <a:latin typeface="Arial" panose="020B0604020202020204" pitchFamily="34" charset="0"/>
                <a:ea typeface="DejaVu Sans" panose="020B0603030804020204"/>
              </a:rPr>
              <a:t> </a:t>
            </a:r>
            <a:endParaRPr lang="en-GB" sz="1800" b="0" strike="noStrike" spc="-1" dirty="0">
              <a:solidFill>
                <a:srgbClr val="000000"/>
              </a:solidFill>
              <a:uFill>
                <a:solidFill>
                  <a:srgbClr val="FFFFFF"/>
                </a:solidFill>
              </a:uFill>
              <a:latin typeface="Arial" panose="020B0604020202020204" pitchFamily="34" charset="0"/>
            </a:endParaRPr>
          </a:p>
        </p:txBody>
      </p:sp>
      <p:sp>
        <p:nvSpPr>
          <p:cNvPr id="11" name="CustomShape 7"/>
          <p:cNvSpPr/>
          <p:nvPr/>
        </p:nvSpPr>
        <p:spPr>
          <a:xfrm>
            <a:off x="605270" y="1178068"/>
            <a:ext cx="5590577" cy="46154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GB" sz="1600" b="0" strike="noStrike" spc="-1" dirty="0">
                <a:solidFill>
                  <a:srgbClr val="8B8B8B"/>
                </a:solidFill>
                <a:uFill>
                  <a:solidFill>
                    <a:srgbClr val="FFFFFF"/>
                  </a:solidFill>
                </a:uFill>
                <a:latin typeface="Arial" panose="020B0604020202020204" pitchFamily="34" charset="0"/>
                <a:ea typeface="DejaVu Sans" panose="020B0603030804020204"/>
              </a:rPr>
              <a:t>Investigating the movement of carbon through ecosystems</a:t>
            </a:r>
            <a:endParaRPr lang="en-GB" sz="1800" b="0" strike="noStrike" spc="-1" dirty="0">
              <a:solidFill>
                <a:srgbClr val="000000"/>
              </a:solidFill>
              <a:uFill>
                <a:solidFill>
                  <a:srgbClr val="FFFFFF"/>
                </a:solidFill>
              </a:uFill>
              <a:latin typeface="Arial" panose="020B0604020202020204" pitchFamily="34" charset="0"/>
            </a:endParaRPr>
          </a:p>
        </p:txBody>
      </p:sp>
      <p:sp>
        <p:nvSpPr>
          <p:cNvPr id="9" name="TextBox 2"/>
          <p:cNvSpPr txBox="1">
            <a:spLocks noChangeArrowheads="1"/>
          </p:cNvSpPr>
          <p:nvPr/>
        </p:nvSpPr>
        <p:spPr bwMode="auto">
          <a:xfrm>
            <a:off x="5253037" y="5228195"/>
            <a:ext cx="3535363" cy="584775"/>
          </a:xfrm>
          <a:prstGeom prst="rect">
            <a:avLst/>
          </a:prstGeom>
          <a:noFill/>
          <a:ln>
            <a:noFill/>
          </a:ln>
        </p:spPr>
        <p:txBody>
          <a:bodyPr>
            <a:spAutoFit/>
          </a:bodyPr>
          <a:lstStyle/>
          <a:p>
            <a:pPr algn="r"/>
            <a:r>
              <a:rPr lang="en-GB" altLang="en-US" dirty="0"/>
              <a:t>For useful information, see the ‘Notes’ section of the PowerPoint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cstate="print"/>
          <a:stretch>
            <a:fillRect/>
          </a:stretch>
        </p:blipFill>
        <p:spPr>
          <a:xfrm>
            <a:off x="937441" y="517790"/>
            <a:ext cx="7271575" cy="5054600"/>
          </a:xfrm>
          <a:prstGeom prst="rect">
            <a:avLst/>
          </a:prstGeom>
          <a:noFill/>
          <a:ln w="9525">
            <a:noFill/>
          </a:ln>
        </p:spPr>
      </p:pic>
      <p:sp>
        <p:nvSpPr>
          <p:cNvPr id="20483" name="Rectangle 2"/>
          <p:cNvSpPr/>
          <p:nvPr/>
        </p:nvSpPr>
        <p:spPr>
          <a:xfrm>
            <a:off x="1039796" y="5511031"/>
            <a:ext cx="4571520" cy="222255"/>
          </a:xfrm>
          <a:prstGeom prst="rect">
            <a:avLst/>
          </a:prstGeom>
          <a:noFill/>
          <a:ln w="9525">
            <a:noFill/>
          </a:ln>
        </p:spPr>
        <p:txBody>
          <a:bodyPr lIns="82945" tIns="41473" rIns="82945" bIns="41473" anchor="t">
            <a:spAutoFit/>
          </a:bodyPr>
          <a:lstStyle/>
          <a:p>
            <a:pPr hangingPunct="0"/>
            <a:r>
              <a:rPr lang="en-GB" altLang="en-US" sz="900" dirty="0">
                <a:latin typeface="Arial" panose="020B0604020202020204" pitchFamily="34" charset="0"/>
              </a:rPr>
              <a:t>https://www.ipcc.ch/pdf/assessment-report/ar5/wg1/WGIAR5_SPM_brochure_en.pdf</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479520" y="5087778"/>
            <a:ext cx="7467480" cy="491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GB" sz="2800" b="1" strike="noStrike" cap="all" spc="-1" dirty="0">
                <a:solidFill>
                  <a:srgbClr val="000000"/>
                </a:solidFill>
                <a:uFill>
                  <a:solidFill>
                    <a:srgbClr val="FFFFFF"/>
                  </a:solidFill>
                </a:uFill>
                <a:latin typeface="Arial" panose="020B0604020202020204" pitchFamily="34" charset="0"/>
                <a:ea typeface="DejaVu Sans" panose="020B0603030804020204"/>
              </a:rPr>
              <a:t>Setting up an investigation</a:t>
            </a:r>
            <a:endParaRPr lang="en-GB" sz="1800" b="0" strike="noStrike" spc="-1" dirty="0">
              <a:solidFill>
                <a:srgbClr val="000000"/>
              </a:solidFill>
              <a:uFill>
                <a:solidFill>
                  <a:srgbClr val="FFFFFF"/>
                </a:solidFill>
              </a:uFill>
              <a:latin typeface="Arial" panose="020B0604020202020204" pitchFamily="34" charset="0"/>
            </a:endParaRPr>
          </a:p>
        </p:txBody>
      </p:sp>
      <p:sp>
        <p:nvSpPr>
          <p:cNvPr id="274" name="CustomShape 3"/>
          <p:cNvSpPr/>
          <p:nvPr/>
        </p:nvSpPr>
        <p:spPr>
          <a:xfrm>
            <a:off x="479520" y="4862778"/>
            <a:ext cx="4751640" cy="4006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GB" sz="1800" b="0" strike="noStrike" spc="-1">
                <a:solidFill>
                  <a:srgbClr val="8B8B8B"/>
                </a:solidFill>
                <a:uFill>
                  <a:solidFill>
                    <a:srgbClr val="FFFFFF"/>
                  </a:solidFill>
                </a:uFill>
                <a:latin typeface="Arial" panose="020B0604020202020204" pitchFamily="34" charset="0"/>
                <a:ea typeface="DejaVu Sans" panose="020B0603030804020204"/>
              </a:rPr>
              <a:t>A scientific approach</a:t>
            </a:r>
            <a:endParaRPr lang="en-GB" sz="1800" b="0" strike="noStrike" spc="-1">
              <a:solidFill>
                <a:srgbClr val="000000"/>
              </a:solidFill>
              <a:uFill>
                <a:solidFill>
                  <a:srgbClr val="FFFFFF"/>
                </a:solidFill>
              </a:uFill>
              <a:latin typeface="Arial" panose="020B0604020202020204" pitchFamily="34" charset="0"/>
            </a:endParaRPr>
          </a:p>
        </p:txBody>
      </p:sp>
      <p:pic>
        <p:nvPicPr>
          <p:cNvPr id="275" name="Picture 274"/>
          <p:cNvPicPr/>
          <p:nvPr/>
        </p:nvPicPr>
        <p:blipFill>
          <a:blip r:embed="rId3" cstate="print"/>
          <a:stretch>
            <a:fillRect/>
          </a:stretch>
        </p:blipFill>
        <p:spPr>
          <a:xfrm>
            <a:off x="3141360" y="1505778"/>
            <a:ext cx="5802840" cy="3047400"/>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ustomShape 1"/>
          <p:cNvSpPr/>
          <p:nvPr/>
        </p:nvSpPr>
        <p:spPr>
          <a:xfrm>
            <a:off x="714782" y="214314"/>
            <a:ext cx="7769997" cy="896937"/>
          </a:xfrm>
          <a:prstGeom prst="rect">
            <a:avLst/>
          </a:prstGeom>
          <a:noFill/>
          <a:ln w="9525">
            <a:noFill/>
          </a:ln>
        </p:spPr>
        <p:txBody>
          <a:bodyPr lIns="89992" tIns="44996" rIns="89992" bIns="44996" anchor="ctr"/>
          <a:lstStyle/>
          <a:p>
            <a:pPr algn="ctr">
              <a:lnSpc>
                <a:spcPct val="100000"/>
              </a:lnSpc>
            </a:pPr>
            <a:r>
              <a:rPr sz="3200" b="1" dirty="0">
                <a:solidFill>
                  <a:srgbClr val="000000"/>
                </a:solidFill>
                <a:latin typeface="Arial" panose="020B0604020202020204" pitchFamily="34" charset="0"/>
                <a:ea typeface="DejaVu Sans" panose="020B0603030804020204"/>
                <a:sym typeface="Arial" panose="020B0604020202020204" pitchFamily="34" charset="0"/>
              </a:rPr>
              <a:t>Geographical Enquiry</a:t>
            </a:r>
            <a:endParaRPr sz="1800" dirty="0">
              <a:solidFill>
                <a:srgbClr val="000000"/>
              </a:solidFill>
              <a:latin typeface="Arial" panose="020B0604020202020204" pitchFamily="34" charset="0"/>
              <a:sym typeface="Arial" panose="020B0604020202020204" pitchFamily="34" charset="0"/>
            </a:endParaRPr>
          </a:p>
        </p:txBody>
      </p:sp>
      <p:sp>
        <p:nvSpPr>
          <p:cNvPr id="32771" name="CustomShape 2"/>
          <p:cNvSpPr/>
          <p:nvPr/>
        </p:nvSpPr>
        <p:spPr>
          <a:xfrm>
            <a:off x="3071971" y="1285877"/>
            <a:ext cx="3284192" cy="712788"/>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Aim</a:t>
            </a:r>
            <a:endParaRPr sz="1800" dirty="0">
              <a:solidFill>
                <a:srgbClr val="000000"/>
              </a:solidFill>
              <a:latin typeface="Arial" panose="020B0604020202020204" pitchFamily="34" charset="0"/>
              <a:sym typeface="Arial" panose="020B0604020202020204" pitchFamily="34" charset="0"/>
            </a:endParaRPr>
          </a:p>
        </p:txBody>
      </p:sp>
      <p:sp>
        <p:nvSpPr>
          <p:cNvPr id="32772" name="CustomShape 3"/>
          <p:cNvSpPr/>
          <p:nvPr/>
        </p:nvSpPr>
        <p:spPr>
          <a:xfrm>
            <a:off x="3071971" y="2185989"/>
            <a:ext cx="3284192" cy="712787"/>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Hypothesis</a:t>
            </a:r>
            <a:endParaRPr sz="1800" dirty="0">
              <a:solidFill>
                <a:srgbClr val="000000"/>
              </a:solidFill>
              <a:latin typeface="Arial" panose="020B0604020202020204" pitchFamily="34" charset="0"/>
              <a:sym typeface="Arial" panose="020B0604020202020204" pitchFamily="34" charset="0"/>
            </a:endParaRPr>
          </a:p>
        </p:txBody>
      </p:sp>
      <p:sp>
        <p:nvSpPr>
          <p:cNvPr id="32773" name="CustomShape 4"/>
          <p:cNvSpPr/>
          <p:nvPr/>
        </p:nvSpPr>
        <p:spPr>
          <a:xfrm>
            <a:off x="3071971" y="3086102"/>
            <a:ext cx="3284192" cy="712788"/>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Data Collection</a:t>
            </a:r>
            <a:endParaRPr sz="1800" dirty="0">
              <a:solidFill>
                <a:srgbClr val="000000"/>
              </a:solidFill>
              <a:latin typeface="Arial" panose="020B0604020202020204" pitchFamily="34" charset="0"/>
              <a:sym typeface="Arial" panose="020B0604020202020204" pitchFamily="34" charset="0"/>
            </a:endParaRPr>
          </a:p>
        </p:txBody>
      </p:sp>
      <p:sp>
        <p:nvSpPr>
          <p:cNvPr id="32774" name="CustomShape 5"/>
          <p:cNvSpPr/>
          <p:nvPr/>
        </p:nvSpPr>
        <p:spPr>
          <a:xfrm>
            <a:off x="6857760" y="1071564"/>
            <a:ext cx="1942896" cy="898525"/>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Theory</a:t>
            </a:r>
            <a:endParaRPr sz="1800" dirty="0">
              <a:solidFill>
                <a:srgbClr val="000000"/>
              </a:solidFill>
              <a:latin typeface="Arial" panose="020B0604020202020204" pitchFamily="34" charset="0"/>
              <a:sym typeface="Arial" panose="020B0604020202020204" pitchFamily="34" charset="0"/>
            </a:endParaRPr>
          </a:p>
        </p:txBody>
      </p:sp>
      <p:sp>
        <p:nvSpPr>
          <p:cNvPr id="32775" name="CustomShape 6"/>
          <p:cNvSpPr/>
          <p:nvPr/>
        </p:nvSpPr>
        <p:spPr>
          <a:xfrm>
            <a:off x="6857760" y="2071688"/>
            <a:ext cx="1942896" cy="898525"/>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Location</a:t>
            </a:r>
            <a:endParaRPr sz="1800" dirty="0">
              <a:solidFill>
                <a:srgbClr val="000000"/>
              </a:solidFill>
              <a:latin typeface="Arial" panose="020B0604020202020204" pitchFamily="34" charset="0"/>
              <a:sym typeface="Arial" panose="020B0604020202020204" pitchFamily="34" charset="0"/>
            </a:endParaRPr>
          </a:p>
        </p:txBody>
      </p:sp>
      <p:sp>
        <p:nvSpPr>
          <p:cNvPr id="32776" name="CustomShape 7"/>
          <p:cNvSpPr/>
          <p:nvPr/>
        </p:nvSpPr>
        <p:spPr>
          <a:xfrm>
            <a:off x="3071971" y="3986213"/>
            <a:ext cx="3284192" cy="712787"/>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Data Presentation</a:t>
            </a:r>
            <a:endParaRPr sz="1800" dirty="0">
              <a:solidFill>
                <a:srgbClr val="000000"/>
              </a:solidFill>
              <a:latin typeface="Arial" panose="020B0604020202020204" pitchFamily="34" charset="0"/>
              <a:sym typeface="Arial" panose="020B0604020202020204" pitchFamily="34" charset="0"/>
            </a:endParaRPr>
          </a:p>
        </p:txBody>
      </p:sp>
      <p:sp>
        <p:nvSpPr>
          <p:cNvPr id="32777" name="CustomShape 8"/>
          <p:cNvSpPr/>
          <p:nvPr/>
        </p:nvSpPr>
        <p:spPr>
          <a:xfrm>
            <a:off x="3071971" y="4886326"/>
            <a:ext cx="3284192" cy="712788"/>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Analysis</a:t>
            </a:r>
            <a:endParaRPr sz="1800" dirty="0">
              <a:solidFill>
                <a:srgbClr val="000000"/>
              </a:solidFill>
              <a:latin typeface="Arial" panose="020B0604020202020204" pitchFamily="34" charset="0"/>
              <a:sym typeface="Arial" panose="020B0604020202020204" pitchFamily="34" charset="0"/>
            </a:endParaRPr>
          </a:p>
        </p:txBody>
      </p:sp>
      <p:sp>
        <p:nvSpPr>
          <p:cNvPr id="32778" name="CustomShape 9"/>
          <p:cNvSpPr/>
          <p:nvPr/>
        </p:nvSpPr>
        <p:spPr>
          <a:xfrm>
            <a:off x="3071971" y="5786439"/>
            <a:ext cx="3284192" cy="712787"/>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Results &amp; conclusions</a:t>
            </a:r>
            <a:endParaRPr sz="1800" dirty="0">
              <a:solidFill>
                <a:srgbClr val="000000"/>
              </a:solidFill>
              <a:latin typeface="Arial" panose="020B0604020202020204" pitchFamily="34" charset="0"/>
              <a:sym typeface="Arial" panose="020B0604020202020204" pitchFamily="34" charset="0"/>
            </a:endParaRPr>
          </a:p>
        </p:txBody>
      </p:sp>
      <p:sp>
        <p:nvSpPr>
          <p:cNvPr id="32779" name="CustomShape 10"/>
          <p:cNvSpPr/>
          <p:nvPr/>
        </p:nvSpPr>
        <p:spPr>
          <a:xfrm>
            <a:off x="6786331" y="3286126"/>
            <a:ext cx="2141312" cy="855663"/>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Risk Assessment</a:t>
            </a:r>
            <a:endParaRPr sz="1800" dirty="0">
              <a:solidFill>
                <a:srgbClr val="000000"/>
              </a:solidFill>
              <a:latin typeface="Arial" panose="020B0604020202020204" pitchFamily="34" charset="0"/>
              <a:sym typeface="Arial" panose="020B0604020202020204" pitchFamily="34" charset="0"/>
            </a:endParaRPr>
          </a:p>
        </p:txBody>
      </p:sp>
      <p:sp>
        <p:nvSpPr>
          <p:cNvPr id="32780" name="CustomShape 11"/>
          <p:cNvSpPr/>
          <p:nvPr/>
        </p:nvSpPr>
        <p:spPr>
          <a:xfrm rot="5400000">
            <a:off x="4622786" y="2090738"/>
            <a:ext cx="184151" cy="1586"/>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81" name="CustomShape 12"/>
          <p:cNvSpPr/>
          <p:nvPr/>
        </p:nvSpPr>
        <p:spPr>
          <a:xfrm rot="5400000">
            <a:off x="4622786" y="2990852"/>
            <a:ext cx="184151" cy="1587"/>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82" name="CustomShape 13"/>
          <p:cNvSpPr/>
          <p:nvPr/>
        </p:nvSpPr>
        <p:spPr>
          <a:xfrm rot="5400000">
            <a:off x="4622786" y="3892552"/>
            <a:ext cx="184151" cy="1587"/>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83" name="CustomShape 14"/>
          <p:cNvSpPr/>
          <p:nvPr/>
        </p:nvSpPr>
        <p:spPr>
          <a:xfrm rot="5400000">
            <a:off x="4622786" y="4792663"/>
            <a:ext cx="184151" cy="1586"/>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84" name="CustomShape 15"/>
          <p:cNvSpPr/>
          <p:nvPr/>
        </p:nvSpPr>
        <p:spPr>
          <a:xfrm rot="5400000">
            <a:off x="4622786" y="5692776"/>
            <a:ext cx="184151" cy="1587"/>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cxnSp>
        <p:nvCxnSpPr>
          <p:cNvPr id="32785" name="CustomShape 16"/>
          <p:cNvCxnSpPr/>
          <p:nvPr/>
        </p:nvCxnSpPr>
        <p:spPr>
          <a:xfrm flipV="1">
            <a:off x="6357750" y="1284289"/>
            <a:ext cx="498422" cy="533400"/>
          </a:xfrm>
          <a:prstGeom prst="bentConnector3">
            <a:avLst>
              <a:gd name="adj1" fmla="val 50000"/>
            </a:avLst>
          </a:prstGeom>
          <a:ln w="31680" cap="flat" cmpd="sng">
            <a:solidFill>
              <a:srgbClr val="080DD6"/>
            </a:solidFill>
            <a:prstDash val="solid"/>
            <a:miter/>
            <a:headEnd type="none" w="med" len="med"/>
            <a:tailEnd type="arrow" w="med" len="med"/>
          </a:ln>
        </p:spPr>
      </p:cxnSp>
      <p:cxnSp>
        <p:nvCxnSpPr>
          <p:cNvPr id="32786" name="CustomShape 17"/>
          <p:cNvCxnSpPr/>
          <p:nvPr/>
        </p:nvCxnSpPr>
        <p:spPr>
          <a:xfrm>
            <a:off x="6357750" y="1785939"/>
            <a:ext cx="498422" cy="504825"/>
          </a:xfrm>
          <a:prstGeom prst="bentConnector3">
            <a:avLst>
              <a:gd name="adj1" fmla="val 50000"/>
            </a:avLst>
          </a:prstGeom>
          <a:ln w="31680" cap="flat" cmpd="sng">
            <a:solidFill>
              <a:srgbClr val="080DD6"/>
            </a:solidFill>
            <a:prstDash val="solid"/>
            <a:miter/>
            <a:headEnd type="none" w="med" len="med"/>
            <a:tailEnd type="arrow" w="med" len="med"/>
          </a:ln>
        </p:spPr>
      </p:cxnSp>
      <p:sp>
        <p:nvSpPr>
          <p:cNvPr id="32787" name="CustomShape 18"/>
          <p:cNvSpPr/>
          <p:nvPr/>
        </p:nvSpPr>
        <p:spPr>
          <a:xfrm rot="-9780000" flipV="1">
            <a:off x="6365687" y="3590926"/>
            <a:ext cx="411120" cy="130175"/>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88" name="CustomShape 19"/>
          <p:cNvSpPr/>
          <p:nvPr/>
        </p:nvSpPr>
        <p:spPr>
          <a:xfrm rot="5400000">
            <a:off x="7645065" y="3141663"/>
            <a:ext cx="282575" cy="0"/>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89" name="CustomShape 20"/>
          <p:cNvSpPr/>
          <p:nvPr/>
        </p:nvSpPr>
        <p:spPr>
          <a:xfrm>
            <a:off x="181436" y="1989140"/>
            <a:ext cx="2087344" cy="896937"/>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Sampling Strategy </a:t>
            </a:r>
            <a:endParaRPr sz="1800" dirty="0">
              <a:solidFill>
                <a:srgbClr val="000000"/>
              </a:solidFill>
              <a:latin typeface="Arial" panose="020B0604020202020204" pitchFamily="34" charset="0"/>
              <a:sym typeface="Arial" panose="020B0604020202020204" pitchFamily="34" charset="0"/>
            </a:endParaRPr>
          </a:p>
        </p:txBody>
      </p:sp>
      <p:sp>
        <p:nvSpPr>
          <p:cNvPr id="32790" name="CustomShape 21"/>
          <p:cNvSpPr/>
          <p:nvPr/>
        </p:nvSpPr>
        <p:spPr>
          <a:xfrm>
            <a:off x="181436" y="3068639"/>
            <a:ext cx="2087344" cy="898525"/>
          </a:xfrm>
          <a:prstGeom prst="roundRect">
            <a:avLst>
              <a:gd name="adj" fmla="val 16667"/>
            </a:avLst>
          </a:prstGeom>
          <a:solidFill>
            <a:srgbClr val="31859B"/>
          </a:solidFill>
          <a:ln w="25400" cap="flat" cmpd="sng">
            <a:solidFill>
              <a:srgbClr val="395E8A"/>
            </a:solidFill>
            <a:prstDash val="solid"/>
            <a:headEnd type="none" w="med" len="med"/>
            <a:tailEnd type="none" w="med" len="med"/>
          </a:ln>
        </p:spPr>
        <p:txBody>
          <a:bodyPr lIns="89992" tIns="44996" rIns="89992" bIns="44996" anchor="ctr"/>
          <a:lstStyle/>
          <a:p>
            <a:pPr algn="ctr">
              <a:lnSpc>
                <a:spcPct val="100000"/>
              </a:lnSpc>
            </a:pPr>
            <a:r>
              <a:rPr sz="2400" b="1" dirty="0">
                <a:solidFill>
                  <a:srgbClr val="000000"/>
                </a:solidFill>
                <a:latin typeface="Arial" panose="020B0604020202020204" pitchFamily="34" charset="0"/>
                <a:ea typeface="DejaVu Sans" panose="020B0603030804020204"/>
                <a:sym typeface="Arial" panose="020B0604020202020204" pitchFamily="34" charset="0"/>
              </a:rPr>
              <a:t>Gathering Techniques</a:t>
            </a:r>
            <a:endParaRPr sz="1800" dirty="0">
              <a:solidFill>
                <a:srgbClr val="000000"/>
              </a:solidFill>
              <a:latin typeface="Arial" panose="020B0604020202020204" pitchFamily="34" charset="0"/>
              <a:sym typeface="Arial" panose="020B0604020202020204" pitchFamily="34" charset="0"/>
            </a:endParaRPr>
          </a:p>
        </p:txBody>
      </p:sp>
      <p:sp>
        <p:nvSpPr>
          <p:cNvPr id="32791" name="CustomShape 22"/>
          <p:cNvSpPr/>
          <p:nvPr/>
        </p:nvSpPr>
        <p:spPr>
          <a:xfrm rot="10800000">
            <a:off x="2197349" y="2997200"/>
            <a:ext cx="498422" cy="0"/>
          </a:xfrm>
          <a:custGeom>
            <a:avLst/>
            <a:gdLst>
              <a:gd name="txL" fmla="*/ 0 w 21600"/>
              <a:gd name="txT" fmla="*/ 0 h 21600"/>
              <a:gd name="txR" fmla="*/ 21600 w 21600"/>
              <a:gd name="txB" fmla="*/ 21600 h 21600"/>
            </a:gdLst>
            <a:ahLst/>
            <a:cxnLst>
              <a:cxn ang="0">
                <a:pos x="0" y="0"/>
              </a:cxn>
            </a:cxnLst>
            <a:rect l="txL" t="txT" r="txR" b="txB"/>
            <a:pathLst>
              <a:path w="21600" h="21600">
                <a:moveTo>
                  <a:pt x="0" y="0"/>
                </a:moveTo>
                <a:lnTo>
                  <a:pt x="21600" y="21600"/>
                </a:lnTo>
              </a:path>
            </a:pathLst>
          </a:custGeom>
          <a:noFill/>
          <a:ln w="31680" cap="flat" cmpd="sng">
            <a:solidFill>
              <a:srgbClr val="080DD6"/>
            </a:solidFill>
            <a:prstDash val="solid"/>
            <a:headEnd type="none" w="med" len="med"/>
            <a:tailEnd type="arrow" w="med" len="med"/>
          </a:ln>
        </p:spPr>
        <p:txBody>
          <a:bodyPr lIns="82945" tIns="41473" rIns="82945" bIns="41473"/>
          <a:lstStyle/>
          <a:p>
            <a:endParaRPr lang="en-US" sz="1800" dirty="0"/>
          </a:p>
        </p:txBody>
      </p:sp>
      <p:sp>
        <p:nvSpPr>
          <p:cNvPr id="32792" name="Line 23"/>
          <p:cNvSpPr/>
          <p:nvPr/>
        </p:nvSpPr>
        <p:spPr>
          <a:xfrm flipV="1">
            <a:off x="2698949" y="2492375"/>
            <a:ext cx="1587" cy="647700"/>
          </a:xfrm>
          <a:prstGeom prst="line">
            <a:avLst/>
          </a:prstGeom>
          <a:ln w="38160" cap="flat" cmpd="sng">
            <a:solidFill>
              <a:srgbClr val="080DD6"/>
            </a:solidFill>
            <a:prstDash val="solid"/>
            <a:headEnd type="none" w="med" len="med"/>
            <a:tailEnd type="none" w="med" len="med"/>
          </a:ln>
        </p:spPr>
      </p:sp>
      <p:sp>
        <p:nvSpPr>
          <p:cNvPr id="32793" name="Line 24"/>
          <p:cNvSpPr/>
          <p:nvPr/>
        </p:nvSpPr>
        <p:spPr>
          <a:xfrm>
            <a:off x="2698949" y="2492375"/>
            <a:ext cx="360325" cy="0"/>
          </a:xfrm>
          <a:prstGeom prst="line">
            <a:avLst/>
          </a:prstGeom>
          <a:ln w="38160" cap="flat" cmpd="sng">
            <a:solidFill>
              <a:srgbClr val="080DD6"/>
            </a:solidFill>
            <a:prstDash val="solid"/>
            <a:headEnd type="none" w="med" len="med"/>
            <a:tailEnd type="none" w="med" len="med"/>
          </a:ln>
        </p:spPr>
      </p:sp>
      <p:sp>
        <p:nvSpPr>
          <p:cNvPr id="32794" name="Line 25"/>
          <p:cNvSpPr/>
          <p:nvPr/>
        </p:nvSpPr>
        <p:spPr>
          <a:xfrm>
            <a:off x="2843395" y="2492375"/>
            <a:ext cx="1586" cy="0"/>
          </a:xfrm>
          <a:prstGeom prst="line">
            <a:avLst/>
          </a:prstGeom>
          <a:ln w="9525" cap="flat" cmpd="sng">
            <a:solidFill>
              <a:srgbClr val="B5DCDE"/>
            </a:solidFill>
            <a:prstDash val="solid"/>
            <a:headEnd type="none" w="med" len="med"/>
            <a:tailEnd type="none" w="med" len="med"/>
          </a:ln>
        </p:spPr>
      </p:sp>
      <p:sp>
        <p:nvSpPr>
          <p:cNvPr id="32795" name="Line 26"/>
          <p:cNvSpPr/>
          <p:nvPr/>
        </p:nvSpPr>
        <p:spPr>
          <a:xfrm flipV="1">
            <a:off x="2698949" y="3068640"/>
            <a:ext cx="1587" cy="504825"/>
          </a:xfrm>
          <a:prstGeom prst="line">
            <a:avLst/>
          </a:prstGeom>
          <a:ln w="38160" cap="flat" cmpd="sng">
            <a:solidFill>
              <a:srgbClr val="080DD6"/>
            </a:solidFill>
            <a:prstDash val="solid"/>
            <a:headEnd type="none" w="med" len="med"/>
            <a:tailEnd type="none" w="med" len="med"/>
          </a:ln>
        </p:spPr>
      </p:sp>
      <p:sp>
        <p:nvSpPr>
          <p:cNvPr id="32796" name="Line 27"/>
          <p:cNvSpPr/>
          <p:nvPr/>
        </p:nvSpPr>
        <p:spPr>
          <a:xfrm>
            <a:off x="2698949" y="3573463"/>
            <a:ext cx="360325" cy="0"/>
          </a:xfrm>
          <a:prstGeom prst="line">
            <a:avLst/>
          </a:prstGeom>
          <a:ln w="38160" cap="flat" cmpd="sng">
            <a:solidFill>
              <a:srgbClr val="080DD6"/>
            </a:solidFill>
            <a:prstDash val="solid"/>
            <a:headEnd type="none" w="med" len="med"/>
            <a:tailEnd type="none" w="med" len="med"/>
          </a:ln>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p:nvPr/>
        </p:nvSpPr>
        <p:spPr>
          <a:xfrm>
            <a:off x="216357" y="1485792"/>
            <a:ext cx="8277944" cy="4167188"/>
          </a:xfrm>
          <a:prstGeom prst="rect">
            <a:avLst/>
          </a:prstGeom>
          <a:noFill/>
          <a:ln w="9525">
            <a:noFill/>
          </a:ln>
        </p:spPr>
        <p:txBody>
          <a:bodyPr wrap="none" lIns="82945" tIns="41473" rIns="82945" bIns="41473" anchor="ctr"/>
          <a:lstStyle/>
          <a:p>
            <a:pPr hangingPunct="0"/>
            <a:endParaRPr lang="en-US" altLang="x-none" sz="1800" dirty="0">
              <a:latin typeface="Arial" panose="020B0604020202020204" pitchFamily="34" charset="0"/>
            </a:endParaRPr>
          </a:p>
        </p:txBody>
      </p:sp>
      <p:sp>
        <p:nvSpPr>
          <p:cNvPr id="36868" name="Rectangle 3"/>
          <p:cNvSpPr/>
          <p:nvPr/>
        </p:nvSpPr>
        <p:spPr>
          <a:xfrm>
            <a:off x="870387" y="1220015"/>
            <a:ext cx="7502369" cy="1618435"/>
          </a:xfrm>
          <a:prstGeom prst="rect">
            <a:avLst/>
          </a:prstGeom>
          <a:noFill/>
          <a:ln w="9525">
            <a:noFill/>
          </a:ln>
        </p:spPr>
        <p:txBody>
          <a:bodyPr lIns="0" tIns="0" rIns="0" bIns="0" anchor="t"/>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3200" dirty="0">
                <a:solidFill>
                  <a:srgbClr val="000000"/>
                </a:solidFill>
                <a:latin typeface="Calibri" pitchFamily="34" charset="0"/>
              </a:rPr>
              <a:t>To investigate how carbon is cycled and stored through different ecosystems and in relation to changing temperatures.</a:t>
            </a:r>
            <a:endParaRPr lang="en-GB" altLang="en-US" sz="1800" dirty="0">
              <a:solidFill>
                <a:srgbClr val="000000"/>
              </a:solidFill>
              <a:latin typeface="Calibri" pitchFamily="34" charset="0"/>
              <a:ea typeface="DejaVu Sans" panose="020B0603030804020204"/>
            </a:endParaRPr>
          </a:p>
        </p:txBody>
      </p:sp>
      <p:sp>
        <p:nvSpPr>
          <p:cNvPr id="6" name="Rectangle 3"/>
          <p:cNvSpPr/>
          <p:nvPr/>
        </p:nvSpPr>
        <p:spPr>
          <a:xfrm>
            <a:off x="436378" y="303379"/>
            <a:ext cx="6341442" cy="1200150"/>
          </a:xfrm>
          <a:prstGeom prst="rect">
            <a:avLst/>
          </a:prstGeom>
          <a:noFill/>
          <a:ln w="9525">
            <a:noFill/>
          </a:ln>
        </p:spPr>
        <p:txBody>
          <a:bodyPr lIns="99208" tIns="49604" rIns="99208" bIns="49604"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Lst>
            </a:pPr>
            <a:r>
              <a:rPr lang="en-GB" altLang="en-US" sz="3200" dirty="0">
                <a:solidFill>
                  <a:srgbClr val="000000"/>
                </a:solidFill>
                <a:latin typeface="Calibri" panose="020F0502020204030204" pitchFamily="34" charset="0"/>
              </a:rPr>
              <a:t>Aim:</a:t>
            </a:r>
            <a:endParaRPr lang="en-GB" altLang="en-US" sz="2600" dirty="0">
              <a:solidFill>
                <a:srgbClr val="000000"/>
              </a:solidFill>
              <a:latin typeface="Calibri" panose="020F0502020204030204" pitchFamily="34" charset="0"/>
            </a:endParaRPr>
          </a:p>
        </p:txBody>
      </p:sp>
      <p:sp>
        <p:nvSpPr>
          <p:cNvPr id="5" name="Rectangle 1"/>
          <p:cNvSpPr/>
          <p:nvPr/>
        </p:nvSpPr>
        <p:spPr>
          <a:xfrm>
            <a:off x="629060" y="2572409"/>
            <a:ext cx="7769997" cy="3105807"/>
          </a:xfrm>
          <a:prstGeom prst="rect">
            <a:avLst/>
          </a:prstGeom>
          <a:noFill/>
          <a:ln w="9525">
            <a:noFill/>
          </a:ln>
        </p:spPr>
        <p:txBody>
          <a:bodyPr lIns="0" tIns="0" rIns="0" bIns="0" anchor="ctr"/>
          <a:lstStyle/>
          <a:p>
            <a:pPr marL="514350" indent="-514350" algn="ctr" defTabSz="0" hangingPunct="0">
              <a:buAutoNum type="arabicParenR"/>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Lst>
            </a:pPr>
            <a:r>
              <a:rPr lang="en-GB" altLang="en-US" sz="2800" dirty="0">
                <a:solidFill>
                  <a:srgbClr val="000000"/>
                </a:solidFill>
                <a:latin typeface="Calibri" pitchFamily="34" charset="0"/>
              </a:rPr>
              <a:t>What will happen to the amount of carbon cycled by plants as global temperatures increase?</a:t>
            </a:r>
          </a:p>
          <a:p>
            <a:pPr marL="514350" indent="-514350" algn="ctr" defTabSz="0" hangingPunct="0">
              <a:buAutoNum type="arabicParenR"/>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Lst>
            </a:pPr>
            <a:endParaRPr lang="en-GB" altLang="en-US" sz="2800" dirty="0">
              <a:solidFill>
                <a:srgbClr val="000000"/>
              </a:solidFill>
              <a:latin typeface="Calibri" pitchFamily="34" charset="0"/>
            </a:endParaRPr>
          </a:p>
          <a:p>
            <a:pPr marL="514350" indent="-514350" algn="ctr" defTabSz="0" hangingPunct="0">
              <a:buAutoNum type="arabicParenR"/>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Lst>
            </a:pPr>
            <a:r>
              <a:rPr lang="en-GB" altLang="en-US" sz="2800" dirty="0">
                <a:solidFill>
                  <a:srgbClr val="000000"/>
                </a:solidFill>
                <a:latin typeface="Calibri" pitchFamily="34" charset="0"/>
              </a:rPr>
              <a:t>How much organic carbon is stored in soils and trees?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82" y="1"/>
            <a:ext cx="9141591" cy="6862371"/>
            <a:chOff x="482" y="1"/>
            <a:chExt cx="9141591" cy="6862371"/>
          </a:xfrm>
        </p:grpSpPr>
        <p:sp>
          <p:nvSpPr>
            <p:cNvPr id="22530" name="Rectangle 1"/>
            <p:cNvSpPr/>
            <p:nvPr/>
          </p:nvSpPr>
          <p:spPr>
            <a:xfrm>
              <a:off x="482" y="1"/>
              <a:ext cx="9141453" cy="5803900"/>
            </a:xfrm>
            <a:prstGeom prst="rect">
              <a:avLst/>
            </a:prstGeom>
            <a:solidFill>
              <a:srgbClr val="C5D3E9"/>
            </a:solidFill>
            <a:ln w="9525">
              <a:noFill/>
            </a:ln>
          </p:spPr>
          <p:txBody>
            <a:bodyPr wrap="none" lIns="82945" tIns="41473" rIns="82945" bIns="41473" anchor="ctr"/>
            <a:lstStyle/>
            <a:p>
              <a:endParaRPr lang="en-US" altLang="x-none" sz="1800" dirty="0">
                <a:latin typeface="Arial" panose="020B0604020202020204" pitchFamily="34" charset="0"/>
              </a:endParaRPr>
            </a:p>
          </p:txBody>
        </p:sp>
        <p:pic>
          <p:nvPicPr>
            <p:cNvPr id="22533" name="Picture 4"/>
            <p:cNvPicPr>
              <a:picLocks noChangeAspect="1"/>
            </p:cNvPicPr>
            <p:nvPr/>
          </p:nvPicPr>
          <p:blipFill>
            <a:blip r:embed="rId3" cstate="print"/>
            <a:srcRect r="34555"/>
            <a:stretch>
              <a:fillRect/>
            </a:stretch>
          </p:blipFill>
          <p:spPr>
            <a:xfrm>
              <a:off x="2208" y="3562092"/>
              <a:ext cx="9139865" cy="3300280"/>
            </a:xfrm>
            <a:prstGeom prst="rect">
              <a:avLst/>
            </a:prstGeom>
            <a:noFill/>
            <a:ln w="9525">
              <a:noFill/>
            </a:ln>
          </p:spPr>
        </p:pic>
      </p:grpSp>
      <p:sp>
        <p:nvSpPr>
          <p:cNvPr id="22532" name="Rectangle 3"/>
          <p:cNvSpPr/>
          <p:nvPr/>
        </p:nvSpPr>
        <p:spPr>
          <a:xfrm>
            <a:off x="326058" y="171450"/>
            <a:ext cx="6341442" cy="1200150"/>
          </a:xfrm>
          <a:prstGeom prst="rect">
            <a:avLst/>
          </a:prstGeom>
          <a:noFill/>
          <a:ln w="9525">
            <a:noFill/>
          </a:ln>
        </p:spPr>
        <p:txBody>
          <a:bodyPr lIns="99208" tIns="49604" rIns="99208" bIns="49604"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Lst>
            </a:pPr>
            <a:r>
              <a:rPr lang="en-GB" altLang="en-US" sz="2600" dirty="0">
                <a:solidFill>
                  <a:srgbClr val="000000"/>
                </a:solidFill>
                <a:latin typeface="Calibri" panose="020F0502020204030204" pitchFamily="34" charset="0"/>
              </a:rPr>
              <a:t>Linking Ecosystems with the Carbon Cycle</a:t>
            </a:r>
          </a:p>
        </p:txBody>
      </p:sp>
      <p:sp>
        <p:nvSpPr>
          <p:cNvPr id="22536" name="Rectangle 11"/>
          <p:cNvSpPr/>
          <p:nvPr/>
        </p:nvSpPr>
        <p:spPr>
          <a:xfrm>
            <a:off x="278298" y="2584904"/>
            <a:ext cx="3188802" cy="1053646"/>
          </a:xfrm>
          <a:prstGeom prst="roundRect">
            <a:avLst/>
          </a:prstGeom>
          <a:noFill/>
          <a:ln w="28575">
            <a:solidFill>
              <a:schemeClr val="accent2"/>
            </a:solidFill>
          </a:ln>
        </p:spPr>
        <p:txBody>
          <a:bodyPr lIns="99208" tIns="49604" rIns="99208" bIns="49604" anchor="ctr"/>
          <a:lstStyle/>
          <a:p>
            <a:pPr algn="ctr" defTabSz="0">
              <a:tabLst>
                <a:tab pos="407814" algn="l"/>
                <a:tab pos="815052" algn="l"/>
              </a:tabLst>
            </a:pPr>
            <a:r>
              <a:rPr lang="en-GB" altLang="en-US" sz="3200" dirty="0">
                <a:solidFill>
                  <a:srgbClr val="000000"/>
                </a:solidFill>
                <a:latin typeface="Arial" panose="020B0604020202020204" pitchFamily="34" charset="0"/>
              </a:rPr>
              <a:t>Respiration</a:t>
            </a:r>
          </a:p>
          <a:p>
            <a:pPr algn="ctr" defTabSz="0">
              <a:tabLst>
                <a:tab pos="407814" algn="l"/>
                <a:tab pos="815052"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39" name="Rectangle 6"/>
          <p:cNvSpPr/>
          <p:nvPr/>
        </p:nvSpPr>
        <p:spPr>
          <a:xfrm>
            <a:off x="5695919" y="2587852"/>
            <a:ext cx="3181381" cy="1047750"/>
          </a:xfrm>
          <a:prstGeom prst="roundRect">
            <a:avLst/>
          </a:prstGeom>
          <a:noFill/>
          <a:ln w="28575">
            <a:solidFill>
              <a:schemeClr val="accent2"/>
            </a:solidFill>
          </a:ln>
        </p:spPr>
        <p:txBody>
          <a:bodyPr wrap="none" lIns="99208" tIns="49604" rIns="99208" bIns="49604" anchor="ctr"/>
          <a:lstStyle/>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Photosynthesis</a:t>
            </a:r>
          </a:p>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40" name="TextBox 23"/>
          <p:cNvSpPr txBox="1"/>
          <p:nvPr/>
        </p:nvSpPr>
        <p:spPr>
          <a:xfrm>
            <a:off x="2786250" y="1333841"/>
            <a:ext cx="3571500" cy="637496"/>
          </a:xfrm>
          <a:prstGeom prst="flowChartAlternateProcess">
            <a:avLst/>
          </a:prstGeom>
          <a:noFill/>
          <a:ln w="28575">
            <a:solidFill>
              <a:schemeClr val="accent4"/>
            </a:solidFill>
          </a:ln>
        </p:spPr>
        <p:txBody>
          <a:bodyPr wrap="square" lIns="82945" tIns="41473" rIns="82945" bIns="41473" anchor="ctr">
            <a:spAutoFit/>
          </a:bodyPr>
          <a:lstStyle/>
          <a:p>
            <a:pPr algn="ctr"/>
            <a:r>
              <a:rPr lang="en-GB" altLang="en-US" sz="3200" dirty="0">
                <a:latin typeface="Arial" panose="020B0604020202020204" pitchFamily="34" charset="0"/>
              </a:rPr>
              <a:t>Atmospheric </a:t>
            </a:r>
            <a:r>
              <a:rPr lang="en-GB" altLang="en-US" sz="3200" dirty="0">
                <a:solidFill>
                  <a:srgbClr val="000000"/>
                </a:solidFill>
                <a:latin typeface="Arial" panose="020B0604020202020204" pitchFamily="34" charset="0"/>
              </a:rPr>
              <a:t>CO₂</a:t>
            </a:r>
            <a:endParaRPr lang="en-GB" altLang="en-US" sz="1800" dirty="0">
              <a:latin typeface="Arial" panose="020B0604020202020204" pitchFamily="34" charset="0"/>
            </a:endParaRPr>
          </a:p>
        </p:txBody>
      </p:sp>
      <p:cxnSp>
        <p:nvCxnSpPr>
          <p:cNvPr id="22542" name="Curved Connector 35"/>
          <p:cNvCxnSpPr/>
          <p:nvPr/>
        </p:nvCxnSpPr>
        <p:spPr>
          <a:xfrm rot="5400000" flipH="1" flipV="1">
            <a:off x="2545222" y="3319721"/>
            <a:ext cx="2490784" cy="13775"/>
          </a:xfrm>
          <a:prstGeom prst="curvedConnector3">
            <a:avLst>
              <a:gd name="adj1" fmla="val 50000"/>
            </a:avLst>
          </a:prstGeom>
          <a:ln w="38100" cap="flat" cmpd="sng">
            <a:solidFill>
              <a:schemeClr val="accent1"/>
            </a:solidFill>
            <a:prstDash val="solid"/>
            <a:headEnd type="none" w="med" len="med"/>
            <a:tailEnd type="arrow" w="med" len="med"/>
          </a:ln>
          <a:effectLst>
            <a:outerShdw dist="23000" dir="5400000" algn="ctr" rotWithShape="0">
              <a:srgbClr val="000000">
                <a:alpha val="34000"/>
              </a:srgbClr>
            </a:outerShdw>
          </a:effectLst>
        </p:spPr>
      </p:cxnSp>
      <p:cxnSp>
        <p:nvCxnSpPr>
          <p:cNvPr id="22543" name="Curved Connector 49"/>
          <p:cNvCxnSpPr/>
          <p:nvPr/>
        </p:nvCxnSpPr>
        <p:spPr>
          <a:xfrm rot="5400000">
            <a:off x="4333452" y="3347398"/>
            <a:ext cx="2419346" cy="19052"/>
          </a:xfrm>
          <a:prstGeom prst="curvedConnector3">
            <a:avLst>
              <a:gd name="adj1" fmla="val 50000"/>
            </a:avLst>
          </a:prstGeom>
          <a:ln w="38100" cap="flat" cmpd="sng">
            <a:solidFill>
              <a:schemeClr val="accent1"/>
            </a:solidFill>
            <a:prstDash val="solid"/>
            <a:headEnd type="none" w="med" len="med"/>
            <a:tailEnd type="arrow" w="med" len="med"/>
          </a:ln>
          <a:effectLst>
            <a:outerShdw dist="23000" dir="5400000" algn="ctr" rotWithShape="0">
              <a:srgbClr val="000000">
                <a:alpha val="34000"/>
              </a:srgbClr>
            </a:outerShdw>
          </a:effectLst>
        </p:spPr>
      </p:cxnSp>
      <p:sp>
        <p:nvSpPr>
          <p:cNvPr id="12" name="Rectangle 14">
            <a:extLst>
              <a:ext uri="{FF2B5EF4-FFF2-40B4-BE49-F238E27FC236}">
                <a16:creationId xmlns:a16="http://schemas.microsoft.com/office/drawing/2014/main" xmlns="" id="{0D7A8958-514D-4F7F-921F-B84823BBF1CF}"/>
              </a:ext>
            </a:extLst>
          </p:cNvPr>
          <p:cNvSpPr/>
          <p:nvPr/>
        </p:nvSpPr>
        <p:spPr>
          <a:xfrm>
            <a:off x="2680139" y="5328744"/>
            <a:ext cx="4035972" cy="804042"/>
          </a:xfrm>
          <a:prstGeom prst="roundRect">
            <a:avLst/>
          </a:prstGeom>
          <a:noFill/>
          <a:ln w="28575">
            <a:solidFill>
              <a:schemeClr val="accent4"/>
            </a:solidFill>
          </a:ln>
        </p:spPr>
        <p:txBody>
          <a:bodyPr wrap="none" lIns="99208" tIns="49604" rIns="99208" bIns="49604" anchor="ctr"/>
          <a:lstStyle/>
          <a:p>
            <a:pPr algn="ctr" defTabSz="0">
              <a:tabLst>
                <a:tab pos="407814" algn="l"/>
                <a:tab pos="815052" algn="l"/>
              </a:tabLst>
            </a:pPr>
            <a:r>
              <a:rPr lang="en-GB" altLang="en-US" sz="3200" dirty="0">
                <a:solidFill>
                  <a:schemeClr val="bg1"/>
                </a:solidFill>
                <a:latin typeface="Arial" panose="020B0604020202020204" pitchFamily="34" charset="0"/>
              </a:rPr>
              <a:t>Plant organic matter</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82" y="1"/>
            <a:ext cx="9141591" cy="6862371"/>
            <a:chOff x="482" y="1"/>
            <a:chExt cx="9141591" cy="6862371"/>
          </a:xfrm>
        </p:grpSpPr>
        <p:sp>
          <p:nvSpPr>
            <p:cNvPr id="22530" name="Rectangle 1"/>
            <p:cNvSpPr/>
            <p:nvPr/>
          </p:nvSpPr>
          <p:spPr>
            <a:xfrm>
              <a:off x="482" y="1"/>
              <a:ext cx="9141453" cy="5803900"/>
            </a:xfrm>
            <a:prstGeom prst="rect">
              <a:avLst/>
            </a:prstGeom>
            <a:solidFill>
              <a:srgbClr val="C5D3E9"/>
            </a:solidFill>
            <a:ln w="9525">
              <a:noFill/>
            </a:ln>
          </p:spPr>
          <p:txBody>
            <a:bodyPr wrap="none" lIns="82945" tIns="41473" rIns="82945" bIns="41473" anchor="ctr"/>
            <a:lstStyle/>
            <a:p>
              <a:endParaRPr lang="en-US" altLang="x-none" sz="1800" dirty="0">
                <a:latin typeface="Arial" panose="020B0604020202020204" pitchFamily="34" charset="0"/>
              </a:endParaRPr>
            </a:p>
          </p:txBody>
        </p:sp>
        <p:pic>
          <p:nvPicPr>
            <p:cNvPr id="22533" name="Picture 4"/>
            <p:cNvPicPr>
              <a:picLocks noChangeAspect="1"/>
            </p:cNvPicPr>
            <p:nvPr/>
          </p:nvPicPr>
          <p:blipFill>
            <a:blip r:embed="rId3" cstate="print"/>
            <a:srcRect r="34555"/>
            <a:stretch>
              <a:fillRect/>
            </a:stretch>
          </p:blipFill>
          <p:spPr>
            <a:xfrm>
              <a:off x="2208" y="3562092"/>
              <a:ext cx="9139865" cy="3300280"/>
            </a:xfrm>
            <a:prstGeom prst="rect">
              <a:avLst/>
            </a:prstGeom>
            <a:noFill/>
            <a:ln w="9525">
              <a:noFill/>
            </a:ln>
          </p:spPr>
        </p:pic>
      </p:grpSp>
      <p:sp>
        <p:nvSpPr>
          <p:cNvPr id="22536" name="Rectangle 11"/>
          <p:cNvSpPr/>
          <p:nvPr/>
        </p:nvSpPr>
        <p:spPr>
          <a:xfrm>
            <a:off x="278298" y="2584904"/>
            <a:ext cx="3188802" cy="1053646"/>
          </a:xfrm>
          <a:prstGeom prst="roundRect">
            <a:avLst/>
          </a:prstGeom>
          <a:noFill/>
          <a:ln w="28575">
            <a:solidFill>
              <a:schemeClr val="accent2"/>
            </a:solidFill>
          </a:ln>
        </p:spPr>
        <p:txBody>
          <a:bodyPr lIns="99208" tIns="49604" rIns="99208" bIns="49604" anchor="ctr"/>
          <a:lstStyle/>
          <a:p>
            <a:pPr algn="ctr" defTabSz="0">
              <a:tabLst>
                <a:tab pos="407814" algn="l"/>
                <a:tab pos="815052" algn="l"/>
              </a:tabLst>
            </a:pPr>
            <a:r>
              <a:rPr lang="en-GB" altLang="en-US" sz="3200" dirty="0">
                <a:solidFill>
                  <a:srgbClr val="000000"/>
                </a:solidFill>
                <a:latin typeface="Arial" panose="020B0604020202020204" pitchFamily="34" charset="0"/>
              </a:rPr>
              <a:t>Respiration</a:t>
            </a:r>
          </a:p>
          <a:p>
            <a:pPr algn="ctr" defTabSz="0">
              <a:tabLst>
                <a:tab pos="407814" algn="l"/>
                <a:tab pos="815052"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39" name="Rectangle 6"/>
          <p:cNvSpPr/>
          <p:nvPr/>
        </p:nvSpPr>
        <p:spPr>
          <a:xfrm>
            <a:off x="5695919" y="2587852"/>
            <a:ext cx="3181381" cy="1047750"/>
          </a:xfrm>
          <a:prstGeom prst="roundRect">
            <a:avLst/>
          </a:prstGeom>
          <a:noFill/>
          <a:ln w="28575">
            <a:solidFill>
              <a:schemeClr val="accent2"/>
            </a:solidFill>
          </a:ln>
        </p:spPr>
        <p:txBody>
          <a:bodyPr wrap="none" lIns="99208" tIns="49604" rIns="99208" bIns="49604" anchor="ctr"/>
          <a:lstStyle/>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Photosynthesis</a:t>
            </a:r>
          </a:p>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40" name="TextBox 23"/>
          <p:cNvSpPr txBox="1"/>
          <p:nvPr/>
        </p:nvSpPr>
        <p:spPr>
          <a:xfrm>
            <a:off x="2950026" y="1333841"/>
            <a:ext cx="3571500" cy="637496"/>
          </a:xfrm>
          <a:prstGeom prst="flowChartAlternateProcess">
            <a:avLst/>
          </a:prstGeom>
          <a:noFill/>
          <a:ln w="28575">
            <a:solidFill>
              <a:schemeClr val="accent4"/>
            </a:solidFill>
          </a:ln>
        </p:spPr>
        <p:txBody>
          <a:bodyPr wrap="square" lIns="82945" tIns="41473" rIns="82945" bIns="41473" anchor="ctr">
            <a:spAutoFit/>
          </a:bodyPr>
          <a:lstStyle/>
          <a:p>
            <a:pPr algn="ctr"/>
            <a:r>
              <a:rPr lang="en-GB" altLang="en-US" sz="3200" dirty="0">
                <a:latin typeface="Arial" panose="020B0604020202020204" pitchFamily="34" charset="0"/>
              </a:rPr>
              <a:t>Atmospheric </a:t>
            </a:r>
            <a:r>
              <a:rPr lang="en-GB" altLang="en-US" sz="3200" dirty="0">
                <a:solidFill>
                  <a:srgbClr val="000000"/>
                </a:solidFill>
                <a:latin typeface="Arial" panose="020B0604020202020204" pitchFamily="34" charset="0"/>
              </a:rPr>
              <a:t>CO₂</a:t>
            </a:r>
            <a:endParaRPr lang="en-GB" altLang="en-US" sz="1800" dirty="0">
              <a:latin typeface="Arial" panose="020B0604020202020204" pitchFamily="34" charset="0"/>
            </a:endParaRPr>
          </a:p>
        </p:txBody>
      </p:sp>
      <p:cxnSp>
        <p:nvCxnSpPr>
          <p:cNvPr id="22542" name="Curved Connector 35"/>
          <p:cNvCxnSpPr/>
          <p:nvPr/>
        </p:nvCxnSpPr>
        <p:spPr>
          <a:xfrm rot="16200000" flipV="1">
            <a:off x="2521575" y="3357146"/>
            <a:ext cx="2553845" cy="1987"/>
          </a:xfrm>
          <a:prstGeom prst="curvedConnector3">
            <a:avLst>
              <a:gd name="adj1" fmla="val 50000"/>
            </a:avLst>
          </a:prstGeom>
          <a:ln w="38100" cap="flat" cmpd="sng">
            <a:solidFill>
              <a:schemeClr val="accent1"/>
            </a:solidFill>
            <a:prstDash val="solid"/>
            <a:headEnd type="none" w="med" len="med"/>
            <a:tailEnd type="arrow" w="med" len="med"/>
          </a:ln>
          <a:effectLst>
            <a:outerShdw dist="23000" dir="5400000" algn="ctr" rotWithShape="0">
              <a:srgbClr val="000000">
                <a:alpha val="34000"/>
              </a:srgbClr>
            </a:outerShdw>
          </a:effectLst>
        </p:spPr>
      </p:cxnSp>
      <p:cxnSp>
        <p:nvCxnSpPr>
          <p:cNvPr id="22543" name="Curved Connector 49"/>
          <p:cNvCxnSpPr/>
          <p:nvPr/>
        </p:nvCxnSpPr>
        <p:spPr>
          <a:xfrm rot="5400000">
            <a:off x="4333452" y="3347398"/>
            <a:ext cx="2419346" cy="19052"/>
          </a:xfrm>
          <a:prstGeom prst="curvedConnector3">
            <a:avLst>
              <a:gd name="adj1" fmla="val 50000"/>
            </a:avLst>
          </a:prstGeom>
          <a:ln w="38100" cap="flat" cmpd="sng">
            <a:solidFill>
              <a:schemeClr val="accent1"/>
            </a:solidFill>
            <a:prstDash val="solid"/>
            <a:headEnd type="none" w="med" len="med"/>
            <a:tailEnd type="arrow" w="med" len="med"/>
          </a:ln>
          <a:effectLst>
            <a:outerShdw dist="23000" dir="5400000" algn="ctr" rotWithShape="0">
              <a:srgbClr val="000000">
                <a:alpha val="34000"/>
              </a:srgbClr>
            </a:outerShdw>
          </a:effectLst>
        </p:spPr>
      </p:cxnSp>
      <p:sp>
        <p:nvSpPr>
          <p:cNvPr id="16" name="Sun 15"/>
          <p:cNvSpPr/>
          <p:nvPr/>
        </p:nvSpPr>
        <p:spPr>
          <a:xfrm>
            <a:off x="99249" y="101282"/>
            <a:ext cx="2734975" cy="2303463"/>
          </a:xfrm>
          <a:prstGeom prst="sun">
            <a:avLst>
              <a:gd name="adj" fmla="val 25000"/>
            </a:avLst>
          </a:prstGeom>
          <a:solidFill>
            <a:srgbClr val="F2F432">
              <a:alpha val="100000"/>
            </a:srgbClr>
          </a:solidFill>
          <a:ln w="9525" cap="flat" cmpd="sng">
            <a:solidFill>
              <a:schemeClr val="tx1"/>
            </a:solidFill>
            <a:prstDash val="solid"/>
            <a:bevel/>
            <a:headEnd type="none" w="med" len="med"/>
            <a:tailEnd type="none" w="med" len="med"/>
          </a:ln>
        </p:spPr>
        <p:txBody>
          <a:bodyPr lIns="82945" tIns="41473" rIns="82945" bIns="41473"/>
          <a:lstStyle/>
          <a:p>
            <a:endParaRPr lang="en-US" sz="1800" dirty="0"/>
          </a:p>
        </p:txBody>
      </p:sp>
      <p:cxnSp>
        <p:nvCxnSpPr>
          <p:cNvPr id="18" name="Curved Connector 35"/>
          <p:cNvCxnSpPr/>
          <p:nvPr/>
        </p:nvCxnSpPr>
        <p:spPr>
          <a:xfrm rot="5400000" flipH="1" flipV="1">
            <a:off x="2509142" y="3344429"/>
            <a:ext cx="2565219" cy="16048"/>
          </a:xfrm>
          <a:prstGeom prst="curvedConnector3">
            <a:avLst>
              <a:gd name="adj1" fmla="val 50000"/>
            </a:avLst>
          </a:prstGeom>
          <a:ln w="76200" cap="flat" cmpd="sng">
            <a:solidFill>
              <a:schemeClr val="accent2"/>
            </a:solidFill>
            <a:prstDash val="solid"/>
            <a:headEnd type="none" w="med" len="med"/>
            <a:tailEnd type="arrow" w="med" len="med"/>
          </a:ln>
          <a:effectLst>
            <a:outerShdw dist="23000" dir="5400000" algn="ctr" rotWithShape="0">
              <a:srgbClr val="000000">
                <a:alpha val="34000"/>
              </a:srgbClr>
            </a:outerShdw>
          </a:effectLst>
        </p:spPr>
      </p:cxnSp>
      <p:sp>
        <p:nvSpPr>
          <p:cNvPr id="20" name="TextBox 23"/>
          <p:cNvSpPr txBox="1"/>
          <p:nvPr/>
        </p:nvSpPr>
        <p:spPr>
          <a:xfrm>
            <a:off x="2952298" y="808592"/>
            <a:ext cx="3571500" cy="1182326"/>
          </a:xfrm>
          <a:prstGeom prst="flowChartAlternateProcess">
            <a:avLst/>
          </a:prstGeom>
          <a:noFill/>
          <a:ln w="76200">
            <a:solidFill>
              <a:schemeClr val="accent4"/>
            </a:solidFill>
          </a:ln>
        </p:spPr>
        <p:txBody>
          <a:bodyPr wrap="square" lIns="82945" tIns="41473" rIns="82945" bIns="41473" anchor="ctr">
            <a:spAutoFit/>
          </a:bodyPr>
          <a:lstStyle/>
          <a:p>
            <a:pPr algn="ctr"/>
            <a:r>
              <a:rPr lang="en-GB" altLang="en-US" sz="3200" dirty="0">
                <a:latin typeface="Arial" panose="020B0604020202020204" pitchFamily="34" charset="0"/>
              </a:rPr>
              <a:t>Increased</a:t>
            </a:r>
          </a:p>
          <a:p>
            <a:pPr algn="ctr"/>
            <a:r>
              <a:rPr lang="en-GB" altLang="en-US" sz="3200" dirty="0">
                <a:latin typeface="Arial" panose="020B0604020202020204" pitchFamily="34" charset="0"/>
              </a:rPr>
              <a:t>Atmospheric </a:t>
            </a:r>
            <a:r>
              <a:rPr lang="en-GB" altLang="en-US" sz="3200" dirty="0">
                <a:solidFill>
                  <a:srgbClr val="000000"/>
                </a:solidFill>
                <a:latin typeface="Arial" panose="020B0604020202020204" pitchFamily="34" charset="0"/>
              </a:rPr>
              <a:t>CO₂</a:t>
            </a:r>
            <a:endParaRPr lang="en-GB" altLang="en-US" sz="1800" dirty="0">
              <a:latin typeface="Arial" panose="020B0604020202020204" pitchFamily="34" charset="0"/>
            </a:endParaRPr>
          </a:p>
        </p:txBody>
      </p:sp>
      <p:sp>
        <p:nvSpPr>
          <p:cNvPr id="24" name="Rectangle 14"/>
          <p:cNvSpPr/>
          <p:nvPr/>
        </p:nvSpPr>
        <p:spPr>
          <a:xfrm>
            <a:off x="2680139" y="5328744"/>
            <a:ext cx="4035972" cy="804042"/>
          </a:xfrm>
          <a:prstGeom prst="roundRect">
            <a:avLst/>
          </a:prstGeom>
          <a:noFill/>
          <a:ln w="28575">
            <a:solidFill>
              <a:schemeClr val="accent4"/>
            </a:solidFill>
          </a:ln>
        </p:spPr>
        <p:txBody>
          <a:bodyPr wrap="none" lIns="99208" tIns="49604" rIns="99208" bIns="49604" anchor="ctr"/>
          <a:lstStyle/>
          <a:p>
            <a:pPr algn="ctr" defTabSz="0">
              <a:tabLst>
                <a:tab pos="407814" algn="l"/>
                <a:tab pos="815052" algn="l"/>
              </a:tabLst>
            </a:pPr>
            <a:r>
              <a:rPr lang="en-GB" altLang="en-US" sz="3200" dirty="0">
                <a:solidFill>
                  <a:schemeClr val="bg1"/>
                </a:solidFill>
                <a:latin typeface="Arial" panose="020B0604020202020204" pitchFamily="34" charset="0"/>
              </a:rPr>
              <a:t>Plant organic matter</a:t>
            </a:r>
          </a:p>
        </p:txBody>
      </p:sp>
      <p:sp>
        <p:nvSpPr>
          <p:cNvPr id="14" name="Sun 13">
            <a:extLst>
              <a:ext uri="{FF2B5EF4-FFF2-40B4-BE49-F238E27FC236}">
                <a16:creationId xmlns:a16="http://schemas.microsoft.com/office/drawing/2014/main" xmlns="" id="{5F953B55-6497-41FF-B08D-89E6674A1EB4}"/>
              </a:ext>
            </a:extLst>
          </p:cNvPr>
          <p:cNvSpPr/>
          <p:nvPr/>
        </p:nvSpPr>
        <p:spPr>
          <a:xfrm>
            <a:off x="99244" y="101277"/>
            <a:ext cx="2734975" cy="2303463"/>
          </a:xfrm>
          <a:prstGeom prst="sun">
            <a:avLst>
              <a:gd name="adj" fmla="val 25000"/>
            </a:avLst>
          </a:prstGeom>
          <a:solidFill>
            <a:schemeClr val="accent6">
              <a:lumMod val="75000"/>
            </a:schemeClr>
          </a:solidFill>
          <a:ln w="9525" cap="flat" cmpd="sng">
            <a:solidFill>
              <a:schemeClr val="tx1"/>
            </a:solidFill>
            <a:prstDash val="solid"/>
            <a:bevel/>
            <a:headEnd type="none" w="med" len="med"/>
            <a:tailEnd type="none" w="med" len="med"/>
          </a:ln>
        </p:spPr>
        <p:txBody>
          <a:bodyPr lIns="82945" tIns="41473" rIns="82945" bIns="41473"/>
          <a:lstStyle/>
          <a:p>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54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254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nimBg="1"/>
      <p:bldP spid="20"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82" y="1"/>
            <a:ext cx="9141591" cy="6862371"/>
            <a:chOff x="482" y="1"/>
            <a:chExt cx="9141591" cy="6862371"/>
          </a:xfrm>
        </p:grpSpPr>
        <p:sp>
          <p:nvSpPr>
            <p:cNvPr id="22530" name="Rectangle 1"/>
            <p:cNvSpPr/>
            <p:nvPr/>
          </p:nvSpPr>
          <p:spPr>
            <a:xfrm>
              <a:off x="482" y="1"/>
              <a:ext cx="9141453" cy="5803900"/>
            </a:xfrm>
            <a:prstGeom prst="rect">
              <a:avLst/>
            </a:prstGeom>
            <a:solidFill>
              <a:srgbClr val="C5D3E9"/>
            </a:solidFill>
            <a:ln w="9525">
              <a:noFill/>
            </a:ln>
          </p:spPr>
          <p:txBody>
            <a:bodyPr wrap="none" lIns="82945" tIns="41473" rIns="82945" bIns="41473" anchor="ctr"/>
            <a:lstStyle/>
            <a:p>
              <a:endParaRPr lang="en-US" altLang="x-none" sz="1800" dirty="0">
                <a:latin typeface="Arial" panose="020B0604020202020204" pitchFamily="34" charset="0"/>
              </a:endParaRPr>
            </a:p>
          </p:txBody>
        </p:sp>
        <p:pic>
          <p:nvPicPr>
            <p:cNvPr id="22533" name="Picture 4"/>
            <p:cNvPicPr>
              <a:picLocks noChangeAspect="1"/>
            </p:cNvPicPr>
            <p:nvPr/>
          </p:nvPicPr>
          <p:blipFill>
            <a:blip r:embed="rId3" cstate="print"/>
            <a:srcRect r="34555"/>
            <a:stretch>
              <a:fillRect/>
            </a:stretch>
          </p:blipFill>
          <p:spPr>
            <a:xfrm>
              <a:off x="2208" y="3562092"/>
              <a:ext cx="9139865" cy="3300280"/>
            </a:xfrm>
            <a:prstGeom prst="rect">
              <a:avLst/>
            </a:prstGeom>
            <a:noFill/>
            <a:ln w="9525">
              <a:noFill/>
            </a:ln>
          </p:spPr>
        </p:pic>
      </p:grpSp>
      <p:sp>
        <p:nvSpPr>
          <p:cNvPr id="22536" name="Rectangle 11"/>
          <p:cNvSpPr/>
          <p:nvPr/>
        </p:nvSpPr>
        <p:spPr>
          <a:xfrm>
            <a:off x="278298" y="2584904"/>
            <a:ext cx="3188802" cy="1053646"/>
          </a:xfrm>
          <a:prstGeom prst="roundRect">
            <a:avLst/>
          </a:prstGeom>
          <a:noFill/>
          <a:ln w="28575">
            <a:solidFill>
              <a:schemeClr val="accent2"/>
            </a:solidFill>
          </a:ln>
        </p:spPr>
        <p:txBody>
          <a:bodyPr lIns="99208" tIns="49604" rIns="99208" bIns="49604" anchor="ctr"/>
          <a:lstStyle/>
          <a:p>
            <a:pPr algn="ctr" defTabSz="0">
              <a:tabLst>
                <a:tab pos="407814" algn="l"/>
                <a:tab pos="815052" algn="l"/>
              </a:tabLst>
            </a:pPr>
            <a:r>
              <a:rPr lang="en-GB" altLang="en-US" sz="3200" dirty="0">
                <a:solidFill>
                  <a:srgbClr val="000000"/>
                </a:solidFill>
                <a:latin typeface="Arial" panose="020B0604020202020204" pitchFamily="34" charset="0"/>
              </a:rPr>
              <a:t>Respiration</a:t>
            </a:r>
          </a:p>
          <a:p>
            <a:pPr algn="ctr" defTabSz="0">
              <a:tabLst>
                <a:tab pos="407814" algn="l"/>
                <a:tab pos="815052"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39" name="Rectangle 6"/>
          <p:cNvSpPr/>
          <p:nvPr/>
        </p:nvSpPr>
        <p:spPr>
          <a:xfrm>
            <a:off x="5695919" y="2587852"/>
            <a:ext cx="3181381" cy="1047750"/>
          </a:xfrm>
          <a:prstGeom prst="roundRect">
            <a:avLst/>
          </a:prstGeom>
          <a:noFill/>
          <a:ln w="28575">
            <a:solidFill>
              <a:schemeClr val="accent2"/>
            </a:solidFill>
          </a:ln>
        </p:spPr>
        <p:txBody>
          <a:bodyPr wrap="none" lIns="99208" tIns="49604" rIns="99208" bIns="49604" anchor="ctr"/>
          <a:lstStyle/>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Photosynthesis</a:t>
            </a:r>
          </a:p>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40" name="TextBox 23"/>
          <p:cNvSpPr txBox="1"/>
          <p:nvPr/>
        </p:nvSpPr>
        <p:spPr>
          <a:xfrm>
            <a:off x="2950026" y="1333841"/>
            <a:ext cx="3571500" cy="637496"/>
          </a:xfrm>
          <a:prstGeom prst="flowChartAlternateProcess">
            <a:avLst/>
          </a:prstGeom>
          <a:noFill/>
          <a:ln w="28575">
            <a:solidFill>
              <a:schemeClr val="accent4"/>
            </a:solidFill>
          </a:ln>
        </p:spPr>
        <p:txBody>
          <a:bodyPr wrap="square" lIns="82945" tIns="41473" rIns="82945" bIns="41473" anchor="ctr">
            <a:spAutoFit/>
          </a:bodyPr>
          <a:lstStyle/>
          <a:p>
            <a:pPr algn="ctr"/>
            <a:r>
              <a:rPr lang="en-GB" altLang="en-US" sz="3200" dirty="0">
                <a:latin typeface="Arial" panose="020B0604020202020204" pitchFamily="34" charset="0"/>
              </a:rPr>
              <a:t>Atmospheric </a:t>
            </a:r>
            <a:r>
              <a:rPr lang="en-GB" altLang="en-US" sz="3200" dirty="0">
                <a:solidFill>
                  <a:srgbClr val="000000"/>
                </a:solidFill>
                <a:latin typeface="Arial" panose="020B0604020202020204" pitchFamily="34" charset="0"/>
              </a:rPr>
              <a:t>CO₂</a:t>
            </a:r>
            <a:endParaRPr lang="en-GB" altLang="en-US" sz="1800" dirty="0">
              <a:latin typeface="Arial" panose="020B0604020202020204" pitchFamily="34" charset="0"/>
            </a:endParaRPr>
          </a:p>
        </p:txBody>
      </p:sp>
      <p:cxnSp>
        <p:nvCxnSpPr>
          <p:cNvPr id="22542" name="Curved Connector 35"/>
          <p:cNvCxnSpPr/>
          <p:nvPr/>
        </p:nvCxnSpPr>
        <p:spPr>
          <a:xfrm rot="5400000" flipH="1" flipV="1">
            <a:off x="2724555" y="3311838"/>
            <a:ext cx="2475018" cy="13775"/>
          </a:xfrm>
          <a:prstGeom prst="curvedConnector3">
            <a:avLst>
              <a:gd name="adj1" fmla="val 50000"/>
            </a:avLst>
          </a:prstGeom>
          <a:ln w="38100" cap="flat" cmpd="sng">
            <a:solidFill>
              <a:schemeClr val="accent1"/>
            </a:solidFill>
            <a:prstDash val="solid"/>
            <a:headEnd type="none" w="med" len="med"/>
            <a:tailEnd type="arrow" w="med" len="med"/>
          </a:ln>
          <a:effectLst>
            <a:outerShdw dist="23000" dir="5400000" algn="ctr" rotWithShape="0">
              <a:srgbClr val="000000">
                <a:alpha val="34000"/>
              </a:srgbClr>
            </a:outerShdw>
          </a:effectLst>
        </p:spPr>
      </p:cxnSp>
      <p:cxnSp>
        <p:nvCxnSpPr>
          <p:cNvPr id="22543" name="Curved Connector 49"/>
          <p:cNvCxnSpPr/>
          <p:nvPr/>
        </p:nvCxnSpPr>
        <p:spPr>
          <a:xfrm rot="5400000">
            <a:off x="4296377" y="3324815"/>
            <a:ext cx="2479005" cy="4559"/>
          </a:xfrm>
          <a:prstGeom prst="curvedConnector3">
            <a:avLst>
              <a:gd name="adj1" fmla="val 50000"/>
            </a:avLst>
          </a:prstGeom>
          <a:ln w="38100" cap="flat" cmpd="sng">
            <a:solidFill>
              <a:schemeClr val="accent1"/>
            </a:solidFill>
            <a:prstDash val="solid"/>
            <a:headEnd type="none" w="med" len="med"/>
            <a:tailEnd type="arrow" w="med" len="med"/>
          </a:ln>
          <a:effectLst>
            <a:outerShdw dist="23000" dir="5400000" algn="ctr" rotWithShape="0">
              <a:srgbClr val="000000">
                <a:alpha val="34000"/>
              </a:srgbClr>
            </a:outerShdw>
          </a:effectLst>
        </p:spPr>
      </p:cxnSp>
      <p:sp>
        <p:nvSpPr>
          <p:cNvPr id="16" name="Sun 15"/>
          <p:cNvSpPr/>
          <p:nvPr/>
        </p:nvSpPr>
        <p:spPr>
          <a:xfrm>
            <a:off x="99249" y="101282"/>
            <a:ext cx="2734975" cy="2303463"/>
          </a:xfrm>
          <a:prstGeom prst="sun">
            <a:avLst>
              <a:gd name="adj" fmla="val 25000"/>
            </a:avLst>
          </a:prstGeom>
          <a:solidFill>
            <a:srgbClr val="F2F432">
              <a:alpha val="100000"/>
            </a:srgbClr>
          </a:solidFill>
          <a:ln w="9525" cap="flat" cmpd="sng">
            <a:solidFill>
              <a:schemeClr val="tx1"/>
            </a:solidFill>
            <a:prstDash val="solid"/>
            <a:bevel/>
            <a:headEnd type="none" w="med" len="med"/>
            <a:tailEnd type="none" w="med" len="med"/>
          </a:ln>
        </p:spPr>
        <p:txBody>
          <a:bodyPr lIns="82945" tIns="41473" rIns="82945" bIns="41473"/>
          <a:lstStyle/>
          <a:p>
            <a:endParaRPr lang="en-US" sz="1800" dirty="0"/>
          </a:p>
        </p:txBody>
      </p:sp>
      <p:cxnSp>
        <p:nvCxnSpPr>
          <p:cNvPr id="25" name="Curved Connector 49"/>
          <p:cNvCxnSpPr/>
          <p:nvPr/>
        </p:nvCxnSpPr>
        <p:spPr>
          <a:xfrm rot="5400000">
            <a:off x="4293691" y="3319555"/>
            <a:ext cx="2479005" cy="4559"/>
          </a:xfrm>
          <a:prstGeom prst="curvedConnector3">
            <a:avLst>
              <a:gd name="adj1" fmla="val 50000"/>
            </a:avLst>
          </a:prstGeom>
          <a:ln w="76200" cap="flat" cmpd="sng">
            <a:solidFill>
              <a:schemeClr val="accent2"/>
            </a:solidFill>
            <a:prstDash val="solid"/>
            <a:headEnd type="none" w="med" len="med"/>
            <a:tailEnd type="arrow" w="med" len="med"/>
          </a:ln>
          <a:effectLst>
            <a:outerShdw dist="23000" dir="5400000" algn="ctr" rotWithShape="0">
              <a:srgbClr val="000000">
                <a:alpha val="34000"/>
              </a:srgbClr>
            </a:outerShdw>
          </a:effectLst>
        </p:spPr>
      </p:cxnSp>
      <p:sp>
        <p:nvSpPr>
          <p:cNvPr id="22" name="Rectangle 14"/>
          <p:cNvSpPr/>
          <p:nvPr/>
        </p:nvSpPr>
        <p:spPr>
          <a:xfrm>
            <a:off x="2680139" y="5328743"/>
            <a:ext cx="4035972" cy="1024759"/>
          </a:xfrm>
          <a:prstGeom prst="roundRect">
            <a:avLst/>
          </a:prstGeom>
          <a:noFill/>
          <a:ln w="76200">
            <a:solidFill>
              <a:schemeClr val="accent4"/>
            </a:solidFill>
          </a:ln>
        </p:spPr>
        <p:txBody>
          <a:bodyPr wrap="none" lIns="99208" tIns="49604" rIns="99208" bIns="49604" anchor="ctr"/>
          <a:lstStyle/>
          <a:p>
            <a:pPr algn="ctr" defTabSz="0">
              <a:tabLst>
                <a:tab pos="407814" algn="l"/>
                <a:tab pos="815052" algn="l"/>
              </a:tabLst>
            </a:pPr>
            <a:r>
              <a:rPr lang="en-GB" altLang="en-US" sz="3200" dirty="0">
                <a:solidFill>
                  <a:schemeClr val="bg1"/>
                </a:solidFill>
                <a:latin typeface="Arial" panose="020B0604020202020204" pitchFamily="34" charset="0"/>
              </a:rPr>
              <a:t>Increased</a:t>
            </a:r>
          </a:p>
          <a:p>
            <a:pPr algn="ctr" defTabSz="0">
              <a:tabLst>
                <a:tab pos="407814" algn="l"/>
                <a:tab pos="815052" algn="l"/>
              </a:tabLst>
            </a:pPr>
            <a:r>
              <a:rPr lang="en-GB" altLang="en-US" sz="3200" dirty="0">
                <a:solidFill>
                  <a:schemeClr val="bg1"/>
                </a:solidFill>
                <a:latin typeface="Arial" panose="020B0604020202020204" pitchFamily="34" charset="0"/>
              </a:rPr>
              <a:t>Plant organic matter</a:t>
            </a:r>
          </a:p>
        </p:txBody>
      </p:sp>
      <p:sp>
        <p:nvSpPr>
          <p:cNvPr id="23" name="Rectangle 14"/>
          <p:cNvSpPr/>
          <p:nvPr/>
        </p:nvSpPr>
        <p:spPr>
          <a:xfrm>
            <a:off x="2680139" y="5328744"/>
            <a:ext cx="4035972" cy="804042"/>
          </a:xfrm>
          <a:prstGeom prst="roundRect">
            <a:avLst/>
          </a:prstGeom>
          <a:noFill/>
          <a:ln w="28575">
            <a:solidFill>
              <a:schemeClr val="accent4"/>
            </a:solidFill>
          </a:ln>
        </p:spPr>
        <p:txBody>
          <a:bodyPr wrap="none" lIns="99208" tIns="49604" rIns="99208" bIns="49604" anchor="ctr"/>
          <a:lstStyle/>
          <a:p>
            <a:pPr algn="ctr" defTabSz="0">
              <a:tabLst>
                <a:tab pos="407814" algn="l"/>
                <a:tab pos="815052" algn="l"/>
              </a:tabLst>
            </a:pPr>
            <a:r>
              <a:rPr lang="en-GB" altLang="en-US" sz="3200" dirty="0">
                <a:solidFill>
                  <a:schemeClr val="bg1"/>
                </a:solidFill>
                <a:latin typeface="Arial" panose="020B0604020202020204" pitchFamily="34" charset="0"/>
              </a:rPr>
              <a:t>Plant organic matter</a:t>
            </a:r>
          </a:p>
        </p:txBody>
      </p:sp>
      <p:sp>
        <p:nvSpPr>
          <p:cNvPr id="14" name="Sun 13">
            <a:extLst>
              <a:ext uri="{FF2B5EF4-FFF2-40B4-BE49-F238E27FC236}">
                <a16:creationId xmlns:a16="http://schemas.microsoft.com/office/drawing/2014/main" xmlns="" id="{ECF34665-3B58-42D6-BADB-658854C39E40}"/>
              </a:ext>
            </a:extLst>
          </p:cNvPr>
          <p:cNvSpPr/>
          <p:nvPr/>
        </p:nvSpPr>
        <p:spPr>
          <a:xfrm>
            <a:off x="99246" y="101277"/>
            <a:ext cx="2734975" cy="2303463"/>
          </a:xfrm>
          <a:prstGeom prst="sun">
            <a:avLst>
              <a:gd name="adj" fmla="val 25000"/>
            </a:avLst>
          </a:prstGeom>
          <a:solidFill>
            <a:srgbClr val="FEFDD3"/>
          </a:solidFill>
          <a:ln w="9525" cap="flat" cmpd="sng">
            <a:solidFill>
              <a:schemeClr val="tx1"/>
            </a:solidFill>
            <a:prstDash val="solid"/>
            <a:bevel/>
            <a:headEnd type="none" w="med" len="med"/>
            <a:tailEnd type="none" w="med" len="med"/>
          </a:ln>
        </p:spPr>
        <p:txBody>
          <a:bodyPr lIns="82945" tIns="41473" rIns="82945" bIns="41473"/>
          <a:lstStyle/>
          <a:p>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25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82" y="1"/>
            <a:ext cx="9141591" cy="6862371"/>
            <a:chOff x="482" y="1"/>
            <a:chExt cx="9141591" cy="6862371"/>
          </a:xfrm>
        </p:grpSpPr>
        <p:sp>
          <p:nvSpPr>
            <p:cNvPr id="22530" name="Rectangle 1"/>
            <p:cNvSpPr/>
            <p:nvPr/>
          </p:nvSpPr>
          <p:spPr>
            <a:xfrm>
              <a:off x="482" y="1"/>
              <a:ext cx="9141453" cy="5803900"/>
            </a:xfrm>
            <a:prstGeom prst="rect">
              <a:avLst/>
            </a:prstGeom>
            <a:solidFill>
              <a:srgbClr val="C5D3E9"/>
            </a:solidFill>
            <a:ln w="9525">
              <a:noFill/>
            </a:ln>
          </p:spPr>
          <p:txBody>
            <a:bodyPr wrap="none" lIns="82945" tIns="41473" rIns="82945" bIns="41473" anchor="ctr"/>
            <a:lstStyle/>
            <a:p>
              <a:endParaRPr lang="en-US" altLang="x-none" sz="1800" dirty="0">
                <a:latin typeface="Arial" panose="020B0604020202020204" pitchFamily="34" charset="0"/>
              </a:endParaRPr>
            </a:p>
          </p:txBody>
        </p:sp>
        <p:pic>
          <p:nvPicPr>
            <p:cNvPr id="22533" name="Picture 4"/>
            <p:cNvPicPr>
              <a:picLocks noChangeAspect="1"/>
            </p:cNvPicPr>
            <p:nvPr/>
          </p:nvPicPr>
          <p:blipFill>
            <a:blip r:embed="rId3" cstate="print"/>
            <a:srcRect r="34555"/>
            <a:stretch>
              <a:fillRect/>
            </a:stretch>
          </p:blipFill>
          <p:spPr>
            <a:xfrm>
              <a:off x="2208" y="3562092"/>
              <a:ext cx="9139865" cy="3300280"/>
            </a:xfrm>
            <a:prstGeom prst="rect">
              <a:avLst/>
            </a:prstGeom>
            <a:noFill/>
            <a:ln w="9525">
              <a:noFill/>
            </a:ln>
          </p:spPr>
        </p:pic>
      </p:grpSp>
      <p:sp>
        <p:nvSpPr>
          <p:cNvPr id="22536" name="Rectangle 11"/>
          <p:cNvSpPr/>
          <p:nvPr/>
        </p:nvSpPr>
        <p:spPr>
          <a:xfrm>
            <a:off x="278298" y="2584904"/>
            <a:ext cx="3188802" cy="1053646"/>
          </a:xfrm>
          <a:prstGeom prst="roundRect">
            <a:avLst/>
          </a:prstGeom>
          <a:noFill/>
          <a:ln w="28575">
            <a:solidFill>
              <a:schemeClr val="accent2"/>
            </a:solidFill>
          </a:ln>
        </p:spPr>
        <p:txBody>
          <a:bodyPr lIns="99208" tIns="49604" rIns="99208" bIns="49604" anchor="ctr"/>
          <a:lstStyle/>
          <a:p>
            <a:pPr algn="ctr" defTabSz="0">
              <a:tabLst>
                <a:tab pos="407814" algn="l"/>
                <a:tab pos="815052" algn="l"/>
              </a:tabLst>
            </a:pPr>
            <a:r>
              <a:rPr lang="en-GB" altLang="en-US" sz="3200" dirty="0">
                <a:solidFill>
                  <a:srgbClr val="000000"/>
                </a:solidFill>
                <a:latin typeface="Arial" panose="020B0604020202020204" pitchFamily="34" charset="0"/>
              </a:rPr>
              <a:t>Respiration</a:t>
            </a:r>
          </a:p>
          <a:p>
            <a:pPr algn="ctr" defTabSz="0">
              <a:tabLst>
                <a:tab pos="407814" algn="l"/>
                <a:tab pos="815052"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39" name="Rectangle 6"/>
          <p:cNvSpPr/>
          <p:nvPr/>
        </p:nvSpPr>
        <p:spPr>
          <a:xfrm>
            <a:off x="5695919" y="2587852"/>
            <a:ext cx="3181381" cy="1047750"/>
          </a:xfrm>
          <a:prstGeom prst="roundRect">
            <a:avLst/>
          </a:prstGeom>
          <a:noFill/>
          <a:ln w="28575">
            <a:solidFill>
              <a:schemeClr val="accent2"/>
            </a:solidFill>
          </a:ln>
        </p:spPr>
        <p:txBody>
          <a:bodyPr wrap="none" lIns="99208" tIns="49604" rIns="99208" bIns="49604" anchor="ctr"/>
          <a:lstStyle/>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Photosynthesis</a:t>
            </a:r>
          </a:p>
          <a:p>
            <a:pPr algn="ctr" defTabSz="0">
              <a:tabLst>
                <a:tab pos="407814" algn="l"/>
                <a:tab pos="815052" algn="l"/>
                <a:tab pos="1222866" algn="l"/>
                <a:tab pos="1630104" algn="l"/>
                <a:tab pos="2037918" algn="l"/>
                <a:tab pos="2445156" algn="l"/>
              </a:tabLst>
            </a:pPr>
            <a:r>
              <a:rPr lang="en-GB" altLang="en-US" sz="3200" dirty="0">
                <a:solidFill>
                  <a:srgbClr val="000000"/>
                </a:solidFill>
                <a:latin typeface="Arial" panose="020B0604020202020204" pitchFamily="34" charset="0"/>
              </a:rPr>
              <a:t>-CO</a:t>
            </a:r>
            <a:r>
              <a:rPr lang="en-GB" altLang="en-US" sz="3200" dirty="0">
                <a:solidFill>
                  <a:srgbClr val="000000"/>
                </a:solidFill>
                <a:latin typeface="Adobe Caslon Pro" charset="0"/>
              </a:rPr>
              <a:t>₂</a:t>
            </a:r>
          </a:p>
        </p:txBody>
      </p:sp>
      <p:sp>
        <p:nvSpPr>
          <p:cNvPr id="22540" name="TextBox 23"/>
          <p:cNvSpPr txBox="1"/>
          <p:nvPr/>
        </p:nvSpPr>
        <p:spPr>
          <a:xfrm>
            <a:off x="2950026" y="1333841"/>
            <a:ext cx="3571500" cy="637496"/>
          </a:xfrm>
          <a:prstGeom prst="flowChartAlternateProcess">
            <a:avLst/>
          </a:prstGeom>
          <a:noFill/>
          <a:ln w="28575">
            <a:solidFill>
              <a:schemeClr val="accent4"/>
            </a:solidFill>
          </a:ln>
        </p:spPr>
        <p:txBody>
          <a:bodyPr wrap="square" lIns="82945" tIns="41473" rIns="82945" bIns="41473" anchor="ctr">
            <a:spAutoFit/>
          </a:bodyPr>
          <a:lstStyle/>
          <a:p>
            <a:pPr algn="ctr"/>
            <a:r>
              <a:rPr lang="en-GB" altLang="en-US" sz="3200" dirty="0">
                <a:latin typeface="Arial" panose="020B0604020202020204" pitchFamily="34" charset="0"/>
              </a:rPr>
              <a:t>Atmospheric </a:t>
            </a:r>
            <a:r>
              <a:rPr lang="en-GB" altLang="en-US" sz="3200" dirty="0">
                <a:solidFill>
                  <a:srgbClr val="000000"/>
                </a:solidFill>
                <a:latin typeface="Arial" panose="020B0604020202020204" pitchFamily="34" charset="0"/>
              </a:rPr>
              <a:t>CO₂</a:t>
            </a:r>
            <a:endParaRPr lang="en-GB" altLang="en-US" sz="1800" dirty="0">
              <a:latin typeface="Arial" panose="020B0604020202020204" pitchFamily="34" charset="0"/>
            </a:endParaRPr>
          </a:p>
        </p:txBody>
      </p:sp>
      <p:sp>
        <p:nvSpPr>
          <p:cNvPr id="16" name="Sun 15"/>
          <p:cNvSpPr/>
          <p:nvPr/>
        </p:nvSpPr>
        <p:spPr>
          <a:xfrm>
            <a:off x="99249" y="101282"/>
            <a:ext cx="2734975" cy="2303463"/>
          </a:xfrm>
          <a:prstGeom prst="sun">
            <a:avLst>
              <a:gd name="adj" fmla="val 25000"/>
            </a:avLst>
          </a:prstGeom>
          <a:solidFill>
            <a:srgbClr val="F2F432">
              <a:alpha val="100000"/>
            </a:srgbClr>
          </a:solidFill>
          <a:ln w="9525" cap="flat" cmpd="sng">
            <a:solidFill>
              <a:schemeClr val="tx1"/>
            </a:solidFill>
            <a:prstDash val="solid"/>
            <a:bevel/>
            <a:headEnd type="none" w="med" len="med"/>
            <a:tailEnd type="none" w="med" len="med"/>
          </a:ln>
        </p:spPr>
        <p:txBody>
          <a:bodyPr lIns="82945" tIns="41473" rIns="82945" bIns="41473"/>
          <a:lstStyle/>
          <a:p>
            <a:endParaRPr lang="en-US" sz="1800" dirty="0"/>
          </a:p>
        </p:txBody>
      </p:sp>
      <p:sp>
        <p:nvSpPr>
          <p:cNvPr id="19" name="Up-Down Arrow 18"/>
          <p:cNvSpPr/>
          <p:nvPr/>
        </p:nvSpPr>
        <p:spPr>
          <a:xfrm flipH="1" flipV="1">
            <a:off x="4187272" y="2042351"/>
            <a:ext cx="1009544" cy="3088618"/>
          </a:xfrm>
          <a:prstGeom prst="upDownArrow">
            <a:avLst>
              <a:gd name="adj1" fmla="val 50000"/>
              <a:gd name="adj2" fmla="val 75597"/>
            </a:avLst>
          </a:prstGeom>
          <a:solidFill>
            <a:schemeClr val="accent1"/>
          </a:solidFill>
          <a:ln w="9525" cap="flat" cmpd="sng">
            <a:solidFill>
              <a:schemeClr val="tx1"/>
            </a:solidFill>
            <a:prstDash val="solid"/>
            <a:miter/>
            <a:headEnd type="none" w="med" len="med"/>
            <a:tailEnd type="none" w="med" len="med"/>
          </a:ln>
        </p:spPr>
        <p:txBody>
          <a:bodyPr rot="10800000" vert="horz" wrap="none" lIns="82945" tIns="41473" rIns="82945" bIns="41473" anchor="ctr"/>
          <a:lstStyle/>
          <a:p>
            <a:pPr algn="ctr"/>
            <a:r>
              <a:rPr lang="en-GB" altLang="en-US" sz="5400" dirty="0">
                <a:latin typeface="Arial" panose="020B0604020202020204" pitchFamily="34" charset="0"/>
              </a:rPr>
              <a:t>?</a:t>
            </a:r>
          </a:p>
        </p:txBody>
      </p:sp>
      <p:sp>
        <p:nvSpPr>
          <p:cNvPr id="12" name="Rectangle 14"/>
          <p:cNvSpPr/>
          <p:nvPr/>
        </p:nvSpPr>
        <p:spPr>
          <a:xfrm>
            <a:off x="2680139" y="5328744"/>
            <a:ext cx="4035972" cy="804042"/>
          </a:xfrm>
          <a:prstGeom prst="roundRect">
            <a:avLst/>
          </a:prstGeom>
          <a:noFill/>
          <a:ln w="28575">
            <a:solidFill>
              <a:schemeClr val="accent4"/>
            </a:solidFill>
          </a:ln>
        </p:spPr>
        <p:txBody>
          <a:bodyPr wrap="none" lIns="99208" tIns="49604" rIns="99208" bIns="49604" anchor="ctr"/>
          <a:lstStyle/>
          <a:p>
            <a:pPr algn="ctr" defTabSz="0">
              <a:tabLst>
                <a:tab pos="407814" algn="l"/>
                <a:tab pos="815052" algn="l"/>
              </a:tabLst>
            </a:pPr>
            <a:r>
              <a:rPr lang="en-GB" altLang="en-US" sz="3200" dirty="0">
                <a:solidFill>
                  <a:schemeClr val="bg1"/>
                </a:solidFill>
                <a:latin typeface="Arial" panose="020B0604020202020204" pitchFamily="34" charset="0"/>
              </a:rPr>
              <a:t>Plant organic matter</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p:nvPr/>
        </p:nvSpPr>
        <p:spPr>
          <a:xfrm>
            <a:off x="731091" y="220715"/>
            <a:ext cx="7198970" cy="129698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Hypothesis </a:t>
            </a:r>
            <a:endParaRPr lang="en-GB" altLang="en-US" sz="3200" dirty="0">
              <a:solidFill>
                <a:srgbClr val="000000"/>
              </a:solidFill>
              <a:latin typeface="Calibri" panose="020F0502020204030204" pitchFamily="34" charset="0"/>
              <a:ea typeface="DejaVu Sans" panose="020B0603030804020204"/>
            </a:endParaRPr>
          </a:p>
        </p:txBody>
      </p:sp>
      <p:sp>
        <p:nvSpPr>
          <p:cNvPr id="31747" name="Rectangle 2"/>
          <p:cNvSpPr/>
          <p:nvPr/>
        </p:nvSpPr>
        <p:spPr>
          <a:xfrm>
            <a:off x="216357" y="1470026"/>
            <a:ext cx="8277944" cy="4167188"/>
          </a:xfrm>
          <a:prstGeom prst="rect">
            <a:avLst/>
          </a:prstGeom>
          <a:noFill/>
          <a:ln w="9525">
            <a:noFill/>
          </a:ln>
        </p:spPr>
        <p:txBody>
          <a:bodyPr wrap="none" lIns="82945" tIns="41473" rIns="82945" bIns="41473" anchor="ctr"/>
          <a:lstStyle/>
          <a:p>
            <a:pPr hangingPunct="0"/>
            <a:endParaRPr lang="en-US" altLang="x-none" sz="1800" dirty="0">
              <a:latin typeface="Arial" panose="020B0604020202020204" pitchFamily="34" charset="0"/>
            </a:endParaRPr>
          </a:p>
        </p:txBody>
      </p:sp>
      <p:sp>
        <p:nvSpPr>
          <p:cNvPr id="31748" name="Rectangle 3"/>
          <p:cNvSpPr/>
          <p:nvPr/>
        </p:nvSpPr>
        <p:spPr>
          <a:xfrm>
            <a:off x="457633" y="1455853"/>
            <a:ext cx="8227150" cy="3420948"/>
          </a:xfrm>
          <a:prstGeom prst="rect">
            <a:avLst/>
          </a:prstGeom>
          <a:noFill/>
          <a:ln w="9525">
            <a:noFill/>
          </a:ln>
        </p:spPr>
        <p:txBody>
          <a:bodyPr lIns="0" tIns="0" rIns="0" bIns="0" anchor="t"/>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800" dirty="0">
                <a:solidFill>
                  <a:srgbClr val="000000"/>
                </a:solidFill>
                <a:latin typeface="Calibri" pitchFamily="34" charset="0"/>
              </a:rPr>
              <a:t>Warming temperatures will decrease atmospheric CO</a:t>
            </a:r>
            <a:r>
              <a:rPr lang="en-GB" altLang="en-US" sz="2800" dirty="0">
                <a:solidFill>
                  <a:srgbClr val="000000"/>
                </a:solidFill>
                <a:latin typeface="Calibri" pitchFamily="34" charset="0"/>
                <a:sym typeface="Calibri" panose="020F0502020204030204" pitchFamily="34" charset="0"/>
              </a:rPr>
              <a:t>₂ </a:t>
            </a:r>
            <a:r>
              <a:rPr lang="en-GB" altLang="en-US" sz="2800" dirty="0">
                <a:solidFill>
                  <a:srgbClr val="000000"/>
                </a:solidFill>
                <a:latin typeface="Calibri" pitchFamily="34" charset="0"/>
              </a:rPr>
              <a:t>concentration due to increased rates of photosynthesis relative to plant respiration</a:t>
            </a:r>
          </a:p>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800" dirty="0">
              <a:solidFill>
                <a:srgbClr val="000000"/>
              </a:solidFill>
              <a:latin typeface="Calibri" pitchFamily="34" charset="0"/>
            </a:endParaRPr>
          </a:p>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800" dirty="0">
                <a:solidFill>
                  <a:srgbClr val="000000"/>
                </a:solidFill>
                <a:latin typeface="Calibri" pitchFamily="34" charset="0"/>
              </a:rPr>
              <a:t>OR</a:t>
            </a:r>
          </a:p>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800" dirty="0">
              <a:solidFill>
                <a:srgbClr val="000000"/>
              </a:solidFill>
              <a:latin typeface="Calibri" pitchFamily="34" charset="0"/>
            </a:endParaRPr>
          </a:p>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800" dirty="0">
                <a:solidFill>
                  <a:srgbClr val="000000"/>
                </a:solidFill>
                <a:latin typeface="Calibri" pitchFamily="34" charset="0"/>
              </a:rPr>
              <a:t>Warming temperatures will increase atmospheric CO</a:t>
            </a:r>
            <a:r>
              <a:rPr lang="en-GB" altLang="en-US" sz="2800" dirty="0">
                <a:solidFill>
                  <a:srgbClr val="000000"/>
                </a:solidFill>
                <a:latin typeface="Calibri" pitchFamily="34" charset="0"/>
                <a:sym typeface="Calibri" panose="020F0502020204030204" pitchFamily="34" charset="0"/>
              </a:rPr>
              <a:t>₂ concentration due to increased rates of respiration relative to plant photosynthesis</a:t>
            </a:r>
            <a:endParaRPr lang="en-GB" altLang="en-US" sz="2800" dirty="0">
              <a:solidFill>
                <a:srgbClr val="000000"/>
              </a:solidFill>
              <a:latin typeface="Calibri" pitchFamily="34" charset="0"/>
              <a:ea typeface="DejaVu Sans" panose="020B0603030804020204"/>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p:nvPr/>
        </p:nvSpPr>
        <p:spPr>
          <a:xfrm>
            <a:off x="815446" y="346842"/>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Proxy studies </a:t>
            </a:r>
            <a:endParaRPr lang="en-GB" altLang="en-US" sz="3200" dirty="0">
              <a:solidFill>
                <a:srgbClr val="000000"/>
              </a:solidFill>
              <a:latin typeface="Calibri" panose="020F0502020204030204" pitchFamily="34" charset="0"/>
              <a:ea typeface="DejaVu Sans" panose="020B0603030804020204"/>
            </a:endParaRPr>
          </a:p>
        </p:txBody>
      </p:sp>
      <p:sp>
        <p:nvSpPr>
          <p:cNvPr id="34819" name="Rectangle 2"/>
          <p:cNvSpPr/>
          <p:nvPr/>
        </p:nvSpPr>
        <p:spPr>
          <a:xfrm>
            <a:off x="216357" y="1470026"/>
            <a:ext cx="8277944" cy="4167188"/>
          </a:xfrm>
          <a:prstGeom prst="rect">
            <a:avLst/>
          </a:prstGeom>
          <a:noFill/>
          <a:ln w="9525">
            <a:noFill/>
          </a:ln>
        </p:spPr>
        <p:txBody>
          <a:bodyPr wrap="none" lIns="82945" tIns="41473" rIns="82945" bIns="41473" anchor="ctr"/>
          <a:lstStyle/>
          <a:p>
            <a:pPr hangingPunct="0"/>
            <a:endParaRPr lang="en-US" altLang="x-none" sz="1800" dirty="0">
              <a:latin typeface="Arial" panose="020B0604020202020204" pitchFamily="34" charset="0"/>
            </a:endParaRPr>
          </a:p>
        </p:txBody>
      </p:sp>
      <p:sp>
        <p:nvSpPr>
          <p:cNvPr id="34820" name="Rectangle 3"/>
          <p:cNvSpPr/>
          <p:nvPr/>
        </p:nvSpPr>
        <p:spPr>
          <a:xfrm>
            <a:off x="504930" y="2014867"/>
            <a:ext cx="8227150" cy="2777851"/>
          </a:xfrm>
          <a:prstGeom prst="rect">
            <a:avLst/>
          </a:prstGeom>
          <a:noFill/>
          <a:ln w="9525">
            <a:noFill/>
          </a:ln>
        </p:spPr>
        <p:txBody>
          <a:bodyPr lIns="0" tIns="0" rIns="0" bIns="0" anchor="t"/>
          <a:lstStyle/>
          <a:p>
            <a:pPr marL="391686" indent="-292036" defTabSz="0" hangingPunct="0">
              <a:buFont typeface="Arial" pitchFamily="34" charset="0"/>
              <a:buChar char="•"/>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Measuring change over global warming time scales is difficult</a:t>
            </a:r>
          </a:p>
          <a:p>
            <a:pPr marL="391686" indent="-292036" defTabSz="0" hangingPunct="0">
              <a:buFont typeface="Arial" pitchFamily="34" charset="0"/>
              <a:buChar char="•"/>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600" dirty="0">
              <a:solidFill>
                <a:srgbClr val="000000"/>
              </a:solidFill>
              <a:latin typeface="Arial" panose="020B0604020202020204" pitchFamily="34" charset="0"/>
            </a:endParaRPr>
          </a:p>
          <a:p>
            <a:pPr marL="391686" indent="-292036" defTabSz="0" hangingPunct="0">
              <a:buFont typeface="Arial" pitchFamily="34" charset="0"/>
              <a:buChar char="•"/>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We can improvise, measuring changes over temperature gradients to simulate regional warming. This is known as a proxy </a:t>
            </a:r>
            <a:r>
              <a:rPr lang="en-GB" altLang="en-US" sz="2600" dirty="0" smtClean="0">
                <a:solidFill>
                  <a:srgbClr val="000000"/>
                </a:solidFill>
                <a:latin typeface="Arial" panose="020B0604020202020204" pitchFamily="34" charset="0"/>
              </a:rPr>
              <a:t>study</a:t>
            </a:r>
            <a:endParaRPr lang="en-GB" altLang="en-US" sz="2600" dirty="0">
              <a:solidFill>
                <a:srgbClr val="000000"/>
              </a:solidFill>
              <a:latin typeface="Arial" panose="020B0604020202020204" pitchFamily="34" charset="0"/>
            </a:endParaRPr>
          </a:p>
          <a:p>
            <a:pPr marL="391686" indent="-292036"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 </a:t>
            </a:r>
            <a:endParaRPr lang="en-GB" altLang="en-US" sz="2600" dirty="0">
              <a:solidFill>
                <a:srgbClr val="000000"/>
              </a:solidFill>
              <a:latin typeface="Arial" panose="020B0604020202020204" pitchFamily="34" charset="0"/>
              <a:ea typeface="Adobe Caslon Pro"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cstate="print"/>
          <a:stretch>
            <a:fillRect/>
          </a:stretch>
        </p:blipFill>
        <p:spPr>
          <a:xfrm>
            <a:off x="828961" y="1193895"/>
            <a:ext cx="7581104" cy="5191125"/>
          </a:xfrm>
          <a:prstGeom prst="rect">
            <a:avLst/>
          </a:prstGeom>
          <a:noFill/>
          <a:ln w="9525">
            <a:noFill/>
          </a:ln>
        </p:spPr>
      </p:pic>
      <p:sp>
        <p:nvSpPr>
          <p:cNvPr id="6148" name="Text Box 3"/>
          <p:cNvSpPr txBox="1"/>
          <p:nvPr/>
        </p:nvSpPr>
        <p:spPr>
          <a:xfrm>
            <a:off x="383142" y="346845"/>
            <a:ext cx="7105480" cy="722639"/>
          </a:xfrm>
          <a:prstGeom prst="rect">
            <a:avLst/>
          </a:prstGeom>
          <a:noFill/>
          <a:ln w="9525">
            <a:noFill/>
          </a:ln>
        </p:spPr>
        <p:txBody>
          <a:bodyPr lIns="89992" tIns="60996" rIns="89992" bIns="44996" anchor="t"/>
          <a:lstStyle/>
          <a:p>
            <a:pPr defTabSz="0" hangingPunct="0">
              <a:tabLst>
                <a:tab pos="407814" algn="l"/>
                <a:tab pos="815052" algn="l"/>
                <a:tab pos="1222866" algn="l"/>
                <a:tab pos="1630104" algn="l"/>
                <a:tab pos="2037918" algn="l"/>
                <a:tab pos="2445156" algn="l"/>
                <a:tab pos="2852970" algn="l"/>
                <a:tab pos="3260208" algn="l"/>
              </a:tabLst>
            </a:pPr>
            <a:r>
              <a:rPr lang="en-GB" altLang="en-US" sz="2800" b="1" dirty="0">
                <a:solidFill>
                  <a:srgbClr val="000000"/>
                </a:solidFill>
                <a:latin typeface="Calibri" pitchFamily="34" charset="0"/>
              </a:rPr>
              <a:t>Global Earth Systems</a:t>
            </a:r>
          </a:p>
        </p:txBody>
      </p:sp>
      <p:sp>
        <p:nvSpPr>
          <p:cNvPr id="6149" name="Rectangle 4"/>
          <p:cNvSpPr/>
          <p:nvPr/>
        </p:nvSpPr>
        <p:spPr>
          <a:xfrm>
            <a:off x="786213" y="6143626"/>
            <a:ext cx="3214349" cy="360755"/>
          </a:xfrm>
          <a:prstGeom prst="rect">
            <a:avLst/>
          </a:prstGeom>
          <a:noFill/>
          <a:ln w="9525">
            <a:noFill/>
          </a:ln>
        </p:spPr>
        <p:txBody>
          <a:bodyPr lIns="82945" tIns="41473" rIns="82945" bIns="41473" anchor="t">
            <a:spAutoFit/>
          </a:bodyPr>
          <a:lstStyle/>
          <a:p>
            <a:pPr hangingPunct="0"/>
            <a:r>
              <a:rPr lang="en-GB" altLang="en-US" sz="900" dirty="0">
                <a:latin typeface="Arial" panose="020B0604020202020204" pitchFamily="34" charset="0"/>
              </a:rPr>
              <a:t>https://www.agci.org/education/fundamentals</a:t>
            </a:r>
          </a:p>
          <a:p>
            <a:pPr hangingPunct="0"/>
            <a:endParaRPr lang="en-GB" altLang="en-US" sz="900" dirty="0">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3"/>
          <p:cNvPicPr>
            <a:picLocks noChangeAspect="1"/>
          </p:cNvPicPr>
          <p:nvPr/>
        </p:nvPicPr>
        <p:blipFill>
          <a:blip r:embed="rId3" cstate="print"/>
          <a:srcRect l="8588" t="14989" r="27428" b="4955"/>
          <a:stretch>
            <a:fillRect/>
          </a:stretch>
        </p:blipFill>
        <p:spPr>
          <a:xfrm>
            <a:off x="1470338" y="1454151"/>
            <a:ext cx="5849324" cy="4113212"/>
          </a:xfrm>
          <a:prstGeom prst="rect">
            <a:avLst/>
          </a:prstGeom>
          <a:noFill/>
          <a:ln w="9525">
            <a:noFill/>
          </a:ln>
        </p:spPr>
      </p:pic>
      <p:pic>
        <p:nvPicPr>
          <p:cNvPr id="37895" name="Picture 6"/>
          <p:cNvPicPr>
            <a:picLocks noChangeAspect="1"/>
          </p:cNvPicPr>
          <p:nvPr/>
        </p:nvPicPr>
        <p:blipFill>
          <a:blip r:embed="rId4" cstate="print"/>
          <a:srcRect l="4584" t="24620" r="48428" b="4959"/>
          <a:stretch>
            <a:fillRect/>
          </a:stretch>
        </p:blipFill>
        <p:spPr>
          <a:xfrm>
            <a:off x="1464001" y="1684339"/>
            <a:ext cx="4295324" cy="3617912"/>
          </a:xfrm>
          <a:prstGeom prst="rect">
            <a:avLst/>
          </a:prstGeom>
          <a:noFill/>
          <a:ln w="9525">
            <a:noFill/>
          </a:ln>
        </p:spPr>
      </p:pic>
      <p:sp>
        <p:nvSpPr>
          <p:cNvPr id="37890" name="Rectangle 1"/>
          <p:cNvSpPr/>
          <p:nvPr/>
        </p:nvSpPr>
        <p:spPr>
          <a:xfrm>
            <a:off x="216357" y="1"/>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Study Site – Torr Meadhonach</a:t>
            </a:r>
            <a:endParaRPr lang="en-GB" altLang="en-US" sz="3200" dirty="0">
              <a:solidFill>
                <a:srgbClr val="000000"/>
              </a:solidFill>
              <a:latin typeface="Calibri" panose="020F0502020204030204" pitchFamily="34" charset="0"/>
              <a:ea typeface="DejaVu Sans" panose="020B0603030804020204"/>
            </a:endParaRPr>
          </a:p>
        </p:txBody>
      </p:sp>
      <p:grpSp>
        <p:nvGrpSpPr>
          <p:cNvPr id="25" name="Group 24"/>
          <p:cNvGrpSpPr/>
          <p:nvPr/>
        </p:nvGrpSpPr>
        <p:grpSpPr>
          <a:xfrm>
            <a:off x="7792808" y="3904203"/>
            <a:ext cx="363500" cy="880846"/>
            <a:chOff x="7615388" y="3835964"/>
            <a:chExt cx="363500" cy="880846"/>
          </a:xfrm>
        </p:grpSpPr>
        <p:sp>
          <p:nvSpPr>
            <p:cNvPr id="37894" name="Rectangle 5"/>
            <p:cNvSpPr/>
            <p:nvPr/>
          </p:nvSpPr>
          <p:spPr>
            <a:xfrm>
              <a:off x="7615388" y="4372323"/>
              <a:ext cx="363500" cy="344487"/>
            </a:xfrm>
            <a:prstGeom prst="rect">
              <a:avLst/>
            </a:prstGeom>
            <a:noFill/>
            <a:ln w="9525">
              <a:noFill/>
            </a:ln>
          </p:spPr>
          <p:txBody>
            <a:bodyPr lIns="89992" tIns="44996" rIns="89992" bIns="44996" anchor="t"/>
            <a:lstStyle/>
            <a:p>
              <a:pPr hangingPunct="0">
                <a:lnSpc>
                  <a:spcPct val="100000"/>
                </a:lnSpc>
              </a:pPr>
              <a:r>
                <a:rPr lang="en-GB" altLang="en-US" sz="1800" dirty="0">
                  <a:solidFill>
                    <a:srgbClr val="000000"/>
                  </a:solidFill>
                  <a:latin typeface="Arial" panose="020B0604020202020204" pitchFamily="34" charset="0"/>
                </a:rPr>
                <a:t>N</a:t>
              </a:r>
              <a:endParaRPr lang="en-GB" altLang="en-US" sz="1800" dirty="0">
                <a:solidFill>
                  <a:srgbClr val="000000"/>
                </a:solidFill>
                <a:latin typeface="Arial" panose="020B0604020202020204" pitchFamily="34" charset="0"/>
                <a:ea typeface="DejaVu Sans" panose="020B0603030804020204"/>
              </a:endParaRPr>
            </a:p>
          </p:txBody>
        </p:sp>
        <p:cxnSp>
          <p:nvCxnSpPr>
            <p:cNvPr id="17" name="Straight Arrow Connector 16"/>
            <p:cNvCxnSpPr/>
            <p:nvPr/>
          </p:nvCxnSpPr>
          <p:spPr>
            <a:xfrm flipH="1" flipV="1">
              <a:off x="7769107" y="3835964"/>
              <a:ext cx="23765" cy="4494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26" name="Group 25"/>
          <p:cNvGrpSpPr/>
          <p:nvPr/>
        </p:nvGrpSpPr>
        <p:grpSpPr>
          <a:xfrm>
            <a:off x="7604841" y="5042049"/>
            <a:ext cx="829475" cy="444825"/>
            <a:chOff x="7604841" y="5042049"/>
            <a:chExt cx="829475" cy="444825"/>
          </a:xfrm>
        </p:grpSpPr>
        <p:sp>
          <p:nvSpPr>
            <p:cNvPr id="37902" name="Rectangle 13"/>
            <p:cNvSpPr/>
            <p:nvPr/>
          </p:nvSpPr>
          <p:spPr>
            <a:xfrm>
              <a:off x="7604841" y="5123337"/>
              <a:ext cx="829475" cy="363537"/>
            </a:xfrm>
            <a:prstGeom prst="rect">
              <a:avLst/>
            </a:prstGeom>
            <a:noFill/>
            <a:ln w="9525">
              <a:noFill/>
            </a:ln>
          </p:spPr>
          <p:txBody>
            <a:bodyPr lIns="89992" tIns="44996" rIns="89992" bIns="44996" anchor="t"/>
            <a:lstStyle/>
            <a:p>
              <a:pPr defTabSz="0" hangingPunct="0">
                <a:tabLst>
                  <a:tab pos="407814" algn="l"/>
                  <a:tab pos="815052" algn="l"/>
                </a:tabLst>
              </a:pPr>
              <a:r>
                <a:rPr lang="en-GB" altLang="en-US" sz="1800" dirty="0">
                  <a:solidFill>
                    <a:srgbClr val="000000"/>
                  </a:solidFill>
                  <a:latin typeface="Arial" panose="020B0604020202020204" pitchFamily="34" charset="0"/>
                </a:rPr>
                <a:t>500m</a:t>
              </a:r>
              <a:endParaRPr lang="en-GB" altLang="en-US" sz="1800" dirty="0">
                <a:solidFill>
                  <a:srgbClr val="000000"/>
                </a:solidFill>
                <a:latin typeface="Arial" panose="020B0604020202020204" pitchFamily="34" charset="0"/>
                <a:ea typeface="DejaVu Sans" panose="020B0603030804020204"/>
              </a:endParaRPr>
            </a:p>
          </p:txBody>
        </p:sp>
        <p:sp>
          <p:nvSpPr>
            <p:cNvPr id="37893" name="Line 4"/>
            <p:cNvSpPr/>
            <p:nvPr/>
          </p:nvSpPr>
          <p:spPr>
            <a:xfrm>
              <a:off x="7727286" y="5042049"/>
              <a:ext cx="521364" cy="6200"/>
            </a:xfrm>
            <a:prstGeom prst="line">
              <a:avLst/>
            </a:prstGeom>
            <a:ln w="28575"/>
          </p:spPr>
          <p:style>
            <a:lnRef idx="1">
              <a:schemeClr val="dk1"/>
            </a:lnRef>
            <a:fillRef idx="0">
              <a:schemeClr val="dk1"/>
            </a:fillRef>
            <a:effectRef idx="0">
              <a:schemeClr val="dk1"/>
            </a:effectRef>
            <a:fontRef idx="minor">
              <a:schemeClr val="tx1"/>
            </a:fontRef>
          </p:style>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p:nvPr/>
        </p:nvSpPr>
        <p:spPr>
          <a:xfrm>
            <a:off x="705088" y="226630"/>
            <a:ext cx="2968277" cy="1292771"/>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Field Work</a:t>
            </a:r>
            <a:endParaRPr lang="en-GB" altLang="en-US" sz="3200" dirty="0">
              <a:solidFill>
                <a:srgbClr val="000000"/>
              </a:solidFill>
              <a:latin typeface="Calibri" panose="020F0502020204030204" pitchFamily="34" charset="0"/>
              <a:ea typeface="DejaVu Sans" panose="020B0603030804020204"/>
            </a:endParaRPr>
          </a:p>
        </p:txBody>
      </p:sp>
      <p:sp>
        <p:nvSpPr>
          <p:cNvPr id="38916" name="Rectangle 3"/>
          <p:cNvSpPr/>
          <p:nvPr/>
        </p:nvSpPr>
        <p:spPr>
          <a:xfrm>
            <a:off x="457635" y="1395413"/>
            <a:ext cx="8433503" cy="3975100"/>
          </a:xfrm>
          <a:prstGeom prst="rect">
            <a:avLst/>
          </a:prstGeom>
          <a:noFill/>
          <a:ln w="9525">
            <a:noFill/>
          </a:ln>
        </p:spPr>
        <p:txBody>
          <a:bodyPr lIns="0" tIns="0" rIns="0" bIns="0" anchor="t"/>
          <a:lstStyle/>
          <a:p>
            <a:pPr marL="360000"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To be measured at each site across an altitudinal transect on Torr </a:t>
            </a:r>
            <a:r>
              <a:rPr lang="en-GB" altLang="en-US" sz="2600" dirty="0" err="1">
                <a:solidFill>
                  <a:srgbClr val="000000"/>
                </a:solidFill>
                <a:latin typeface="Arial" panose="020B0604020202020204" pitchFamily="34" charset="0"/>
              </a:rPr>
              <a:t>Meadhonach</a:t>
            </a:r>
            <a:r>
              <a:rPr lang="en-GB" altLang="en-US" sz="2600" dirty="0">
                <a:solidFill>
                  <a:srgbClr val="000000"/>
                </a:solidFill>
                <a:latin typeface="Arial" panose="020B0604020202020204" pitchFamily="34" charset="0"/>
              </a:rPr>
              <a:t>:</a:t>
            </a:r>
          </a:p>
          <a:p>
            <a:pPr marL="360000"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600" dirty="0">
              <a:solidFill>
                <a:srgbClr val="000000"/>
              </a:solidFill>
              <a:latin typeface="Arial" panose="020B0604020202020204" pitchFamily="34" charset="0"/>
            </a:endParaRPr>
          </a:p>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600" dirty="0">
              <a:solidFill>
                <a:srgbClr val="000000"/>
              </a:solidFill>
              <a:latin typeface="Arial" panose="020B0604020202020204" pitchFamily="34" charset="0"/>
            </a:endParaRPr>
          </a:p>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600" dirty="0">
              <a:solidFill>
                <a:srgbClr val="000000"/>
              </a:solidFill>
              <a:latin typeface="Arial" panose="020B0604020202020204" pitchFamily="34" charset="0"/>
            </a:endParaRPr>
          </a:p>
          <a:p>
            <a:pPr marL="391686" indent="-290884" defTabSz="0" hangingPunct="0">
              <a:buFont typeface="Arial" pitchFamily="34" charset="0"/>
              <a:buChar char="•"/>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CO</a:t>
            </a:r>
            <a:r>
              <a:rPr lang="en-GB" altLang="en-US" sz="2600" dirty="0">
                <a:solidFill>
                  <a:srgbClr val="000000"/>
                </a:solidFill>
                <a:latin typeface="Arial" panose="020B0604020202020204" pitchFamily="34" charset="0"/>
                <a:sym typeface="Calibri" panose="020F0502020204030204" pitchFamily="34" charset="0"/>
              </a:rPr>
              <a:t>₂ </a:t>
            </a:r>
            <a:r>
              <a:rPr lang="en-GB" altLang="en-US" sz="2600" dirty="0">
                <a:solidFill>
                  <a:srgbClr val="000000"/>
                </a:solidFill>
                <a:latin typeface="Arial" panose="020B0604020202020204" pitchFamily="34" charset="0"/>
              </a:rPr>
              <a:t>flux</a:t>
            </a:r>
          </a:p>
          <a:p>
            <a:pPr marL="391686" indent="-290884" defTabSz="0" hangingPunct="0">
              <a:buFont typeface="Arial" pitchFamily="34" charset="0"/>
              <a:buChar char="•"/>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Air temperature</a:t>
            </a:r>
          </a:p>
          <a:p>
            <a:pPr marL="391686" indent="-290884" defTabSz="0" hangingPunct="0">
              <a:buFont typeface="Arial" pitchFamily="34" charset="0"/>
              <a:buChar char="•"/>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Soil characteristics</a:t>
            </a:r>
          </a:p>
          <a:p>
            <a:pPr marL="391686" indent="-290884" defTabSz="0" hangingPunct="0">
              <a:buFont typeface="Arial" pitchFamily="34" charset="0"/>
              <a:buChar char="•"/>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Vegetation characteristics</a:t>
            </a:r>
          </a:p>
          <a:p>
            <a:pPr marL="391686" indent="-290884" defTabSz="0" hangingPunct="0">
              <a:buFont typeface="Arial" pitchFamily="34" charset="0"/>
              <a:buChar char="•"/>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Climatic variables</a:t>
            </a:r>
          </a:p>
          <a:p>
            <a:pPr marL="391686" indent="-290884" defTabSz="0" hangingPunct="0">
              <a:buFont typeface="Arial" pitchFamily="34" charset="0"/>
              <a:buChar char="•"/>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lang="en-GB" altLang="en-US" sz="2600" dirty="0">
                <a:solidFill>
                  <a:srgbClr val="000000"/>
                </a:solidFill>
                <a:latin typeface="Arial" panose="020B0604020202020204" pitchFamily="34" charset="0"/>
              </a:rPr>
              <a:t>Topographic factors</a:t>
            </a:r>
          </a:p>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2600" dirty="0">
              <a:solidFill>
                <a:srgbClr val="000000"/>
              </a:solidFill>
              <a:latin typeface="Arial" panose="020B0604020202020204" pitchFamily="34" charset="0"/>
              <a:ea typeface="DejaVu Sans" panose="020B0603030804020204"/>
            </a:endParaRPr>
          </a:p>
        </p:txBody>
      </p:sp>
      <p:grpSp>
        <p:nvGrpSpPr>
          <p:cNvPr id="38917" name="Group 38916"/>
          <p:cNvGrpSpPr/>
          <p:nvPr/>
        </p:nvGrpSpPr>
        <p:grpSpPr>
          <a:xfrm>
            <a:off x="468744" y="2487551"/>
            <a:ext cx="7558882" cy="3460751"/>
            <a:chOff x="0" y="0"/>
            <a:chExt cx="11904" cy="5449"/>
          </a:xfrm>
        </p:grpSpPr>
        <p:sp>
          <p:nvSpPr>
            <p:cNvPr id="38918" name="Freeform 3"/>
            <p:cNvSpPr/>
            <p:nvPr/>
          </p:nvSpPr>
          <p:spPr>
            <a:xfrm>
              <a:off x="225" y="455"/>
              <a:ext cx="11572" cy="4995"/>
            </a:xfrm>
            <a:custGeom>
              <a:avLst/>
              <a:gdLst>
                <a:gd name="txL" fmla="*/ 0 w 7348251"/>
                <a:gd name="txT" fmla="*/ 0 h 3172857"/>
                <a:gd name="txR" fmla="*/ 7348251 w 7348251"/>
                <a:gd name="txB" fmla="*/ 3172857 h 3172857"/>
              </a:gdLst>
              <a:ahLst/>
              <a:cxnLst>
                <a:cxn ang="0">
                  <a:pos x="7349113" y="3169762"/>
                </a:cxn>
                <a:cxn ang="0">
                  <a:pos x="4462360" y="1254699"/>
                </a:cxn>
                <a:cxn ang="0">
                  <a:pos x="0" y="0"/>
                </a:cxn>
              </a:cxnLst>
              <a:rect l="txL" t="txT" r="txR" b="txB"/>
              <a:pathLst>
                <a:path w="7348251" h="3172857">
                  <a:moveTo>
                    <a:pt x="7348251" y="3172857"/>
                  </a:moveTo>
                  <a:cubicBezTo>
                    <a:pt x="6517395" y="2478794"/>
                    <a:pt x="5686540" y="1784731"/>
                    <a:pt x="4461832" y="1255922"/>
                  </a:cubicBezTo>
                  <a:cubicBezTo>
                    <a:pt x="3237124" y="727113"/>
                    <a:pt x="1618562" y="363556"/>
                    <a:pt x="0" y="0"/>
                  </a:cubicBezTo>
                </a:path>
              </a:pathLst>
            </a:custGeom>
            <a:noFill/>
            <a:ln w="9525" cap="flat" cmpd="sng">
              <a:solidFill>
                <a:schemeClr val="tx1"/>
              </a:solidFill>
              <a:prstDash val="solid"/>
              <a:headEnd type="none" w="med" len="med"/>
              <a:tailEnd type="none" w="med" len="med"/>
            </a:ln>
          </p:spPr>
          <p:txBody>
            <a:bodyPr/>
            <a:lstStyle/>
            <a:p>
              <a:endParaRPr lang="en-US" sz="1800" dirty="0"/>
            </a:p>
          </p:txBody>
        </p:sp>
        <p:sp>
          <p:nvSpPr>
            <p:cNvPr id="38919" name="5-Point Star 18"/>
            <p:cNvSpPr/>
            <p:nvPr/>
          </p:nvSpPr>
          <p:spPr>
            <a:xfrm>
              <a:off x="0" y="0"/>
              <a:ext cx="452" cy="455"/>
            </a:xfrm>
            <a:custGeom>
              <a:avLst/>
              <a:gdLst>
                <a:gd name="txL" fmla="*/ 88793 w 287337"/>
                <a:gd name="txT" fmla="*/ 110360 h 288925"/>
                <a:gd name="txR" fmla="*/ 198544 w 287337"/>
                <a:gd name="txB" fmla="*/ 220718 h 288925"/>
              </a:gdLst>
              <a:ahLst/>
              <a:cxnLst>
                <a:cxn ang="17694720">
                  <a:pos x="143669" y="0"/>
                </a:cxn>
                <a:cxn ang="11796480">
                  <a:pos x="0" y="110359"/>
                </a:cxn>
                <a:cxn ang="5898240">
                  <a:pos x="54876" y="288924"/>
                </a:cxn>
                <a:cxn ang="5898240">
                  <a:pos x="232461" y="288924"/>
                </a:cxn>
                <a:cxn ang="0">
                  <a:pos x="287337" y="110359"/>
                </a:cxn>
              </a:cxnLst>
              <a:rect l="txL" t="txT" r="txR" b="txB"/>
              <a:pathLst>
                <a:path w="287337" h="288925">
                  <a:moveTo>
                    <a:pt x="0" y="110359"/>
                  </a:moveTo>
                  <a:lnTo>
                    <a:pt x="109754" y="110360"/>
                  </a:lnTo>
                  <a:lnTo>
                    <a:pt x="143669" y="0"/>
                  </a:lnTo>
                  <a:lnTo>
                    <a:pt x="177583" y="110360"/>
                  </a:lnTo>
                  <a:lnTo>
                    <a:pt x="287337" y="110359"/>
                  </a:lnTo>
                  <a:lnTo>
                    <a:pt x="198544" y="178565"/>
                  </a:lnTo>
                  <a:lnTo>
                    <a:pt x="232461" y="288924"/>
                  </a:lnTo>
                  <a:lnTo>
                    <a:pt x="143669" y="220718"/>
                  </a:lnTo>
                  <a:lnTo>
                    <a:pt x="54876" y="288924"/>
                  </a:lnTo>
                  <a:lnTo>
                    <a:pt x="88793" y="178565"/>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0" name="5-Point Star 19"/>
            <p:cNvSpPr/>
            <p:nvPr/>
          </p:nvSpPr>
          <p:spPr>
            <a:xfrm>
              <a:off x="1700" y="340"/>
              <a:ext cx="452" cy="455"/>
            </a:xfrm>
            <a:custGeom>
              <a:avLst/>
              <a:gdLst>
                <a:gd name="txL" fmla="*/ 88793 w 287337"/>
                <a:gd name="txT" fmla="*/ 110360 h 288925"/>
                <a:gd name="txR" fmla="*/ 198544 w 287337"/>
                <a:gd name="txB" fmla="*/ 220718 h 288925"/>
              </a:gdLst>
              <a:ahLst/>
              <a:cxnLst>
                <a:cxn ang="17694720">
                  <a:pos x="143669" y="0"/>
                </a:cxn>
                <a:cxn ang="11796480">
                  <a:pos x="0" y="110359"/>
                </a:cxn>
                <a:cxn ang="5898240">
                  <a:pos x="54876" y="288924"/>
                </a:cxn>
                <a:cxn ang="5898240">
                  <a:pos x="232461" y="288924"/>
                </a:cxn>
                <a:cxn ang="0">
                  <a:pos x="287337" y="110359"/>
                </a:cxn>
              </a:cxnLst>
              <a:rect l="txL" t="txT" r="txR" b="txB"/>
              <a:pathLst>
                <a:path w="287337" h="288925">
                  <a:moveTo>
                    <a:pt x="0" y="110359"/>
                  </a:moveTo>
                  <a:lnTo>
                    <a:pt x="109754" y="110360"/>
                  </a:lnTo>
                  <a:lnTo>
                    <a:pt x="143669" y="0"/>
                  </a:lnTo>
                  <a:lnTo>
                    <a:pt x="177583" y="110360"/>
                  </a:lnTo>
                  <a:lnTo>
                    <a:pt x="287337" y="110359"/>
                  </a:lnTo>
                  <a:lnTo>
                    <a:pt x="198544" y="178565"/>
                  </a:lnTo>
                  <a:lnTo>
                    <a:pt x="232461" y="288924"/>
                  </a:lnTo>
                  <a:lnTo>
                    <a:pt x="143669" y="220718"/>
                  </a:lnTo>
                  <a:lnTo>
                    <a:pt x="54876" y="288924"/>
                  </a:lnTo>
                  <a:lnTo>
                    <a:pt x="88793" y="178565"/>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1" name="5-Point Star 20"/>
            <p:cNvSpPr/>
            <p:nvPr/>
          </p:nvSpPr>
          <p:spPr>
            <a:xfrm>
              <a:off x="3515" y="795"/>
              <a:ext cx="452" cy="453"/>
            </a:xfrm>
            <a:custGeom>
              <a:avLst/>
              <a:gdLst>
                <a:gd name="txL" fmla="*/ 88793 w 287337"/>
                <a:gd name="txT" fmla="*/ 109754 h 287338"/>
                <a:gd name="txR" fmla="*/ 198544 w 287337"/>
                <a:gd name="txB" fmla="*/ 219505 h 287338"/>
              </a:gdLst>
              <a:ahLst/>
              <a:cxnLst>
                <a:cxn ang="17694720">
                  <a:pos x="143669" y="0"/>
                </a:cxn>
                <a:cxn ang="11796480">
                  <a:pos x="0" y="109753"/>
                </a:cxn>
                <a:cxn ang="5898240">
                  <a:pos x="54876" y="287337"/>
                </a:cxn>
                <a:cxn ang="5898240">
                  <a:pos x="232461" y="287337"/>
                </a:cxn>
                <a:cxn ang="0">
                  <a:pos x="287337" y="109753"/>
                </a:cxn>
              </a:cxnLst>
              <a:rect l="txL" t="txT" r="txR" b="txB"/>
              <a:pathLst>
                <a:path w="287337" h="287338">
                  <a:moveTo>
                    <a:pt x="0" y="109753"/>
                  </a:moveTo>
                  <a:lnTo>
                    <a:pt x="109754" y="109754"/>
                  </a:lnTo>
                  <a:lnTo>
                    <a:pt x="143669" y="0"/>
                  </a:lnTo>
                  <a:lnTo>
                    <a:pt x="177583" y="109754"/>
                  </a:lnTo>
                  <a:lnTo>
                    <a:pt x="287337" y="109753"/>
                  </a:lnTo>
                  <a:lnTo>
                    <a:pt x="198544" y="177584"/>
                  </a:lnTo>
                  <a:lnTo>
                    <a:pt x="232461" y="287337"/>
                  </a:lnTo>
                  <a:lnTo>
                    <a:pt x="143669" y="219505"/>
                  </a:lnTo>
                  <a:lnTo>
                    <a:pt x="54876" y="287337"/>
                  </a:lnTo>
                  <a:lnTo>
                    <a:pt x="88793" y="177584"/>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2" name="5-Point Star 21"/>
            <p:cNvSpPr/>
            <p:nvPr/>
          </p:nvSpPr>
          <p:spPr>
            <a:xfrm>
              <a:off x="5215" y="1248"/>
              <a:ext cx="452" cy="455"/>
            </a:xfrm>
            <a:custGeom>
              <a:avLst/>
              <a:gdLst>
                <a:gd name="txL" fmla="*/ 88793 w 287337"/>
                <a:gd name="txT" fmla="*/ 110360 h 288925"/>
                <a:gd name="txR" fmla="*/ 198544 w 287337"/>
                <a:gd name="txB" fmla="*/ 220718 h 288925"/>
              </a:gdLst>
              <a:ahLst/>
              <a:cxnLst>
                <a:cxn ang="17694720">
                  <a:pos x="143669" y="0"/>
                </a:cxn>
                <a:cxn ang="11796480">
                  <a:pos x="0" y="110359"/>
                </a:cxn>
                <a:cxn ang="5898240">
                  <a:pos x="54876" y="288924"/>
                </a:cxn>
                <a:cxn ang="5898240">
                  <a:pos x="232461" y="288924"/>
                </a:cxn>
                <a:cxn ang="0">
                  <a:pos x="287337" y="110359"/>
                </a:cxn>
              </a:cxnLst>
              <a:rect l="txL" t="txT" r="txR" b="txB"/>
              <a:pathLst>
                <a:path w="287337" h="288925">
                  <a:moveTo>
                    <a:pt x="0" y="110359"/>
                  </a:moveTo>
                  <a:lnTo>
                    <a:pt x="109754" y="110360"/>
                  </a:lnTo>
                  <a:lnTo>
                    <a:pt x="143669" y="0"/>
                  </a:lnTo>
                  <a:lnTo>
                    <a:pt x="177583" y="110360"/>
                  </a:lnTo>
                  <a:lnTo>
                    <a:pt x="287337" y="110359"/>
                  </a:lnTo>
                  <a:lnTo>
                    <a:pt x="198544" y="178565"/>
                  </a:lnTo>
                  <a:lnTo>
                    <a:pt x="232461" y="288924"/>
                  </a:lnTo>
                  <a:lnTo>
                    <a:pt x="143669" y="220718"/>
                  </a:lnTo>
                  <a:lnTo>
                    <a:pt x="54876" y="288924"/>
                  </a:lnTo>
                  <a:lnTo>
                    <a:pt x="88793" y="178565"/>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3" name="5-Point Star 22"/>
            <p:cNvSpPr/>
            <p:nvPr/>
          </p:nvSpPr>
          <p:spPr>
            <a:xfrm>
              <a:off x="6915" y="1930"/>
              <a:ext cx="455" cy="453"/>
            </a:xfrm>
            <a:custGeom>
              <a:avLst/>
              <a:gdLst>
                <a:gd name="txL" fmla="*/ 89284 w 288925"/>
                <a:gd name="txT" fmla="*/ 109754 h 287338"/>
                <a:gd name="txR" fmla="*/ 199641 w 288925"/>
                <a:gd name="txB" fmla="*/ 219505 h 287338"/>
              </a:gdLst>
              <a:ahLst/>
              <a:cxnLst>
                <a:cxn ang="17694720">
                  <a:pos x="144463" y="0"/>
                </a:cxn>
                <a:cxn ang="11796480">
                  <a:pos x="0" y="109753"/>
                </a:cxn>
                <a:cxn ang="5898240">
                  <a:pos x="55180" y="287337"/>
                </a:cxn>
                <a:cxn ang="5898240">
                  <a:pos x="233745" y="287337"/>
                </a:cxn>
                <a:cxn ang="0">
                  <a:pos x="288925" y="109753"/>
                </a:cxn>
              </a:cxnLst>
              <a:rect l="txL" t="txT" r="txR" b="txB"/>
              <a:pathLst>
                <a:path w="288925" h="287338">
                  <a:moveTo>
                    <a:pt x="0" y="109753"/>
                  </a:moveTo>
                  <a:lnTo>
                    <a:pt x="110360" y="109754"/>
                  </a:lnTo>
                  <a:lnTo>
                    <a:pt x="144463" y="0"/>
                  </a:lnTo>
                  <a:lnTo>
                    <a:pt x="178565" y="109754"/>
                  </a:lnTo>
                  <a:lnTo>
                    <a:pt x="288925" y="109753"/>
                  </a:lnTo>
                  <a:lnTo>
                    <a:pt x="199641" y="177584"/>
                  </a:lnTo>
                  <a:lnTo>
                    <a:pt x="233745" y="287337"/>
                  </a:lnTo>
                  <a:lnTo>
                    <a:pt x="144463" y="219505"/>
                  </a:lnTo>
                  <a:lnTo>
                    <a:pt x="55180" y="287337"/>
                  </a:lnTo>
                  <a:lnTo>
                    <a:pt x="89284" y="177584"/>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4" name="5-Point Star 23"/>
            <p:cNvSpPr/>
            <p:nvPr/>
          </p:nvSpPr>
          <p:spPr>
            <a:xfrm>
              <a:off x="8502" y="2835"/>
              <a:ext cx="455" cy="455"/>
            </a:xfrm>
            <a:custGeom>
              <a:avLst/>
              <a:gdLst>
                <a:gd name="txL" fmla="*/ 89284 w 288925"/>
                <a:gd name="txT" fmla="*/ 110360 h 288925"/>
                <a:gd name="txR" fmla="*/ 199641 w 288925"/>
                <a:gd name="txB" fmla="*/ 220718 h 288925"/>
              </a:gdLst>
              <a:ahLst/>
              <a:cxnLst>
                <a:cxn ang="17694720">
                  <a:pos x="144463" y="0"/>
                </a:cxn>
                <a:cxn ang="11796480">
                  <a:pos x="0" y="110359"/>
                </a:cxn>
                <a:cxn ang="5898240">
                  <a:pos x="55180" y="288924"/>
                </a:cxn>
                <a:cxn ang="5898240">
                  <a:pos x="233745" y="288924"/>
                </a:cxn>
                <a:cxn ang="0">
                  <a:pos x="288925" y="110359"/>
                </a:cxn>
              </a:cxnLst>
              <a:rect l="txL" t="txT" r="txR" b="txB"/>
              <a:pathLst>
                <a:path w="288925" h="288925">
                  <a:moveTo>
                    <a:pt x="0" y="110359"/>
                  </a:moveTo>
                  <a:lnTo>
                    <a:pt x="110360" y="110360"/>
                  </a:lnTo>
                  <a:lnTo>
                    <a:pt x="144463" y="0"/>
                  </a:lnTo>
                  <a:lnTo>
                    <a:pt x="178565" y="110360"/>
                  </a:lnTo>
                  <a:lnTo>
                    <a:pt x="288925" y="110359"/>
                  </a:lnTo>
                  <a:lnTo>
                    <a:pt x="199641" y="178565"/>
                  </a:lnTo>
                  <a:lnTo>
                    <a:pt x="233745" y="288924"/>
                  </a:lnTo>
                  <a:lnTo>
                    <a:pt x="144463" y="220718"/>
                  </a:lnTo>
                  <a:lnTo>
                    <a:pt x="55180" y="288924"/>
                  </a:lnTo>
                  <a:lnTo>
                    <a:pt x="89284" y="178565"/>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5" name="5-Point Star 24"/>
            <p:cNvSpPr/>
            <p:nvPr/>
          </p:nvSpPr>
          <p:spPr>
            <a:xfrm>
              <a:off x="10090" y="3858"/>
              <a:ext cx="455" cy="452"/>
            </a:xfrm>
            <a:custGeom>
              <a:avLst/>
              <a:gdLst>
                <a:gd name="txL" fmla="*/ 89284 w 288925"/>
                <a:gd name="txT" fmla="*/ 109753 h 287337"/>
                <a:gd name="txR" fmla="*/ 199641 w 288925"/>
                <a:gd name="txB" fmla="*/ 219504 h 287337"/>
              </a:gdLst>
              <a:ahLst/>
              <a:cxnLst>
                <a:cxn ang="17694720">
                  <a:pos x="144463" y="0"/>
                </a:cxn>
                <a:cxn ang="11796480">
                  <a:pos x="0" y="109753"/>
                </a:cxn>
                <a:cxn ang="5898240">
                  <a:pos x="55180" y="287336"/>
                </a:cxn>
                <a:cxn ang="5898240">
                  <a:pos x="233745" y="287336"/>
                </a:cxn>
                <a:cxn ang="0">
                  <a:pos x="288925" y="109753"/>
                </a:cxn>
              </a:cxnLst>
              <a:rect l="txL" t="txT" r="txR" b="txB"/>
              <a:pathLst>
                <a:path w="288925" h="287337">
                  <a:moveTo>
                    <a:pt x="0" y="109753"/>
                  </a:moveTo>
                  <a:lnTo>
                    <a:pt x="110360" y="109753"/>
                  </a:lnTo>
                  <a:lnTo>
                    <a:pt x="144463" y="0"/>
                  </a:lnTo>
                  <a:lnTo>
                    <a:pt x="178565" y="109753"/>
                  </a:lnTo>
                  <a:lnTo>
                    <a:pt x="288925" y="109753"/>
                  </a:lnTo>
                  <a:lnTo>
                    <a:pt x="199641" y="177583"/>
                  </a:lnTo>
                  <a:lnTo>
                    <a:pt x="233745" y="287336"/>
                  </a:lnTo>
                  <a:lnTo>
                    <a:pt x="144463" y="219504"/>
                  </a:lnTo>
                  <a:lnTo>
                    <a:pt x="55180" y="287336"/>
                  </a:lnTo>
                  <a:lnTo>
                    <a:pt x="89284" y="177583"/>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sp>
          <p:nvSpPr>
            <p:cNvPr id="38926" name="5-Point Star 25"/>
            <p:cNvSpPr/>
            <p:nvPr/>
          </p:nvSpPr>
          <p:spPr>
            <a:xfrm>
              <a:off x="11452" y="4878"/>
              <a:ext cx="453" cy="452"/>
            </a:xfrm>
            <a:custGeom>
              <a:avLst/>
              <a:gdLst>
                <a:gd name="txL" fmla="*/ 88793 w 287338"/>
                <a:gd name="txT" fmla="*/ 109753 h 287337"/>
                <a:gd name="txR" fmla="*/ 198545 w 287338"/>
                <a:gd name="txB" fmla="*/ 219504 h 287337"/>
              </a:gdLst>
              <a:ahLst/>
              <a:cxnLst>
                <a:cxn ang="17694720">
                  <a:pos x="143669" y="0"/>
                </a:cxn>
                <a:cxn ang="11796480">
                  <a:pos x="0" y="109753"/>
                </a:cxn>
                <a:cxn ang="5898240">
                  <a:pos x="54877" y="287336"/>
                </a:cxn>
                <a:cxn ang="5898240">
                  <a:pos x="232461" y="287336"/>
                </a:cxn>
                <a:cxn ang="0">
                  <a:pos x="287338" y="109753"/>
                </a:cxn>
              </a:cxnLst>
              <a:rect l="txL" t="txT" r="txR" b="txB"/>
              <a:pathLst>
                <a:path w="287338" h="287337">
                  <a:moveTo>
                    <a:pt x="0" y="109753"/>
                  </a:moveTo>
                  <a:lnTo>
                    <a:pt x="109754" y="109753"/>
                  </a:lnTo>
                  <a:lnTo>
                    <a:pt x="143669" y="0"/>
                  </a:lnTo>
                  <a:lnTo>
                    <a:pt x="177584" y="109753"/>
                  </a:lnTo>
                  <a:lnTo>
                    <a:pt x="287338" y="109753"/>
                  </a:lnTo>
                  <a:lnTo>
                    <a:pt x="198545" y="177583"/>
                  </a:lnTo>
                  <a:lnTo>
                    <a:pt x="232461" y="287336"/>
                  </a:lnTo>
                  <a:lnTo>
                    <a:pt x="143669" y="219504"/>
                  </a:lnTo>
                  <a:lnTo>
                    <a:pt x="54877" y="287336"/>
                  </a:lnTo>
                  <a:lnTo>
                    <a:pt x="88793" y="177583"/>
                  </a:lnTo>
                  <a:close/>
                </a:path>
              </a:pathLst>
            </a:custGeom>
            <a:solidFill>
              <a:schemeClr val="tx1">
                <a:alpha val="100000"/>
              </a:schemeClr>
            </a:solidFill>
            <a:ln w="9525" cap="flat" cmpd="sng">
              <a:solidFill>
                <a:schemeClr val="tx1"/>
              </a:solidFill>
              <a:prstDash val="solid"/>
              <a:headEnd type="none" w="med" len="med"/>
              <a:tailEnd type="none" w="med" len="med"/>
            </a:ln>
          </p:spPr>
          <p:txBody>
            <a:bodyPr/>
            <a:lstStyle/>
            <a:p>
              <a:endParaRPr lang="en-US" sz="1800" dirty="0"/>
            </a:p>
          </p:txBody>
        </p:sp>
      </p:gr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228600" y="476154"/>
            <a:ext cx="8448675" cy="52912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500313" y="232075"/>
            <a:ext cx="4148137" cy="6215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79520" y="5143195"/>
            <a:ext cx="7467480" cy="491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GB" sz="2800" b="1" strike="noStrike" cap="all" spc="-1">
                <a:solidFill>
                  <a:srgbClr val="000000"/>
                </a:solidFill>
                <a:uFill>
                  <a:solidFill>
                    <a:srgbClr val="FFFFFF"/>
                  </a:solidFill>
                </a:uFill>
                <a:latin typeface="Arial" panose="020B0604020202020204" pitchFamily="34" charset="0"/>
                <a:ea typeface="DejaVu Sans" panose="020B0603030804020204"/>
              </a:rPr>
              <a:t>Data analysis and interpretations</a:t>
            </a:r>
            <a:endParaRPr lang="en-GB" sz="1800" b="0" strike="noStrike" spc="-1">
              <a:solidFill>
                <a:srgbClr val="000000"/>
              </a:solidFill>
              <a:uFill>
                <a:solidFill>
                  <a:srgbClr val="FFFFFF"/>
                </a:solidFill>
              </a:uFill>
              <a:latin typeface="Arial" panose="020B0604020202020204" pitchFamily="34" charset="0"/>
            </a:endParaRPr>
          </a:p>
        </p:txBody>
      </p:sp>
      <p:sp>
        <p:nvSpPr>
          <p:cNvPr id="296" name="CustomShape 3"/>
          <p:cNvSpPr/>
          <p:nvPr/>
        </p:nvSpPr>
        <p:spPr>
          <a:xfrm>
            <a:off x="479520" y="4918195"/>
            <a:ext cx="5063760" cy="4006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GB" sz="1800" b="0" strike="noStrike" spc="-1">
                <a:solidFill>
                  <a:srgbClr val="8B8B8B"/>
                </a:solidFill>
                <a:uFill>
                  <a:solidFill>
                    <a:srgbClr val="FFFFFF"/>
                  </a:solidFill>
                </a:uFill>
                <a:latin typeface="Arial" panose="020B0604020202020204" pitchFamily="34" charset="0"/>
                <a:ea typeface="DejaVu Sans" panose="020B0603030804020204"/>
              </a:rPr>
              <a:t>What to do with your data and what it all means</a:t>
            </a:r>
            <a:endParaRPr lang="en-GB" sz="1800" b="0" strike="noStrike" spc="-1">
              <a:solidFill>
                <a:srgbClr val="000000"/>
              </a:solidFill>
              <a:uFill>
                <a:solidFill>
                  <a:srgbClr val="FFFFFF"/>
                </a:solidFill>
              </a:uFill>
              <a:latin typeface="Arial" panose="020B0604020202020204" pitchFamily="34" charset="0"/>
            </a:endParaRPr>
          </a:p>
        </p:txBody>
      </p:sp>
      <p:pic>
        <p:nvPicPr>
          <p:cNvPr id="297" name="Picture 296"/>
          <p:cNvPicPr/>
          <p:nvPr/>
        </p:nvPicPr>
        <p:blipFill>
          <a:blip r:embed="rId2" cstate="print"/>
          <a:stretch>
            <a:fillRect/>
          </a:stretch>
        </p:blipFill>
        <p:spPr>
          <a:xfrm>
            <a:off x="3087360" y="1215595"/>
            <a:ext cx="5839920" cy="3538440"/>
          </a:xfrm>
          <a:prstGeom prst="rect">
            <a:avLst/>
          </a:prstGeom>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B4121F1-E600-43F1-AAD2-6E9E9FC49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495" y="1963544"/>
            <a:ext cx="4477017" cy="2927112"/>
          </a:xfrm>
          <a:prstGeom prst="rect">
            <a:avLst/>
          </a:prstGeom>
        </p:spPr>
      </p:pic>
      <p:sp>
        <p:nvSpPr>
          <p:cNvPr id="6" name="Rectangle 1">
            <a:extLst>
              <a:ext uri="{FF2B5EF4-FFF2-40B4-BE49-F238E27FC236}">
                <a16:creationId xmlns:a16="http://schemas.microsoft.com/office/drawing/2014/main" xmlns="" id="{01ED25BA-9CA1-4D11-B13C-501692BCD8FD}"/>
              </a:ext>
            </a:extLst>
          </p:cNvPr>
          <p:cNvSpPr/>
          <p:nvPr/>
        </p:nvSpPr>
        <p:spPr>
          <a:xfrm>
            <a:off x="653020" y="242597"/>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Carbon in a woodland</a:t>
            </a:r>
            <a:endParaRPr lang="en-GB" altLang="en-US" sz="3200" dirty="0">
              <a:solidFill>
                <a:srgbClr val="000000"/>
              </a:solidFill>
              <a:latin typeface="Calibri" panose="020F0502020204030204" pitchFamily="34" charset="0"/>
              <a:ea typeface="DejaVu Sans" panose="020B0603030804020204"/>
            </a:endParaRPr>
          </a:p>
        </p:txBody>
      </p:sp>
      <p:graphicFrame>
        <p:nvGraphicFramePr>
          <p:cNvPr id="7" name="Table 6">
            <a:extLst>
              <a:ext uri="{FF2B5EF4-FFF2-40B4-BE49-F238E27FC236}">
                <a16:creationId xmlns:a16="http://schemas.microsoft.com/office/drawing/2014/main" xmlns="" id="{13545EBE-287C-4FC5-8599-5ECB1E157BB9}"/>
              </a:ext>
            </a:extLst>
          </p:cNvPr>
          <p:cNvGraphicFramePr>
            <a:graphicFrameLocks noGrp="1"/>
          </p:cNvGraphicFramePr>
          <p:nvPr>
            <p:extLst>
              <p:ext uri="{D42A27DB-BD31-4B8C-83A1-F6EECF244321}">
                <p14:modId xmlns:p14="http://schemas.microsoft.com/office/powerpoint/2010/main" val="3949832946"/>
              </p:ext>
            </p:extLst>
          </p:nvPr>
        </p:nvGraphicFramePr>
        <p:xfrm>
          <a:off x="436487" y="1489362"/>
          <a:ext cx="3428931" cy="3852004"/>
        </p:xfrm>
        <a:graphic>
          <a:graphicData uri="http://schemas.openxmlformats.org/drawingml/2006/table">
            <a:tbl>
              <a:tblPr/>
              <a:tblGrid>
                <a:gridCol w="821778">
                  <a:extLst>
                    <a:ext uri="{9D8B030D-6E8A-4147-A177-3AD203B41FA5}">
                      <a16:colId xmlns:a16="http://schemas.microsoft.com/office/drawing/2014/main" xmlns="" val="20000"/>
                    </a:ext>
                  </a:extLst>
                </a:gridCol>
                <a:gridCol w="821778">
                  <a:extLst>
                    <a:ext uri="{9D8B030D-6E8A-4147-A177-3AD203B41FA5}">
                      <a16:colId xmlns:a16="http://schemas.microsoft.com/office/drawing/2014/main" xmlns="" val="20001"/>
                    </a:ext>
                  </a:extLst>
                </a:gridCol>
                <a:gridCol w="821778">
                  <a:extLst>
                    <a:ext uri="{9D8B030D-6E8A-4147-A177-3AD203B41FA5}">
                      <a16:colId xmlns:a16="http://schemas.microsoft.com/office/drawing/2014/main" xmlns="" val="20002"/>
                    </a:ext>
                  </a:extLst>
                </a:gridCol>
                <a:gridCol w="963597">
                  <a:extLst>
                    <a:ext uri="{9D8B030D-6E8A-4147-A177-3AD203B41FA5}">
                      <a16:colId xmlns:a16="http://schemas.microsoft.com/office/drawing/2014/main" xmlns="" val="20003"/>
                    </a:ext>
                  </a:extLst>
                </a:gridCol>
              </a:tblGrid>
              <a:tr h="423920">
                <a:tc>
                  <a:txBody>
                    <a:bodyPr/>
                    <a:lstStyle/>
                    <a:p>
                      <a:pPr algn="ctr">
                        <a:lnSpc>
                          <a:spcPct val="115000"/>
                        </a:lnSpc>
                        <a:spcAft>
                          <a:spcPts val="0"/>
                        </a:spcAft>
                        <a:tabLst>
                          <a:tab pos="1381125" algn="l"/>
                        </a:tabLst>
                      </a:pPr>
                      <a:r>
                        <a:rPr lang="en-GB" sz="1200" b="1" dirty="0">
                          <a:latin typeface="Calibri"/>
                          <a:ea typeface="Calibri"/>
                          <a:cs typeface="Times New Roman"/>
                        </a:rPr>
                        <a:t>TREE</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r>
                        <a:rPr lang="en-GB" sz="1200" b="1" dirty="0">
                          <a:latin typeface="Calibri"/>
                          <a:ea typeface="Calibri"/>
                          <a:cs typeface="Times New Roman"/>
                        </a:rPr>
                        <a:t>CBH (m)</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r>
                        <a:rPr lang="en-GB" sz="1200" b="1" dirty="0">
                          <a:latin typeface="Calibri"/>
                          <a:ea typeface="Calibri"/>
                          <a:cs typeface="Times New Roman"/>
                        </a:rPr>
                        <a:t>Height (m)</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r>
                        <a:rPr lang="en-GB" sz="1200" b="1" dirty="0">
                          <a:latin typeface="Calibri"/>
                          <a:ea typeface="Calibri"/>
                          <a:cs typeface="Times New Roman"/>
                        </a:rPr>
                        <a:t>Carbon Content (kg)</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8539">
                <a:tc>
                  <a:txBody>
                    <a:bodyPr/>
                    <a:lstStyle/>
                    <a:p>
                      <a:pPr algn="ctr">
                        <a:lnSpc>
                          <a:spcPct val="115000"/>
                        </a:lnSpc>
                        <a:spcAft>
                          <a:spcPts val="0"/>
                        </a:spcAft>
                        <a:tabLst>
                          <a:tab pos="1381125" algn="l"/>
                        </a:tabLst>
                      </a:pPr>
                      <a:r>
                        <a:rPr lang="en-GB" sz="1200" b="1" dirty="0">
                          <a:latin typeface="Calibri"/>
                          <a:ea typeface="Calibri"/>
                          <a:cs typeface="Times New Roman"/>
                        </a:rPr>
                        <a:t>1</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2</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3</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4</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5</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6</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7</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8</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9</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10</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11</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12</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685616">
                <a:tc>
                  <a:txBody>
                    <a:bodyPr/>
                    <a:lstStyle/>
                    <a:p>
                      <a:pPr algn="ctr">
                        <a:lnSpc>
                          <a:spcPct val="115000"/>
                        </a:lnSpc>
                        <a:spcAft>
                          <a:spcPts val="0"/>
                        </a:spcAft>
                        <a:tabLst>
                          <a:tab pos="1381125" algn="l"/>
                        </a:tabLst>
                      </a:pPr>
                      <a:r>
                        <a:rPr lang="en-GB" sz="1200" b="1">
                          <a:latin typeface="Calibri"/>
                          <a:ea typeface="Calibri"/>
                          <a:cs typeface="Times New Roman"/>
                        </a:rPr>
                        <a:t>Total</a:t>
                      </a:r>
                      <a:endParaRPr lang="en-GB" sz="1200">
                        <a:latin typeface="Calibri"/>
                        <a:ea typeface="Calibri"/>
                        <a:cs typeface="Times New Roman"/>
                      </a:endParaRPr>
                    </a:p>
                    <a:p>
                      <a:pPr algn="ctr">
                        <a:lnSpc>
                          <a:spcPct val="115000"/>
                        </a:lnSpc>
                        <a:spcAft>
                          <a:spcPts val="0"/>
                        </a:spcAft>
                        <a:tabLst>
                          <a:tab pos="1381125" algn="l"/>
                        </a:tabLst>
                      </a:pPr>
                      <a:r>
                        <a:rPr lang="en-GB" sz="1200" b="1">
                          <a:latin typeface="Calibri"/>
                          <a:ea typeface="Calibri"/>
                          <a:cs typeface="Times New Roman"/>
                        </a:rPr>
                        <a:t>Carbon</a:t>
                      </a:r>
                      <a:endParaRPr lang="en-GB" sz="1200">
                        <a:latin typeface="Calibri"/>
                        <a:ea typeface="Calibri"/>
                        <a:cs typeface="Times New Roman"/>
                      </a:endParaRPr>
                    </a:p>
                    <a:p>
                      <a:pPr algn="ctr">
                        <a:lnSpc>
                          <a:spcPct val="115000"/>
                        </a:lnSpc>
                        <a:spcAft>
                          <a:spcPts val="0"/>
                        </a:spcAft>
                        <a:tabLst>
                          <a:tab pos="1381125" algn="l"/>
                        </a:tabLst>
                      </a:pPr>
                      <a:r>
                        <a:rPr lang="en-GB" sz="1200" b="1">
                          <a:latin typeface="Calibri"/>
                          <a:ea typeface="Calibri"/>
                          <a:cs typeface="Times New Roman"/>
                        </a:rPr>
                        <a:t>Content</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4225357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974" t="3902" b="1838"/>
          <a:stretch/>
        </p:blipFill>
        <p:spPr>
          <a:xfrm>
            <a:off x="1900238" y="1485900"/>
            <a:ext cx="6157912" cy="5129214"/>
          </a:xfrm>
          <a:prstGeom prst="rect">
            <a:avLst/>
          </a:prstGeom>
        </p:spPr>
      </p:pic>
      <p:sp>
        <p:nvSpPr>
          <p:cNvPr id="5" name="Rectangle 1">
            <a:extLst>
              <a:ext uri="{FF2B5EF4-FFF2-40B4-BE49-F238E27FC236}">
                <a16:creationId xmlns:a16="http://schemas.microsoft.com/office/drawing/2014/main" xmlns="" id="{01ED25BA-9CA1-4D11-B13C-501692BCD8FD}"/>
              </a:ext>
            </a:extLst>
          </p:cNvPr>
          <p:cNvSpPr/>
          <p:nvPr/>
        </p:nvSpPr>
        <p:spPr>
          <a:xfrm>
            <a:off x="653020" y="242597"/>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Carbon in a woodland</a:t>
            </a:r>
            <a:endParaRPr lang="en-GB" altLang="en-US" sz="3200" dirty="0">
              <a:solidFill>
                <a:srgbClr val="000000"/>
              </a:solidFill>
              <a:latin typeface="Calibri" panose="020F0502020204030204" pitchFamily="34" charset="0"/>
              <a:ea typeface="DejaVu Sans" panose="020B0603030804020204"/>
            </a:endParaRPr>
          </a:p>
        </p:txBody>
      </p:sp>
    </p:spTree>
    <p:extLst>
      <p:ext uri="{BB962C8B-B14F-4D97-AF65-F5344CB8AC3E}">
        <p14:creationId xmlns:p14="http://schemas.microsoft.com/office/powerpoint/2010/main" val="1257176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01ED25BA-9CA1-4D11-B13C-501692BCD8FD}"/>
              </a:ext>
            </a:extLst>
          </p:cNvPr>
          <p:cNvSpPr/>
          <p:nvPr/>
        </p:nvSpPr>
        <p:spPr>
          <a:xfrm>
            <a:off x="653020" y="242597"/>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Carbon in a woodland</a:t>
            </a:r>
            <a:endParaRPr lang="en-GB" altLang="en-US" sz="3200" dirty="0">
              <a:solidFill>
                <a:srgbClr val="000000"/>
              </a:solidFill>
              <a:latin typeface="Calibri" panose="020F0502020204030204" pitchFamily="34" charset="0"/>
              <a:ea typeface="DejaVu Sans" panose="020B0603030804020204"/>
            </a:endParaRPr>
          </a:p>
        </p:txBody>
      </p:sp>
      <p:graphicFrame>
        <p:nvGraphicFramePr>
          <p:cNvPr id="7" name="Table 6">
            <a:extLst>
              <a:ext uri="{FF2B5EF4-FFF2-40B4-BE49-F238E27FC236}">
                <a16:creationId xmlns:a16="http://schemas.microsoft.com/office/drawing/2014/main" xmlns="" id="{13545EBE-287C-4FC5-8599-5ECB1E157BB9}"/>
              </a:ext>
            </a:extLst>
          </p:cNvPr>
          <p:cNvGraphicFramePr>
            <a:graphicFrameLocks noGrp="1"/>
          </p:cNvGraphicFramePr>
          <p:nvPr/>
        </p:nvGraphicFramePr>
        <p:xfrm>
          <a:off x="436487" y="1489362"/>
          <a:ext cx="3428931" cy="3852004"/>
        </p:xfrm>
        <a:graphic>
          <a:graphicData uri="http://schemas.openxmlformats.org/drawingml/2006/table">
            <a:tbl>
              <a:tblPr/>
              <a:tblGrid>
                <a:gridCol w="821778">
                  <a:extLst>
                    <a:ext uri="{9D8B030D-6E8A-4147-A177-3AD203B41FA5}">
                      <a16:colId xmlns:a16="http://schemas.microsoft.com/office/drawing/2014/main" xmlns="" val="20000"/>
                    </a:ext>
                  </a:extLst>
                </a:gridCol>
                <a:gridCol w="821778">
                  <a:extLst>
                    <a:ext uri="{9D8B030D-6E8A-4147-A177-3AD203B41FA5}">
                      <a16:colId xmlns:a16="http://schemas.microsoft.com/office/drawing/2014/main" xmlns="" val="20001"/>
                    </a:ext>
                  </a:extLst>
                </a:gridCol>
                <a:gridCol w="821778">
                  <a:extLst>
                    <a:ext uri="{9D8B030D-6E8A-4147-A177-3AD203B41FA5}">
                      <a16:colId xmlns:a16="http://schemas.microsoft.com/office/drawing/2014/main" xmlns="" val="20002"/>
                    </a:ext>
                  </a:extLst>
                </a:gridCol>
                <a:gridCol w="963597">
                  <a:extLst>
                    <a:ext uri="{9D8B030D-6E8A-4147-A177-3AD203B41FA5}">
                      <a16:colId xmlns:a16="http://schemas.microsoft.com/office/drawing/2014/main" xmlns="" val="20003"/>
                    </a:ext>
                  </a:extLst>
                </a:gridCol>
              </a:tblGrid>
              <a:tr h="423920">
                <a:tc>
                  <a:txBody>
                    <a:bodyPr/>
                    <a:lstStyle/>
                    <a:p>
                      <a:pPr algn="ctr">
                        <a:lnSpc>
                          <a:spcPct val="115000"/>
                        </a:lnSpc>
                        <a:spcAft>
                          <a:spcPts val="0"/>
                        </a:spcAft>
                        <a:tabLst>
                          <a:tab pos="1381125" algn="l"/>
                        </a:tabLst>
                      </a:pPr>
                      <a:r>
                        <a:rPr lang="en-GB" sz="1200" b="1" dirty="0">
                          <a:latin typeface="Calibri"/>
                          <a:ea typeface="Calibri"/>
                          <a:cs typeface="Times New Roman"/>
                        </a:rPr>
                        <a:t>TREE</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r>
                        <a:rPr lang="en-GB" sz="1200" b="1" dirty="0">
                          <a:latin typeface="Calibri"/>
                          <a:ea typeface="Calibri"/>
                          <a:cs typeface="Times New Roman"/>
                        </a:rPr>
                        <a:t>CBH (m)</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r>
                        <a:rPr lang="en-GB" sz="1200" b="1" dirty="0">
                          <a:latin typeface="Calibri"/>
                          <a:ea typeface="Calibri"/>
                          <a:cs typeface="Times New Roman"/>
                        </a:rPr>
                        <a:t>Height (m)</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r>
                        <a:rPr lang="en-GB" sz="1200" b="1" dirty="0">
                          <a:latin typeface="Calibri"/>
                          <a:ea typeface="Calibri"/>
                          <a:cs typeface="Times New Roman"/>
                        </a:rPr>
                        <a:t>Carbon Content (kg)</a:t>
                      </a:r>
                      <a:endParaRPr lang="en-GB"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8539">
                <a:tc>
                  <a:txBody>
                    <a:bodyPr/>
                    <a:lstStyle/>
                    <a:p>
                      <a:pPr algn="ctr">
                        <a:lnSpc>
                          <a:spcPct val="115000"/>
                        </a:lnSpc>
                        <a:spcAft>
                          <a:spcPts val="0"/>
                        </a:spcAft>
                        <a:tabLst>
                          <a:tab pos="1381125" algn="l"/>
                        </a:tabLst>
                      </a:pPr>
                      <a:r>
                        <a:rPr lang="en-GB" sz="1200" b="1" dirty="0">
                          <a:latin typeface="Calibri"/>
                          <a:ea typeface="Calibri"/>
                          <a:cs typeface="Times New Roman"/>
                        </a:rPr>
                        <a:t>1</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2</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3</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4</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5</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6</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7</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8</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9</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10</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11</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8539">
                <a:tc>
                  <a:txBody>
                    <a:bodyPr/>
                    <a:lstStyle/>
                    <a:p>
                      <a:pPr algn="ctr">
                        <a:lnSpc>
                          <a:spcPct val="115000"/>
                        </a:lnSpc>
                        <a:spcAft>
                          <a:spcPts val="0"/>
                        </a:spcAft>
                        <a:tabLst>
                          <a:tab pos="1381125" algn="l"/>
                        </a:tabLst>
                      </a:pPr>
                      <a:r>
                        <a:rPr lang="en-GB" sz="1200" b="1">
                          <a:latin typeface="Calibri"/>
                          <a:ea typeface="Calibri"/>
                          <a:cs typeface="Times New Roman"/>
                        </a:rPr>
                        <a:t>12</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685616">
                <a:tc>
                  <a:txBody>
                    <a:bodyPr/>
                    <a:lstStyle/>
                    <a:p>
                      <a:pPr algn="ctr">
                        <a:lnSpc>
                          <a:spcPct val="115000"/>
                        </a:lnSpc>
                        <a:spcAft>
                          <a:spcPts val="0"/>
                        </a:spcAft>
                        <a:tabLst>
                          <a:tab pos="1381125" algn="l"/>
                        </a:tabLst>
                      </a:pPr>
                      <a:r>
                        <a:rPr lang="en-GB" sz="1200" b="1">
                          <a:latin typeface="Calibri"/>
                          <a:ea typeface="Calibri"/>
                          <a:cs typeface="Times New Roman"/>
                        </a:rPr>
                        <a:t>Total</a:t>
                      </a:r>
                      <a:endParaRPr lang="en-GB" sz="1200">
                        <a:latin typeface="Calibri"/>
                        <a:ea typeface="Calibri"/>
                        <a:cs typeface="Times New Roman"/>
                      </a:endParaRPr>
                    </a:p>
                    <a:p>
                      <a:pPr algn="ctr">
                        <a:lnSpc>
                          <a:spcPct val="115000"/>
                        </a:lnSpc>
                        <a:spcAft>
                          <a:spcPts val="0"/>
                        </a:spcAft>
                        <a:tabLst>
                          <a:tab pos="1381125" algn="l"/>
                        </a:tabLst>
                      </a:pPr>
                      <a:r>
                        <a:rPr lang="en-GB" sz="1200" b="1">
                          <a:latin typeface="Calibri"/>
                          <a:ea typeface="Calibri"/>
                          <a:cs typeface="Times New Roman"/>
                        </a:rPr>
                        <a:t>Carbon</a:t>
                      </a:r>
                      <a:endParaRPr lang="en-GB" sz="1200">
                        <a:latin typeface="Calibri"/>
                        <a:ea typeface="Calibri"/>
                        <a:cs typeface="Times New Roman"/>
                      </a:endParaRPr>
                    </a:p>
                    <a:p>
                      <a:pPr algn="ctr">
                        <a:lnSpc>
                          <a:spcPct val="115000"/>
                        </a:lnSpc>
                        <a:spcAft>
                          <a:spcPts val="0"/>
                        </a:spcAft>
                        <a:tabLst>
                          <a:tab pos="1381125" algn="l"/>
                        </a:tabLst>
                      </a:pPr>
                      <a:r>
                        <a:rPr lang="en-GB" sz="1200" b="1">
                          <a:latin typeface="Calibri"/>
                          <a:ea typeface="Calibri"/>
                          <a:cs typeface="Times New Roman"/>
                        </a:rPr>
                        <a:t>Content</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1125" algn="l"/>
                        </a:tabLst>
                      </a:pP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8" name="TextBox 7">
            <a:extLst>
              <a:ext uri="{FF2B5EF4-FFF2-40B4-BE49-F238E27FC236}">
                <a16:creationId xmlns:a16="http://schemas.microsoft.com/office/drawing/2014/main" xmlns="" id="{7DEBBF35-E03C-4DFA-A088-F61ACAB90425}"/>
              </a:ext>
            </a:extLst>
          </p:cNvPr>
          <p:cNvSpPr txBox="1"/>
          <p:nvPr/>
        </p:nvSpPr>
        <p:spPr>
          <a:xfrm>
            <a:off x="4467382" y="2169908"/>
            <a:ext cx="4240131" cy="2062103"/>
          </a:xfrm>
          <a:prstGeom prst="rect">
            <a:avLst/>
          </a:prstGeom>
          <a:noFill/>
        </p:spPr>
        <p:txBody>
          <a:bodyPr wrap="square" rtlCol="0">
            <a:spAutoFit/>
          </a:bodyPr>
          <a:lstStyle/>
          <a:p>
            <a:r>
              <a:rPr lang="en-GB" dirty="0"/>
              <a:t>Sampling area 		_____________</a:t>
            </a:r>
          </a:p>
          <a:p>
            <a:endParaRPr lang="en-GB" dirty="0"/>
          </a:p>
          <a:p>
            <a:endParaRPr lang="en-GB" dirty="0"/>
          </a:p>
          <a:p>
            <a:r>
              <a:rPr lang="en-GB" dirty="0"/>
              <a:t>Area of </a:t>
            </a:r>
            <a:r>
              <a:rPr lang="en-GB" dirty="0" smtClean="0"/>
              <a:t>woodland</a:t>
            </a:r>
            <a:r>
              <a:rPr lang="en-GB" dirty="0"/>
              <a:t>		_____________</a:t>
            </a:r>
          </a:p>
          <a:p>
            <a:endParaRPr lang="en-GB" dirty="0"/>
          </a:p>
          <a:p>
            <a:endParaRPr lang="en-GB" dirty="0"/>
          </a:p>
          <a:p>
            <a:r>
              <a:rPr lang="en-GB" dirty="0"/>
              <a:t>Total carbon in woodland	_____________</a:t>
            </a:r>
          </a:p>
          <a:p>
            <a:endParaRPr lang="en-GB" dirty="0"/>
          </a:p>
        </p:txBody>
      </p:sp>
    </p:spTree>
    <p:extLst>
      <p:ext uri="{BB962C8B-B14F-4D97-AF65-F5344CB8AC3E}">
        <p14:creationId xmlns:p14="http://schemas.microsoft.com/office/powerpoint/2010/main" val="1140287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08BFC008-6953-4F45-9E84-2CB794CC7D8C}"/>
              </a:ext>
            </a:extLst>
          </p:cNvPr>
          <p:cNvSpPr/>
          <p:nvPr/>
        </p:nvSpPr>
        <p:spPr>
          <a:xfrm>
            <a:off x="985529" y="304801"/>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Carbon Flux</a:t>
            </a:r>
            <a:endParaRPr lang="en-GB" altLang="en-US" sz="3200" dirty="0">
              <a:solidFill>
                <a:srgbClr val="000000"/>
              </a:solidFill>
              <a:latin typeface="Calibri" panose="020F0502020204030204" pitchFamily="34" charset="0"/>
              <a:ea typeface="DejaVu Sans" panose="020B0603030804020204"/>
            </a:endParaRPr>
          </a:p>
        </p:txBody>
      </p:sp>
      <p:pic>
        <p:nvPicPr>
          <p:cNvPr id="6" name="Picture 5">
            <a:extLst>
              <a:ext uri="{FF2B5EF4-FFF2-40B4-BE49-F238E27FC236}">
                <a16:creationId xmlns:a16="http://schemas.microsoft.com/office/drawing/2014/main" xmlns="" id="{41F27AA3-200A-4998-8D80-EF16169F4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73" y="1599438"/>
            <a:ext cx="5902036" cy="3659123"/>
          </a:xfrm>
          <a:prstGeom prst="rect">
            <a:avLst/>
          </a:prstGeom>
        </p:spPr>
      </p:pic>
    </p:spTree>
    <p:extLst>
      <p:ext uri="{BB962C8B-B14F-4D97-AF65-F5344CB8AC3E}">
        <p14:creationId xmlns:p14="http://schemas.microsoft.com/office/powerpoint/2010/main" val="4286113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815446" y="346842"/>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Summary table</a:t>
            </a:r>
            <a:endParaRPr lang="en-GB" altLang="en-US" sz="3200" dirty="0">
              <a:solidFill>
                <a:srgbClr val="000000"/>
              </a:solidFill>
              <a:latin typeface="Calibri" panose="020F0502020204030204" pitchFamily="34" charset="0"/>
              <a:ea typeface="DejaVu Sans" panose="020B0603030804020204"/>
            </a:endParaRPr>
          </a:p>
        </p:txBody>
      </p:sp>
      <p:graphicFrame>
        <p:nvGraphicFramePr>
          <p:cNvPr id="5" name="Table 4"/>
          <p:cNvGraphicFramePr>
            <a:graphicFrameLocks noGrp="1"/>
          </p:cNvGraphicFramePr>
          <p:nvPr/>
        </p:nvGraphicFramePr>
        <p:xfrm>
          <a:off x="361951" y="1757303"/>
          <a:ext cx="8534399" cy="3252844"/>
        </p:xfrm>
        <a:graphic>
          <a:graphicData uri="http://schemas.openxmlformats.org/drawingml/2006/table">
            <a:tbl>
              <a:tblPr/>
              <a:tblGrid>
                <a:gridCol w="380999">
                  <a:extLst>
                    <a:ext uri="{9D8B030D-6E8A-4147-A177-3AD203B41FA5}">
                      <a16:colId xmlns:a16="http://schemas.microsoft.com/office/drawing/2014/main" xmlns="" val="20000"/>
                    </a:ext>
                  </a:extLst>
                </a:gridCol>
                <a:gridCol w="2247900">
                  <a:extLst>
                    <a:ext uri="{9D8B030D-6E8A-4147-A177-3AD203B41FA5}">
                      <a16:colId xmlns:a16="http://schemas.microsoft.com/office/drawing/2014/main" xmlns="" val="20001"/>
                    </a:ext>
                  </a:extLst>
                </a:gridCol>
                <a:gridCol w="590550">
                  <a:extLst>
                    <a:ext uri="{9D8B030D-6E8A-4147-A177-3AD203B41FA5}">
                      <a16:colId xmlns:a16="http://schemas.microsoft.com/office/drawing/2014/main" xmlns="" val="20002"/>
                    </a:ext>
                  </a:extLst>
                </a:gridCol>
                <a:gridCol w="590550">
                  <a:extLst>
                    <a:ext uri="{9D8B030D-6E8A-4147-A177-3AD203B41FA5}">
                      <a16:colId xmlns:a16="http://schemas.microsoft.com/office/drawing/2014/main" xmlns="" val="20003"/>
                    </a:ext>
                  </a:extLst>
                </a:gridCol>
                <a:gridCol w="590550">
                  <a:extLst>
                    <a:ext uri="{9D8B030D-6E8A-4147-A177-3AD203B41FA5}">
                      <a16:colId xmlns:a16="http://schemas.microsoft.com/office/drawing/2014/main" xmlns="" val="20004"/>
                    </a:ext>
                  </a:extLst>
                </a:gridCol>
                <a:gridCol w="590550">
                  <a:extLst>
                    <a:ext uri="{9D8B030D-6E8A-4147-A177-3AD203B41FA5}">
                      <a16:colId xmlns:a16="http://schemas.microsoft.com/office/drawing/2014/main" xmlns="" val="20005"/>
                    </a:ext>
                  </a:extLst>
                </a:gridCol>
                <a:gridCol w="590550">
                  <a:extLst>
                    <a:ext uri="{9D8B030D-6E8A-4147-A177-3AD203B41FA5}">
                      <a16:colId xmlns:a16="http://schemas.microsoft.com/office/drawing/2014/main" xmlns="" val="20006"/>
                    </a:ext>
                  </a:extLst>
                </a:gridCol>
                <a:gridCol w="590550">
                  <a:extLst>
                    <a:ext uri="{9D8B030D-6E8A-4147-A177-3AD203B41FA5}">
                      <a16:colId xmlns:a16="http://schemas.microsoft.com/office/drawing/2014/main" xmlns="" val="20007"/>
                    </a:ext>
                  </a:extLst>
                </a:gridCol>
                <a:gridCol w="590550">
                  <a:extLst>
                    <a:ext uri="{9D8B030D-6E8A-4147-A177-3AD203B41FA5}">
                      <a16:colId xmlns:a16="http://schemas.microsoft.com/office/drawing/2014/main" xmlns="" val="20008"/>
                    </a:ext>
                  </a:extLst>
                </a:gridCol>
                <a:gridCol w="590550">
                  <a:extLst>
                    <a:ext uri="{9D8B030D-6E8A-4147-A177-3AD203B41FA5}">
                      <a16:colId xmlns:a16="http://schemas.microsoft.com/office/drawing/2014/main" xmlns="" val="20009"/>
                    </a:ext>
                  </a:extLst>
                </a:gridCol>
                <a:gridCol w="590550">
                  <a:extLst>
                    <a:ext uri="{9D8B030D-6E8A-4147-A177-3AD203B41FA5}">
                      <a16:colId xmlns:a16="http://schemas.microsoft.com/office/drawing/2014/main" xmlns="" val="20010"/>
                    </a:ext>
                  </a:extLst>
                </a:gridCol>
                <a:gridCol w="590550">
                  <a:extLst>
                    <a:ext uri="{9D8B030D-6E8A-4147-A177-3AD203B41FA5}">
                      <a16:colId xmlns:a16="http://schemas.microsoft.com/office/drawing/2014/main" xmlns="" val="20011"/>
                    </a:ext>
                  </a:extLst>
                </a:gridCol>
              </a:tblGrid>
              <a:tr h="464692">
                <a:tc rowSpan="2" gridSpan="2">
                  <a:txBody>
                    <a:bodyPr/>
                    <a:lstStyle/>
                    <a:p>
                      <a:pPr algn="r">
                        <a:spcAft>
                          <a:spcPts val="0"/>
                        </a:spcAft>
                      </a:pPr>
                      <a:endParaRPr lang="en-GB" sz="1600" dirty="0">
                        <a:solidFill>
                          <a:srgbClr val="00000A"/>
                        </a:solidFill>
                        <a:latin typeface="Liberation Serif"/>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rowSpan="2" hMerge="1">
                  <a:txBody>
                    <a:bodyPr/>
                    <a:lstStyle/>
                    <a:p>
                      <a:endParaRPr lang="en-GB"/>
                    </a:p>
                  </a:txBody>
                  <a:tcPr/>
                </a:tc>
                <a:tc gridSpan="2">
                  <a:txBody>
                    <a:bodyPr/>
                    <a:lstStyle/>
                    <a:p>
                      <a:pPr algn="ctr">
                        <a:spcAft>
                          <a:spcPts val="0"/>
                        </a:spcAft>
                      </a:pPr>
                      <a:r>
                        <a:rPr lang="en-GB" sz="1600" b="1" dirty="0">
                          <a:solidFill>
                            <a:srgbClr val="00000A"/>
                          </a:solidFill>
                          <a:latin typeface="Calibri"/>
                          <a:ea typeface="SimSun"/>
                          <a:cs typeface="Mangal"/>
                        </a:rPr>
                        <a:t>Site 1</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hMerge="1">
                  <a:txBody>
                    <a:bodyPr/>
                    <a:lstStyle/>
                    <a:p>
                      <a:endParaRPr lang="en-GB"/>
                    </a:p>
                  </a:txBody>
                  <a:tcPr/>
                </a:tc>
                <a:tc gridSpan="2">
                  <a:txBody>
                    <a:bodyPr/>
                    <a:lstStyle/>
                    <a:p>
                      <a:pPr algn="ctr">
                        <a:spcAft>
                          <a:spcPts val="0"/>
                        </a:spcAft>
                      </a:pPr>
                      <a:r>
                        <a:rPr lang="en-GB" sz="1600" b="1">
                          <a:solidFill>
                            <a:srgbClr val="00000A"/>
                          </a:solidFill>
                          <a:latin typeface="Calibri"/>
                          <a:ea typeface="SimSun"/>
                          <a:cs typeface="Mangal"/>
                        </a:rPr>
                        <a:t>Site 2</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hMerge="1">
                  <a:txBody>
                    <a:bodyPr/>
                    <a:lstStyle/>
                    <a:p>
                      <a:endParaRPr lang="en-GB"/>
                    </a:p>
                  </a:txBody>
                  <a:tcPr/>
                </a:tc>
                <a:tc gridSpan="2">
                  <a:txBody>
                    <a:bodyPr/>
                    <a:lstStyle/>
                    <a:p>
                      <a:pPr algn="ctr">
                        <a:spcAft>
                          <a:spcPts val="0"/>
                        </a:spcAft>
                      </a:pPr>
                      <a:r>
                        <a:rPr lang="en-GB" sz="1600" b="1">
                          <a:solidFill>
                            <a:srgbClr val="00000A"/>
                          </a:solidFill>
                          <a:latin typeface="Calibri"/>
                          <a:ea typeface="SimSun"/>
                          <a:cs typeface="Mangal"/>
                        </a:rPr>
                        <a:t>Site 3</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hMerge="1">
                  <a:txBody>
                    <a:bodyPr/>
                    <a:lstStyle/>
                    <a:p>
                      <a:endParaRPr lang="en-GB"/>
                    </a:p>
                  </a:txBody>
                  <a:tcPr/>
                </a:tc>
                <a:tc gridSpan="2">
                  <a:txBody>
                    <a:bodyPr/>
                    <a:lstStyle/>
                    <a:p>
                      <a:pPr algn="ctr">
                        <a:spcAft>
                          <a:spcPts val="0"/>
                        </a:spcAft>
                      </a:pPr>
                      <a:r>
                        <a:rPr lang="en-GB" sz="1600" b="1">
                          <a:solidFill>
                            <a:srgbClr val="00000A"/>
                          </a:solidFill>
                          <a:latin typeface="Calibri"/>
                          <a:ea typeface="SimSun"/>
                          <a:cs typeface="Mangal"/>
                        </a:rPr>
                        <a:t>Site 4</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hMerge="1">
                  <a:txBody>
                    <a:bodyPr/>
                    <a:lstStyle/>
                    <a:p>
                      <a:endParaRPr lang="en-GB"/>
                    </a:p>
                  </a:txBody>
                  <a:tcPr/>
                </a:tc>
                <a:tc gridSpan="2">
                  <a:txBody>
                    <a:bodyPr/>
                    <a:lstStyle/>
                    <a:p>
                      <a:pPr algn="ctr">
                        <a:spcAft>
                          <a:spcPts val="0"/>
                        </a:spcAft>
                      </a:pPr>
                      <a:r>
                        <a:rPr lang="en-GB" sz="1600" b="1">
                          <a:solidFill>
                            <a:srgbClr val="00000A"/>
                          </a:solidFill>
                          <a:latin typeface="Calibri"/>
                          <a:ea typeface="SimSun"/>
                          <a:cs typeface="Mangal"/>
                        </a:rPr>
                        <a:t>Site 5</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0"/>
                  </a:ext>
                </a:extLst>
              </a:tr>
              <a:tr h="464692">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Mangal"/>
                        </a:rPr>
                        <a:t>U</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dirty="0">
                          <a:solidFill>
                            <a:srgbClr val="00000A"/>
                          </a:solidFill>
                          <a:latin typeface="Calibri"/>
                          <a:ea typeface="SimSun"/>
                          <a:cs typeface="Mangal"/>
                        </a:rPr>
                        <a:t>C</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U</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C</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U</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C</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U</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C</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U</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a:solidFill>
                            <a:srgbClr val="00000A"/>
                          </a:solidFill>
                          <a:latin typeface="Calibri"/>
                          <a:ea typeface="SimSun"/>
                          <a:cs typeface="Mangal"/>
                        </a:rPr>
                        <a:t>C</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extLst>
                  <a:ext uri="{0D108BD9-81ED-4DB2-BD59-A6C34878D82A}">
                    <a16:rowId xmlns:a16="http://schemas.microsoft.com/office/drawing/2014/main" xmlns="" val="10001"/>
                  </a:ext>
                </a:extLst>
              </a:tr>
              <a:tr h="464692">
                <a:tc rowSpan="5">
                  <a:txBody>
                    <a:bodyPr/>
                    <a:lstStyle/>
                    <a:p>
                      <a:pPr marL="71755" marR="71755" algn="ctr">
                        <a:spcAft>
                          <a:spcPts val="0"/>
                        </a:spcAft>
                      </a:pPr>
                      <a:r>
                        <a:rPr lang="en-GB" sz="1600" b="1" dirty="0">
                          <a:solidFill>
                            <a:srgbClr val="00000A"/>
                          </a:solidFill>
                          <a:latin typeface="Calibri"/>
                          <a:ea typeface="SimSun"/>
                          <a:cs typeface="Mangal"/>
                        </a:rPr>
                        <a:t>Carbon Flux</a:t>
                      </a:r>
                      <a:endParaRPr lang="en-GB" sz="1600" dirty="0">
                        <a:solidFill>
                          <a:srgbClr val="00000A"/>
                        </a:solidFill>
                        <a:latin typeface="Liberation Serif"/>
                        <a:ea typeface="SimSun"/>
                        <a:cs typeface="Mangal"/>
                      </a:endParaRPr>
                    </a:p>
                  </a:txBody>
                  <a:tcPr marL="19661" marR="21627" marT="21627" marB="21627" vert="vert27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lgn="ctr">
                        <a:spcAft>
                          <a:spcPts val="0"/>
                        </a:spcAft>
                      </a:pPr>
                      <a:r>
                        <a:rPr lang="en-GB" sz="1600" dirty="0">
                          <a:solidFill>
                            <a:srgbClr val="00000A"/>
                          </a:solidFill>
                          <a:latin typeface="Calibri"/>
                          <a:ea typeface="SimSun"/>
                          <a:cs typeface="Mangal"/>
                        </a:rPr>
                        <a:t>Time</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extLst>
                  <a:ext uri="{0D108BD9-81ED-4DB2-BD59-A6C34878D82A}">
                    <a16:rowId xmlns:a16="http://schemas.microsoft.com/office/drawing/2014/main" xmlns="" val="10002"/>
                  </a:ext>
                </a:extLst>
              </a:tr>
              <a:tr h="464692">
                <a:tc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Mangal"/>
                        </a:rPr>
                        <a:t>δ CO2 (</a:t>
                      </a:r>
                      <a:r>
                        <a:rPr lang="en-GB" sz="1600" dirty="0" err="1">
                          <a:solidFill>
                            <a:srgbClr val="00000A"/>
                          </a:solidFill>
                          <a:latin typeface="Calibri"/>
                          <a:ea typeface="SimSun"/>
                          <a:cs typeface="Mangal"/>
                        </a:rPr>
                        <a:t>ppm</a:t>
                      </a:r>
                      <a:r>
                        <a:rPr lang="en-GB" sz="1600" dirty="0">
                          <a:solidFill>
                            <a:srgbClr val="00000A"/>
                          </a:solidFill>
                          <a:latin typeface="Calibri"/>
                          <a:ea typeface="SimSun"/>
                          <a:cs typeface="Mangal"/>
                        </a:rPr>
                        <a:t>)</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extLst>
                  <a:ext uri="{0D108BD9-81ED-4DB2-BD59-A6C34878D82A}">
                    <a16:rowId xmlns:a16="http://schemas.microsoft.com/office/drawing/2014/main" xmlns="" val="10003"/>
                  </a:ext>
                </a:extLst>
              </a:tr>
              <a:tr h="464692">
                <a:tc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Arial"/>
                        </a:rPr>
                        <a:t>Net CO</a:t>
                      </a:r>
                      <a:r>
                        <a:rPr lang="en-GB" sz="1600" baseline="-25000" dirty="0">
                          <a:solidFill>
                            <a:srgbClr val="00000A"/>
                          </a:solidFill>
                          <a:latin typeface="Calibri"/>
                          <a:ea typeface="SimSun"/>
                          <a:cs typeface="Arial"/>
                        </a:rPr>
                        <a:t>2  </a:t>
                      </a:r>
                      <a:r>
                        <a:rPr lang="en-GB" sz="1600" dirty="0">
                          <a:solidFill>
                            <a:srgbClr val="00000A"/>
                          </a:solidFill>
                          <a:latin typeface="Calibri"/>
                          <a:ea typeface="SimSun"/>
                          <a:cs typeface="Arial"/>
                        </a:rPr>
                        <a:t>flux (gCO</a:t>
                      </a:r>
                      <a:r>
                        <a:rPr lang="en-GB" sz="1600" baseline="-25000" dirty="0">
                          <a:solidFill>
                            <a:srgbClr val="00000A"/>
                          </a:solidFill>
                          <a:latin typeface="Calibri"/>
                          <a:ea typeface="SimSun"/>
                          <a:cs typeface="Arial"/>
                        </a:rPr>
                        <a:t>2 </a:t>
                      </a:r>
                      <a:r>
                        <a:rPr lang="en-GB" sz="1600" dirty="0">
                          <a:solidFill>
                            <a:srgbClr val="00000A"/>
                          </a:solidFill>
                          <a:latin typeface="Calibri"/>
                          <a:ea typeface="SimSun"/>
                          <a:cs typeface="Arial"/>
                        </a:rPr>
                        <a:t>m</a:t>
                      </a:r>
                      <a:r>
                        <a:rPr lang="en-GB" sz="1600" baseline="30000" dirty="0">
                          <a:solidFill>
                            <a:srgbClr val="00000A"/>
                          </a:solidFill>
                          <a:latin typeface="Calibri"/>
                          <a:ea typeface="SimSun"/>
                          <a:cs typeface="Arial"/>
                        </a:rPr>
                        <a:t>-2 </a:t>
                      </a:r>
                      <a:r>
                        <a:rPr lang="en-GB" sz="1600" dirty="0">
                          <a:solidFill>
                            <a:srgbClr val="00000A"/>
                          </a:solidFill>
                          <a:latin typeface="Calibri"/>
                          <a:ea typeface="SimSun"/>
                          <a:cs typeface="Arial"/>
                        </a:rPr>
                        <a:t>h</a:t>
                      </a:r>
                      <a:r>
                        <a:rPr lang="en-GB" sz="1600" baseline="30000" dirty="0">
                          <a:solidFill>
                            <a:srgbClr val="00000A"/>
                          </a:solidFill>
                          <a:latin typeface="Calibri"/>
                          <a:ea typeface="SimSun"/>
                          <a:cs typeface="Arial"/>
                        </a:rPr>
                        <a:t>-1</a:t>
                      </a:r>
                      <a:r>
                        <a:rPr lang="en-GB" sz="1600" dirty="0">
                          <a:solidFill>
                            <a:srgbClr val="00000A"/>
                          </a:solidFill>
                          <a:latin typeface="Calibri"/>
                          <a:ea typeface="SimSun"/>
                          <a:cs typeface="Arial"/>
                        </a:rPr>
                        <a:t>)</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extLst>
                  <a:ext uri="{0D108BD9-81ED-4DB2-BD59-A6C34878D82A}">
                    <a16:rowId xmlns:a16="http://schemas.microsoft.com/office/drawing/2014/main" xmlns="" val="10004"/>
                  </a:ext>
                </a:extLst>
              </a:tr>
              <a:tr h="464692">
                <a:tc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Mangal"/>
                        </a:rPr>
                        <a:t>Average Air Temp (</a:t>
                      </a:r>
                      <a:r>
                        <a:rPr lang="en-GB" sz="1600" baseline="30000" dirty="0" err="1">
                          <a:solidFill>
                            <a:srgbClr val="00000A"/>
                          </a:solidFill>
                          <a:latin typeface="Calibri"/>
                          <a:ea typeface="SimSun"/>
                          <a:cs typeface="Verdana"/>
                        </a:rPr>
                        <a:t>o</a:t>
                      </a:r>
                      <a:r>
                        <a:rPr lang="en-GB" sz="1600" dirty="0" err="1">
                          <a:solidFill>
                            <a:srgbClr val="00000A"/>
                          </a:solidFill>
                          <a:latin typeface="Calibri"/>
                          <a:ea typeface="SimSun"/>
                          <a:cs typeface="Verdana"/>
                        </a:rPr>
                        <a:t>C</a:t>
                      </a:r>
                      <a:r>
                        <a:rPr lang="en-GB" sz="1600" dirty="0">
                          <a:solidFill>
                            <a:srgbClr val="00000A"/>
                          </a:solidFill>
                          <a:latin typeface="Calibri"/>
                          <a:ea typeface="SimSun"/>
                          <a:cs typeface="Mangal"/>
                        </a:rPr>
                        <a:t>)</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extLst>
                  <a:ext uri="{0D108BD9-81ED-4DB2-BD59-A6C34878D82A}">
                    <a16:rowId xmlns:a16="http://schemas.microsoft.com/office/drawing/2014/main" xmlns="" val="10005"/>
                  </a:ext>
                </a:extLst>
              </a:tr>
              <a:tr h="464692">
                <a:tc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Mangal"/>
                        </a:rPr>
                        <a:t>Average Humidity (%)</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7170"/>
          <p:cNvPicPr>
            <a:picLocks noChangeAspect="1"/>
          </p:cNvPicPr>
          <p:nvPr/>
        </p:nvPicPr>
        <p:blipFill>
          <a:blip r:embed="rId3" cstate="print"/>
          <a:stretch>
            <a:fillRect/>
          </a:stretch>
        </p:blipFill>
        <p:spPr>
          <a:xfrm>
            <a:off x="1670776" y="480001"/>
            <a:ext cx="5769956" cy="719139"/>
          </a:xfrm>
          <a:prstGeom prst="rect">
            <a:avLst/>
          </a:prstGeom>
          <a:noFill/>
          <a:ln w="9525">
            <a:noFill/>
          </a:ln>
        </p:spPr>
      </p:pic>
      <p:pic>
        <p:nvPicPr>
          <p:cNvPr id="7172" name="Picture 7171"/>
          <p:cNvPicPr>
            <a:picLocks noChangeAspect="1"/>
          </p:cNvPicPr>
          <p:nvPr/>
        </p:nvPicPr>
        <p:blipFill>
          <a:blip r:embed="rId4" cstate="print"/>
          <a:stretch>
            <a:fillRect/>
          </a:stretch>
        </p:blipFill>
        <p:spPr>
          <a:xfrm>
            <a:off x="1670776" y="1488068"/>
            <a:ext cx="5769956" cy="719137"/>
          </a:xfrm>
          <a:prstGeom prst="rect">
            <a:avLst/>
          </a:prstGeom>
          <a:noFill/>
          <a:ln w="9525">
            <a:noFill/>
          </a:ln>
        </p:spPr>
      </p:pic>
      <p:pic>
        <p:nvPicPr>
          <p:cNvPr id="7173" name="Picture 7172"/>
          <p:cNvPicPr>
            <a:picLocks noChangeAspect="1"/>
          </p:cNvPicPr>
          <p:nvPr/>
        </p:nvPicPr>
        <p:blipFill>
          <a:blip r:embed="rId5" cstate="print"/>
          <a:stretch>
            <a:fillRect/>
          </a:stretch>
        </p:blipFill>
        <p:spPr>
          <a:xfrm>
            <a:off x="1670776" y="2496126"/>
            <a:ext cx="5769956" cy="719139"/>
          </a:xfrm>
          <a:prstGeom prst="rect">
            <a:avLst/>
          </a:prstGeom>
          <a:noFill/>
          <a:ln w="9525">
            <a:noFill/>
          </a:ln>
        </p:spPr>
      </p:pic>
      <p:pic>
        <p:nvPicPr>
          <p:cNvPr id="7174" name="Picture 7173"/>
          <p:cNvPicPr>
            <a:picLocks noChangeAspect="1"/>
          </p:cNvPicPr>
          <p:nvPr/>
        </p:nvPicPr>
        <p:blipFill>
          <a:blip r:embed="rId6" cstate="print"/>
          <a:stretch>
            <a:fillRect/>
          </a:stretch>
        </p:blipFill>
        <p:spPr>
          <a:xfrm>
            <a:off x="1670776" y="3504192"/>
            <a:ext cx="5769956" cy="719137"/>
          </a:xfrm>
          <a:prstGeom prst="rect">
            <a:avLst/>
          </a:prstGeom>
          <a:noFill/>
          <a:ln w="9525">
            <a:noFill/>
          </a:ln>
        </p:spPr>
      </p:pic>
      <p:pic>
        <p:nvPicPr>
          <p:cNvPr id="7175" name="Picture 7174"/>
          <p:cNvPicPr>
            <a:picLocks noChangeAspect="1"/>
          </p:cNvPicPr>
          <p:nvPr/>
        </p:nvPicPr>
        <p:blipFill>
          <a:blip r:embed="rId7" cstate="print"/>
          <a:stretch>
            <a:fillRect/>
          </a:stretch>
        </p:blipFill>
        <p:spPr>
          <a:xfrm>
            <a:off x="1670776" y="4512252"/>
            <a:ext cx="5769956" cy="719139"/>
          </a:xfrm>
          <a:prstGeom prst="rect">
            <a:avLst/>
          </a:prstGeom>
          <a:noFill/>
          <a:ln w="9525">
            <a:noFill/>
          </a:ln>
        </p:spPr>
      </p:pic>
      <p:pic>
        <p:nvPicPr>
          <p:cNvPr id="7176" name="Picture 7175"/>
          <p:cNvPicPr>
            <a:picLocks noChangeAspect="1"/>
          </p:cNvPicPr>
          <p:nvPr/>
        </p:nvPicPr>
        <p:blipFill>
          <a:blip r:embed="rId8" cstate="print"/>
          <a:stretch>
            <a:fillRect/>
          </a:stretch>
        </p:blipFill>
        <p:spPr>
          <a:xfrm>
            <a:off x="1670776" y="5520317"/>
            <a:ext cx="5769956" cy="719137"/>
          </a:xfrm>
          <a:prstGeom prst="rect">
            <a:avLst/>
          </a:prstGeom>
          <a:noFill/>
          <a:ln w="9525">
            <a:noFill/>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p:nvPr/>
        </p:nvSpPr>
        <p:spPr>
          <a:xfrm>
            <a:off x="389783" y="1"/>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Calculating Carbon Flux</a:t>
            </a:r>
            <a:endParaRPr lang="en-GB" altLang="en-US" sz="3200" dirty="0">
              <a:solidFill>
                <a:srgbClr val="000000"/>
              </a:solidFill>
              <a:latin typeface="Calibri" panose="020F0502020204030204" pitchFamily="34" charset="0"/>
              <a:ea typeface="DejaVu Sans" panose="020B0603030804020204"/>
            </a:endParaRPr>
          </a:p>
        </p:txBody>
      </p:sp>
      <p:sp>
        <p:nvSpPr>
          <p:cNvPr id="46083" name="Rectangle 2"/>
          <p:cNvSpPr/>
          <p:nvPr/>
        </p:nvSpPr>
        <p:spPr>
          <a:xfrm>
            <a:off x="179851" y="1485901"/>
            <a:ext cx="8277943" cy="4165600"/>
          </a:xfrm>
          <a:prstGeom prst="rect">
            <a:avLst/>
          </a:prstGeom>
          <a:noFill/>
          <a:ln w="9525">
            <a:noFill/>
          </a:ln>
        </p:spPr>
        <p:txBody>
          <a:bodyPr wrap="none" lIns="82945" tIns="41473" rIns="82945" bIns="41473" anchor="ctr"/>
          <a:lstStyle/>
          <a:p>
            <a:pPr hangingPunct="0"/>
            <a:endParaRPr lang="en-US" altLang="x-none" sz="1800" dirty="0">
              <a:latin typeface="Arial" panose="020B0604020202020204" pitchFamily="34" charset="0"/>
            </a:endParaRPr>
          </a:p>
        </p:txBody>
      </p:sp>
      <p:sp>
        <p:nvSpPr>
          <p:cNvPr id="46084" name="Rectangle 3"/>
          <p:cNvSpPr/>
          <p:nvPr/>
        </p:nvSpPr>
        <p:spPr>
          <a:xfrm>
            <a:off x="457635" y="1604963"/>
            <a:ext cx="8433503" cy="3975100"/>
          </a:xfrm>
          <a:prstGeom prst="rect">
            <a:avLst/>
          </a:prstGeom>
          <a:noFill/>
          <a:ln w="9525">
            <a:noFill/>
          </a:ln>
        </p:spPr>
        <p:txBody>
          <a:bodyPr lIns="0" tIns="0" rIns="0" bIns="0" anchor="t"/>
          <a:lstStyle/>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3200" dirty="0">
              <a:solidFill>
                <a:srgbClr val="000000"/>
              </a:solidFill>
              <a:latin typeface="Arial" panose="020B0604020202020204" pitchFamily="34" charset="0"/>
            </a:endParaRPr>
          </a:p>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1800" dirty="0">
              <a:solidFill>
                <a:srgbClr val="000000"/>
              </a:solidFill>
              <a:latin typeface="Arial" panose="020B0604020202020204" pitchFamily="34" charset="0"/>
            </a:endParaRPr>
          </a:p>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1800" dirty="0">
              <a:solidFill>
                <a:srgbClr val="000000"/>
              </a:solidFill>
              <a:latin typeface="Arial" panose="020B0604020202020204" pitchFamily="34" charset="0"/>
            </a:endParaRPr>
          </a:p>
          <a:p>
            <a:pPr marL="391686" indent="-290884" defTabSz="0" hangingPunct="0">
              <a:tabLst>
                <a:tab pos="391686" algn="l"/>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altLang="en-US" sz="1800" dirty="0">
              <a:solidFill>
                <a:srgbClr val="000000"/>
              </a:solidFill>
              <a:latin typeface="Arial" panose="020B0604020202020204" pitchFamily="34" charset="0"/>
              <a:ea typeface="DejaVu Sans" panose="020B0603030804020204"/>
            </a:endParaRPr>
          </a:p>
        </p:txBody>
      </p:sp>
      <p:sp>
        <p:nvSpPr>
          <p:cNvPr id="46085" name="Rectangle 4"/>
          <p:cNvSpPr>
            <a:spLocks noGrp="1"/>
          </p:cNvSpPr>
          <p:nvPr>
            <p:ph type="body"/>
          </p:nvPr>
        </p:nvSpPr>
        <p:spPr>
          <a:xfrm>
            <a:off x="457632" y="1604965"/>
            <a:ext cx="8228736" cy="3976687"/>
          </a:xfrm>
        </p:spPr>
        <p:txBody>
          <a:bodyPr wrap="square" lIns="0" tIns="28445" rIns="0" bIns="0" anchor="t"/>
          <a:lstStyle/>
          <a:p>
            <a:pPr defTabSz="0">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dirty="0"/>
              <a:t> </a:t>
            </a:r>
          </a:p>
          <a:p>
            <a:pPr defTabSz="0">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dirty="0">
              <a:ea typeface="Arial" panose="020B0604020202020204" pitchFamily="34" charset="0"/>
            </a:endParaRPr>
          </a:p>
        </p:txBody>
      </p:sp>
      <p:graphicFrame>
        <p:nvGraphicFramePr>
          <p:cNvPr id="46086" name="Object 46085"/>
          <p:cNvGraphicFramePr>
            <a:graphicFrameLocks/>
          </p:cNvGraphicFramePr>
          <p:nvPr/>
        </p:nvGraphicFramePr>
        <p:xfrm>
          <a:off x="4216437" y="3259137"/>
          <a:ext cx="719062" cy="360363"/>
        </p:xfrm>
        <a:graphic>
          <a:graphicData uri="http://schemas.openxmlformats.org/presentationml/2006/ole">
            <mc:AlternateContent xmlns:mc="http://schemas.openxmlformats.org/markup-compatibility/2006">
              <mc:Choice xmlns:v="urn:schemas-microsoft-com:vml" Requires="v">
                <p:oleObj spid="_x0000_s3584" r:id="rId4" imgW="731154" imgH="365394" progId="Equation.3">
                  <p:embed/>
                </p:oleObj>
              </mc:Choice>
              <mc:Fallback>
                <p:oleObj r:id="rId4" imgW="731154" imgH="365394" progId="Equation.3">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37" y="3259137"/>
                        <a:ext cx="7190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6087" name="Object 46086"/>
          <p:cNvGraphicFramePr>
            <a:graphicFrameLocks/>
          </p:cNvGraphicFramePr>
          <p:nvPr/>
        </p:nvGraphicFramePr>
        <p:xfrm>
          <a:off x="4216437" y="3259137"/>
          <a:ext cx="719062" cy="360363"/>
        </p:xfrm>
        <a:graphic>
          <a:graphicData uri="http://schemas.openxmlformats.org/presentationml/2006/ole">
            <mc:AlternateContent xmlns:mc="http://schemas.openxmlformats.org/markup-compatibility/2006">
              <mc:Choice xmlns:v="urn:schemas-microsoft-com:vml" Requires="v">
                <p:oleObj spid="_x0000_s3585" r:id="rId6" imgW="731154" imgH="365394" progId="Equation.3">
                  <p:embed/>
                </p:oleObj>
              </mc:Choice>
              <mc:Fallback>
                <p:oleObj r:id="rId6" imgW="731154" imgH="365394" progId="Equation.3">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37" y="3259137"/>
                        <a:ext cx="7190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6089" name="Text Box 8"/>
          <p:cNvSpPr txBox="1"/>
          <p:nvPr/>
        </p:nvSpPr>
        <p:spPr>
          <a:xfrm>
            <a:off x="599988" y="2322265"/>
            <a:ext cx="6152736" cy="1425575"/>
          </a:xfrm>
          <a:prstGeom prst="rect">
            <a:avLst/>
          </a:prstGeom>
          <a:noFill/>
          <a:ln w="9525">
            <a:noFill/>
          </a:ln>
        </p:spPr>
        <p:txBody>
          <a:bodyPr lIns="89992" tIns="60996" rIns="89992" bIns="44996" anchor="t"/>
          <a:lstStyle/>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Lst>
            </a:pPr>
            <a:r>
              <a:rPr lang="en-GB" altLang="en-US" sz="2000" dirty="0">
                <a:solidFill>
                  <a:srgbClr val="000000"/>
                </a:solidFill>
                <a:latin typeface="Arial" panose="020B0604020202020204" pitchFamily="34" charset="0"/>
              </a:rPr>
              <a:t>Where:</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Lst>
            </a:pPr>
            <a:r>
              <a:rPr lang="el-GR" altLang="en-US" sz="2000" dirty="0">
                <a:solidFill>
                  <a:srgbClr val="000000"/>
                </a:solidFill>
                <a:latin typeface="Arial" panose="020B0604020202020204" pitchFamily="34" charset="0"/>
              </a:rPr>
              <a:t>δ</a:t>
            </a:r>
            <a:r>
              <a:rPr lang="en-GB" altLang="en-US" sz="2000" dirty="0">
                <a:solidFill>
                  <a:srgbClr val="000000"/>
                </a:solidFill>
                <a:latin typeface="Arial" panose="020B0604020202020204" pitchFamily="34" charset="0"/>
              </a:rPr>
              <a:t>CO2 = CO2 T20 – CO2 T0</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Lst>
            </a:pPr>
            <a:r>
              <a:rPr lang="en-GB" altLang="en-US" sz="2000" dirty="0">
                <a:solidFill>
                  <a:srgbClr val="000000"/>
                </a:solidFill>
                <a:latin typeface="Arial" panose="020B0604020202020204" pitchFamily="34" charset="0"/>
              </a:rPr>
              <a:t>a = surface area of chamber (m</a:t>
            </a:r>
            <a:r>
              <a:rPr lang="en-GB" altLang="en-US" sz="2000" baseline="33000" dirty="0">
                <a:solidFill>
                  <a:srgbClr val="000000"/>
                </a:solidFill>
                <a:latin typeface="Arial" panose="020B0604020202020204" pitchFamily="34" charset="0"/>
              </a:rPr>
              <a:t>2</a:t>
            </a:r>
            <a:r>
              <a:rPr lang="en-GB" altLang="en-US" sz="2000" dirty="0">
                <a:solidFill>
                  <a:srgbClr val="000000"/>
                </a:solidFill>
                <a:latin typeface="Arial" panose="020B0604020202020204" pitchFamily="34" charset="0"/>
              </a:rPr>
              <a:t>) = 0.15 m²</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Lst>
            </a:pPr>
            <a:r>
              <a:rPr lang="en-GB" altLang="en-US" sz="2000" dirty="0">
                <a:solidFill>
                  <a:srgbClr val="000000"/>
                </a:solidFill>
                <a:latin typeface="Arial" panose="020B0604020202020204" pitchFamily="34" charset="0"/>
              </a:rPr>
              <a:t>t = time of incubation (minutes) = 20 minutes</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Lst>
            </a:pPr>
            <a:r>
              <a:rPr lang="en-GB" altLang="en-US" sz="2000" dirty="0">
                <a:solidFill>
                  <a:srgbClr val="000000"/>
                </a:solidFill>
                <a:latin typeface="Arial" panose="020B0604020202020204" pitchFamily="34" charset="0"/>
              </a:rPr>
              <a:t>Therefore:</a:t>
            </a:r>
          </a:p>
        </p:txBody>
      </p:sp>
      <p:sp>
        <p:nvSpPr>
          <p:cNvPr id="30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085" name="Object 13"/>
          <p:cNvGraphicFramePr>
            <a:graphicFrameLocks noChangeAspect="1"/>
          </p:cNvGraphicFramePr>
          <p:nvPr/>
        </p:nvGraphicFramePr>
        <p:xfrm>
          <a:off x="1058779" y="1130973"/>
          <a:ext cx="6785810" cy="1349394"/>
        </p:xfrm>
        <a:graphic>
          <a:graphicData uri="http://schemas.openxmlformats.org/presentationml/2006/ole">
            <mc:AlternateContent xmlns:mc="http://schemas.openxmlformats.org/markup-compatibility/2006">
              <mc:Choice xmlns:v="urn:schemas-microsoft-com:vml" Requires="v">
                <p:oleObj spid="_x0000_s3586" name="Equation" r:id="rId7" imgW="2717800" imgH="584200" progId="Equation.3">
                  <p:embed/>
                </p:oleObj>
              </mc:Choice>
              <mc:Fallback>
                <p:oleObj name="Equation" r:id="rId7" imgW="2717800" imgH="58420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779" y="1130973"/>
                        <a:ext cx="6785810" cy="1349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087" name="Object 15"/>
          <p:cNvGraphicFramePr>
            <a:graphicFrameLocks noChangeAspect="1"/>
          </p:cNvGraphicFramePr>
          <p:nvPr/>
        </p:nvGraphicFramePr>
        <p:xfrm>
          <a:off x="1106907" y="4499812"/>
          <a:ext cx="6536640" cy="1010653"/>
        </p:xfrm>
        <a:graphic>
          <a:graphicData uri="http://schemas.openxmlformats.org/presentationml/2006/ole">
            <mc:AlternateContent xmlns:mc="http://schemas.openxmlformats.org/markup-compatibility/2006">
              <mc:Choice xmlns:v="urn:schemas-microsoft-com:vml" Requires="v">
                <p:oleObj spid="_x0000_s3587" name="Equation" r:id="rId9" imgW="2476500" imgH="393700" progId="Equation.3">
                  <p:embed/>
                </p:oleObj>
              </mc:Choice>
              <mc:Fallback>
                <p:oleObj name="Equation" r:id="rId9" imgW="2476500" imgH="39370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6907" y="4499812"/>
                        <a:ext cx="6536640" cy="10106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815446" y="3942"/>
            <a:ext cx="7628724" cy="1468439"/>
          </a:xfrm>
          <a:prstGeom prst="rect">
            <a:avLst/>
          </a:prstGeom>
          <a:noFill/>
          <a:ln w="9525">
            <a:noFill/>
          </a:ln>
        </p:spPr>
        <p:txBody>
          <a:bodyPr lIns="89992" tIns="44996" rIns="89992" bIns="44996" anchor="ctr"/>
          <a:lstStyle/>
          <a:p>
            <a:pP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3200" dirty="0">
                <a:solidFill>
                  <a:srgbClr val="000000"/>
                </a:solidFill>
                <a:latin typeface="Calibri" panose="020F0502020204030204" pitchFamily="34" charset="0"/>
              </a:rPr>
              <a:t>Summary table</a:t>
            </a:r>
            <a:endParaRPr lang="en-GB" altLang="en-US" sz="3200" dirty="0">
              <a:solidFill>
                <a:srgbClr val="000000"/>
              </a:solidFill>
              <a:latin typeface="Calibri" panose="020F0502020204030204" pitchFamily="34" charset="0"/>
              <a:ea typeface="DejaVu Sans" panose="020B0603030804020204"/>
            </a:endParaRPr>
          </a:p>
        </p:txBody>
      </p:sp>
      <p:graphicFrame>
        <p:nvGraphicFramePr>
          <p:cNvPr id="6" name="Table 5"/>
          <p:cNvGraphicFramePr>
            <a:graphicFrameLocks noGrp="1"/>
          </p:cNvGraphicFramePr>
          <p:nvPr>
            <p:extLst>
              <p:ext uri="{D42A27DB-BD31-4B8C-83A1-F6EECF244321}">
                <p14:modId xmlns:p14="http://schemas.microsoft.com/office/powerpoint/2010/main" val="201548003"/>
              </p:ext>
            </p:extLst>
          </p:nvPr>
        </p:nvGraphicFramePr>
        <p:xfrm>
          <a:off x="590550" y="1173506"/>
          <a:ext cx="8077198" cy="4460022"/>
        </p:xfrm>
        <a:graphic>
          <a:graphicData uri="http://schemas.openxmlformats.org/drawingml/2006/table">
            <a:tbl>
              <a:tblPr/>
              <a:tblGrid>
                <a:gridCol w="609600">
                  <a:extLst>
                    <a:ext uri="{9D8B030D-6E8A-4147-A177-3AD203B41FA5}">
                      <a16:colId xmlns:a16="http://schemas.microsoft.com/office/drawing/2014/main" xmlns="" val="20000"/>
                    </a:ext>
                  </a:extLst>
                </a:gridCol>
                <a:gridCol w="2669606">
                  <a:extLst>
                    <a:ext uri="{9D8B030D-6E8A-4147-A177-3AD203B41FA5}">
                      <a16:colId xmlns:a16="http://schemas.microsoft.com/office/drawing/2014/main" xmlns="" val="20001"/>
                    </a:ext>
                  </a:extLst>
                </a:gridCol>
                <a:gridCol w="959256">
                  <a:extLst>
                    <a:ext uri="{9D8B030D-6E8A-4147-A177-3AD203B41FA5}">
                      <a16:colId xmlns:a16="http://schemas.microsoft.com/office/drawing/2014/main" xmlns="" val="20002"/>
                    </a:ext>
                  </a:extLst>
                </a:gridCol>
                <a:gridCol w="959684">
                  <a:extLst>
                    <a:ext uri="{9D8B030D-6E8A-4147-A177-3AD203B41FA5}">
                      <a16:colId xmlns:a16="http://schemas.microsoft.com/office/drawing/2014/main" xmlns="" val="20003"/>
                    </a:ext>
                  </a:extLst>
                </a:gridCol>
                <a:gridCol w="959684">
                  <a:extLst>
                    <a:ext uri="{9D8B030D-6E8A-4147-A177-3AD203B41FA5}">
                      <a16:colId xmlns:a16="http://schemas.microsoft.com/office/drawing/2014/main" xmlns="" val="20004"/>
                    </a:ext>
                  </a:extLst>
                </a:gridCol>
                <a:gridCol w="959684">
                  <a:extLst>
                    <a:ext uri="{9D8B030D-6E8A-4147-A177-3AD203B41FA5}">
                      <a16:colId xmlns:a16="http://schemas.microsoft.com/office/drawing/2014/main" xmlns="" val="20005"/>
                    </a:ext>
                  </a:extLst>
                </a:gridCol>
                <a:gridCol w="959684">
                  <a:extLst>
                    <a:ext uri="{9D8B030D-6E8A-4147-A177-3AD203B41FA5}">
                      <a16:colId xmlns:a16="http://schemas.microsoft.com/office/drawing/2014/main" xmlns="" val="20006"/>
                    </a:ext>
                  </a:extLst>
                </a:gridCol>
              </a:tblGrid>
              <a:tr h="318573">
                <a:tc gridSpan="2">
                  <a:txBody>
                    <a:bodyPr/>
                    <a:lstStyle/>
                    <a:p>
                      <a:pPr marL="71755" marR="71755" algn="ctr">
                        <a:spcAft>
                          <a:spcPts val="0"/>
                        </a:spcAft>
                      </a:pPr>
                      <a:endParaRPr lang="en-GB" sz="1600" dirty="0">
                        <a:solidFill>
                          <a:srgbClr val="00000A"/>
                        </a:solidFill>
                        <a:latin typeface="Liberation Serif"/>
                        <a:ea typeface="SimSun"/>
                        <a:cs typeface="Mangal"/>
                      </a:endParaRPr>
                    </a:p>
                  </a:txBody>
                  <a:tcPr marL="19661" marR="21627" marT="21627" marB="21627" vert="vert27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hMerge="1">
                  <a:txBody>
                    <a:bodyPr/>
                    <a:lstStyle/>
                    <a:p>
                      <a:pPr algn="ctr">
                        <a:spcAft>
                          <a:spcPts val="0"/>
                        </a:spcAft>
                      </a:pP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b="1">
                          <a:solidFill>
                            <a:srgbClr val="00000A"/>
                          </a:solidFill>
                          <a:latin typeface="Calibri"/>
                          <a:ea typeface="SimSun"/>
                          <a:cs typeface="Mangal"/>
                        </a:rPr>
                        <a:t>Site 1</a:t>
                      </a:r>
                      <a:endParaRPr lang="en-GB" sz="1600">
                        <a:solidFill>
                          <a:srgbClr val="00000A"/>
                        </a:solidFill>
                        <a:latin typeface="Liberation Serif"/>
                        <a:ea typeface="SimSun"/>
                        <a:cs typeface="Mangal"/>
                      </a:endParaRPr>
                    </a:p>
                  </a:txBody>
                  <a:tcPr marL="31750" marR="34925" marT="34925" marB="34925"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b="1">
                          <a:solidFill>
                            <a:srgbClr val="00000A"/>
                          </a:solidFill>
                          <a:latin typeface="Calibri"/>
                          <a:ea typeface="SimSun"/>
                          <a:cs typeface="Mangal"/>
                        </a:rPr>
                        <a:t>Site 2</a:t>
                      </a:r>
                      <a:endParaRPr lang="en-GB" sz="1600">
                        <a:solidFill>
                          <a:srgbClr val="00000A"/>
                        </a:solidFill>
                        <a:latin typeface="Liberation Serif"/>
                        <a:ea typeface="SimSun"/>
                        <a:cs typeface="Mangal"/>
                      </a:endParaRPr>
                    </a:p>
                  </a:txBody>
                  <a:tcPr marL="31750" marR="34925" marT="34925" marB="34925"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b="1">
                          <a:solidFill>
                            <a:srgbClr val="00000A"/>
                          </a:solidFill>
                          <a:latin typeface="Calibri"/>
                          <a:ea typeface="SimSun"/>
                          <a:cs typeface="Mangal"/>
                        </a:rPr>
                        <a:t>Site 3</a:t>
                      </a:r>
                      <a:endParaRPr lang="en-GB" sz="1600">
                        <a:solidFill>
                          <a:srgbClr val="00000A"/>
                        </a:solidFill>
                        <a:latin typeface="Liberation Serif"/>
                        <a:ea typeface="SimSun"/>
                        <a:cs typeface="Mangal"/>
                      </a:endParaRPr>
                    </a:p>
                  </a:txBody>
                  <a:tcPr marL="31750" marR="34925" marT="34925" marB="34925"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b="1">
                          <a:solidFill>
                            <a:srgbClr val="00000A"/>
                          </a:solidFill>
                          <a:latin typeface="Calibri"/>
                          <a:ea typeface="SimSun"/>
                          <a:cs typeface="Mangal"/>
                        </a:rPr>
                        <a:t>Site 4</a:t>
                      </a:r>
                      <a:endParaRPr lang="en-GB" sz="1600">
                        <a:solidFill>
                          <a:srgbClr val="00000A"/>
                        </a:solidFill>
                        <a:latin typeface="Liberation Serif"/>
                        <a:ea typeface="SimSun"/>
                        <a:cs typeface="Mangal"/>
                      </a:endParaRPr>
                    </a:p>
                  </a:txBody>
                  <a:tcPr marL="31750" marR="34925" marT="34925" marB="34925"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b="1" dirty="0">
                          <a:solidFill>
                            <a:srgbClr val="00000A"/>
                          </a:solidFill>
                          <a:latin typeface="Calibri"/>
                          <a:ea typeface="SimSun"/>
                          <a:cs typeface="Mangal"/>
                        </a:rPr>
                        <a:t>Site 5</a:t>
                      </a:r>
                      <a:endParaRPr lang="en-GB" sz="1600" dirty="0">
                        <a:solidFill>
                          <a:srgbClr val="00000A"/>
                        </a:solidFill>
                        <a:latin typeface="Liberation Serif"/>
                        <a:ea typeface="SimSun"/>
                        <a:cs typeface="Mangal"/>
                      </a:endParaRPr>
                    </a:p>
                  </a:txBody>
                  <a:tcPr marL="31750" marR="34925" marT="34925" marB="34925"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00"/>
                  </a:ext>
                </a:extLst>
              </a:tr>
              <a:tr h="318573">
                <a:tc rowSpan="4">
                  <a:txBody>
                    <a:bodyPr/>
                    <a:lstStyle/>
                    <a:p>
                      <a:pPr marL="71755" marR="71755" algn="ctr">
                        <a:spcAft>
                          <a:spcPts val="0"/>
                        </a:spcAft>
                      </a:pPr>
                      <a:r>
                        <a:rPr lang="en-GB" sz="1600" b="1">
                          <a:solidFill>
                            <a:srgbClr val="00000A"/>
                          </a:solidFill>
                          <a:latin typeface="Calibri"/>
                          <a:ea typeface="SimSun"/>
                          <a:cs typeface="Mangal"/>
                        </a:rPr>
                        <a:t>Topography</a:t>
                      </a:r>
                      <a:endParaRPr lang="en-GB" sz="1600">
                        <a:solidFill>
                          <a:srgbClr val="00000A"/>
                        </a:solidFill>
                        <a:latin typeface="Liberation Serif"/>
                        <a:ea typeface="SimSun"/>
                        <a:cs typeface="Mangal"/>
                      </a:endParaRPr>
                    </a:p>
                  </a:txBody>
                  <a:tcPr marL="19661" marR="21627" marT="21627" marB="21627" vert="vert27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dirty="0">
                          <a:solidFill>
                            <a:srgbClr val="00000A"/>
                          </a:solidFill>
                          <a:latin typeface="Calibri"/>
                          <a:ea typeface="SimSun"/>
                          <a:cs typeface="Mangal"/>
                        </a:rPr>
                        <a:t>Grid Reference</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01"/>
                  </a:ext>
                </a:extLst>
              </a:tr>
              <a:tr h="318573">
                <a:tc vMerge="1">
                  <a:txBody>
                    <a:bodyPr/>
                    <a:lstStyle/>
                    <a:p>
                      <a:endParaRPr lang="en-GB"/>
                    </a:p>
                  </a:txBody>
                  <a:tcPr/>
                </a:tc>
                <a:tc>
                  <a:txBody>
                    <a:bodyPr/>
                    <a:lstStyle/>
                    <a:p>
                      <a:pPr algn="ctr">
                        <a:spcAft>
                          <a:spcPts val="0"/>
                        </a:spcAft>
                      </a:pPr>
                      <a:r>
                        <a:rPr lang="en-GB" sz="1600">
                          <a:solidFill>
                            <a:srgbClr val="00000A"/>
                          </a:solidFill>
                          <a:latin typeface="Calibri"/>
                          <a:ea typeface="SimSun"/>
                          <a:cs typeface="Mangal"/>
                        </a:rPr>
                        <a:t>Elevation (m)</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02"/>
                  </a:ext>
                </a:extLst>
              </a:tr>
              <a:tr h="318573">
                <a:tc vMerge="1">
                  <a:txBody>
                    <a:bodyPr/>
                    <a:lstStyle/>
                    <a:p>
                      <a:endParaRPr lang="en-GB"/>
                    </a:p>
                  </a:txBody>
                  <a:tcPr/>
                </a:tc>
                <a:tc>
                  <a:txBody>
                    <a:bodyPr/>
                    <a:lstStyle/>
                    <a:p>
                      <a:pPr algn="ctr">
                        <a:spcAft>
                          <a:spcPts val="0"/>
                        </a:spcAft>
                      </a:pPr>
                      <a:r>
                        <a:rPr lang="en-GB" sz="1600">
                          <a:solidFill>
                            <a:srgbClr val="00000A"/>
                          </a:solidFill>
                          <a:latin typeface="Calibri"/>
                          <a:ea typeface="SimSun"/>
                          <a:cs typeface="Verdana"/>
                        </a:rPr>
                        <a:t>Aspect (</a:t>
                      </a:r>
                      <a:r>
                        <a:rPr lang="en-GB" sz="1600" baseline="30000">
                          <a:solidFill>
                            <a:srgbClr val="00000A"/>
                          </a:solidFill>
                          <a:latin typeface="Calibri"/>
                          <a:ea typeface="SimSun"/>
                          <a:cs typeface="Verdana"/>
                        </a:rPr>
                        <a:t>o</a:t>
                      </a:r>
                      <a:r>
                        <a:rPr lang="en-GB" sz="1600">
                          <a:solidFill>
                            <a:srgbClr val="00000A"/>
                          </a:solidFill>
                          <a:latin typeface="Calibri"/>
                          <a:ea typeface="SimSun"/>
                          <a:cs typeface="Verdana"/>
                        </a:rPr>
                        <a:t>)</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03"/>
                  </a:ext>
                </a:extLst>
              </a:tr>
              <a:tr h="318573">
                <a:tc vMerge="1">
                  <a:txBody>
                    <a:bodyPr/>
                    <a:lstStyle/>
                    <a:p>
                      <a:endParaRPr lang="en-GB"/>
                    </a:p>
                  </a:txBody>
                  <a:tcPr/>
                </a:tc>
                <a:tc>
                  <a:txBody>
                    <a:bodyPr/>
                    <a:lstStyle/>
                    <a:p>
                      <a:pPr algn="ctr">
                        <a:spcAft>
                          <a:spcPts val="0"/>
                        </a:spcAft>
                      </a:pPr>
                      <a:r>
                        <a:rPr lang="en-GB" sz="1600">
                          <a:solidFill>
                            <a:srgbClr val="00000A"/>
                          </a:solidFill>
                          <a:latin typeface="Calibri"/>
                          <a:ea typeface="SimSun"/>
                          <a:cs typeface="Verdana"/>
                        </a:rPr>
                        <a:t>Slope angle (</a:t>
                      </a:r>
                      <a:r>
                        <a:rPr lang="en-GB" sz="1600" baseline="30000">
                          <a:solidFill>
                            <a:srgbClr val="00000A"/>
                          </a:solidFill>
                          <a:latin typeface="Calibri"/>
                          <a:ea typeface="SimSun"/>
                          <a:cs typeface="Verdana"/>
                        </a:rPr>
                        <a:t>o</a:t>
                      </a:r>
                      <a:r>
                        <a:rPr lang="en-GB" sz="1600">
                          <a:solidFill>
                            <a:srgbClr val="00000A"/>
                          </a:solidFill>
                          <a:latin typeface="Calibri"/>
                          <a:ea typeface="SimSun"/>
                          <a:cs typeface="Verdana"/>
                        </a:rPr>
                        <a:t>)</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04"/>
                  </a:ext>
                </a:extLst>
              </a:tr>
              <a:tr h="318573">
                <a:tc rowSpan="5">
                  <a:txBody>
                    <a:bodyPr/>
                    <a:lstStyle/>
                    <a:p>
                      <a:pPr marL="71755" marR="71755" algn="ctr">
                        <a:spcAft>
                          <a:spcPts val="0"/>
                        </a:spcAft>
                      </a:pPr>
                      <a:r>
                        <a:rPr lang="en-GB" sz="1600" b="1">
                          <a:solidFill>
                            <a:srgbClr val="00000A"/>
                          </a:solidFill>
                          <a:latin typeface="Calibri"/>
                          <a:ea typeface="SimSun"/>
                          <a:cs typeface="Verdana"/>
                        </a:rPr>
                        <a:t>Soil</a:t>
                      </a:r>
                      <a:endParaRPr lang="en-GB" sz="1600">
                        <a:solidFill>
                          <a:srgbClr val="00000A"/>
                        </a:solidFill>
                        <a:latin typeface="Liberation Serif"/>
                        <a:ea typeface="SimSun"/>
                        <a:cs typeface="Mangal"/>
                      </a:endParaRPr>
                    </a:p>
                  </a:txBody>
                  <a:tcPr marL="19661" marR="21627" marT="21627" marB="21627" vert="vert27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lgn="ctr">
                        <a:spcAft>
                          <a:spcPts val="0"/>
                        </a:spcAft>
                      </a:pPr>
                      <a:r>
                        <a:rPr lang="en-GB" sz="1600">
                          <a:solidFill>
                            <a:srgbClr val="00000A"/>
                          </a:solidFill>
                          <a:latin typeface="Calibri"/>
                          <a:ea typeface="SimSun"/>
                          <a:cs typeface="Verdana"/>
                        </a:rPr>
                        <a:t>Soil temp (</a:t>
                      </a:r>
                      <a:r>
                        <a:rPr lang="en-GB" sz="1600" baseline="30000">
                          <a:solidFill>
                            <a:srgbClr val="00000A"/>
                          </a:solidFill>
                          <a:latin typeface="Calibri"/>
                          <a:ea typeface="SimSun"/>
                          <a:cs typeface="Verdana"/>
                        </a:rPr>
                        <a:t>o</a:t>
                      </a:r>
                      <a:r>
                        <a:rPr lang="en-GB" sz="1600">
                          <a:solidFill>
                            <a:srgbClr val="00000A"/>
                          </a:solidFill>
                          <a:latin typeface="Calibri"/>
                          <a:ea typeface="SimSun"/>
                          <a:cs typeface="Verdana"/>
                        </a:rPr>
                        <a:t>C)</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318573">
                <a:tc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Verdana"/>
                        </a:rPr>
                        <a:t>Soil </a:t>
                      </a:r>
                      <a:r>
                        <a:rPr lang="en-GB" sz="1600" dirty="0" smtClean="0">
                          <a:solidFill>
                            <a:srgbClr val="00000A"/>
                          </a:solidFill>
                          <a:latin typeface="Calibri"/>
                          <a:ea typeface="SimSun"/>
                          <a:cs typeface="Verdana"/>
                        </a:rPr>
                        <a:t>pH</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318573">
                <a:tc vMerge="1">
                  <a:txBody>
                    <a:bodyPr/>
                    <a:lstStyle/>
                    <a:p>
                      <a:endParaRPr lang="en-GB"/>
                    </a:p>
                  </a:txBody>
                  <a:tcPr/>
                </a:tc>
                <a:tc>
                  <a:txBody>
                    <a:bodyPr/>
                    <a:lstStyle/>
                    <a:p>
                      <a:pPr algn="ctr">
                        <a:spcAft>
                          <a:spcPts val="0"/>
                        </a:spcAft>
                      </a:pPr>
                      <a:r>
                        <a:rPr lang="en-GB" sz="1600" b="0">
                          <a:solidFill>
                            <a:srgbClr val="00000A"/>
                          </a:solidFill>
                          <a:latin typeface="Calibri"/>
                          <a:cs typeface="Verdana"/>
                        </a:rPr>
                        <a:t>O Horizon Depth (cm)</a:t>
                      </a:r>
                      <a:endParaRPr lang="en-GB" sz="1600" b="1">
                        <a:solidFill>
                          <a:srgbClr val="00000A"/>
                        </a:solidFill>
                        <a:latin typeface="Liberation Serif"/>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r h="318573">
                <a:tc vMerge="1">
                  <a:txBody>
                    <a:bodyPr/>
                    <a:lstStyle/>
                    <a:p>
                      <a:endParaRPr lang="en-GB"/>
                    </a:p>
                  </a:txBody>
                  <a:tcPr/>
                </a:tc>
                <a:tc>
                  <a:txBody>
                    <a:bodyPr/>
                    <a:lstStyle/>
                    <a:p>
                      <a:pPr algn="ctr">
                        <a:spcAft>
                          <a:spcPts val="0"/>
                        </a:spcAft>
                      </a:pPr>
                      <a:r>
                        <a:rPr lang="en-GB" sz="1600" b="0">
                          <a:solidFill>
                            <a:srgbClr val="00000A"/>
                          </a:solidFill>
                          <a:latin typeface="Calibri"/>
                          <a:cs typeface="Verdana"/>
                        </a:rPr>
                        <a:t>O Horizon</a:t>
                      </a:r>
                      <a:r>
                        <a:rPr lang="en-GB" sz="1600" b="0">
                          <a:solidFill>
                            <a:srgbClr val="00000A"/>
                          </a:solidFill>
                          <a:latin typeface="Calibri"/>
                          <a:cs typeface="Mangal"/>
                        </a:rPr>
                        <a:t> Colour</a:t>
                      </a:r>
                      <a:endParaRPr lang="en-GB" sz="1600" b="1">
                        <a:solidFill>
                          <a:srgbClr val="00000A"/>
                        </a:solidFill>
                        <a:latin typeface="Liberation Serif"/>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xmlns="" val="10008"/>
                  </a:ext>
                </a:extLst>
              </a:tr>
              <a:tr h="318573">
                <a:tc vMerge="1">
                  <a:txBody>
                    <a:bodyPr/>
                    <a:lstStyle/>
                    <a:p>
                      <a:endParaRPr lang="en-GB"/>
                    </a:p>
                  </a:txBody>
                  <a:tcPr/>
                </a:tc>
                <a:tc>
                  <a:txBody>
                    <a:bodyPr/>
                    <a:lstStyle/>
                    <a:p>
                      <a:pPr algn="ctr">
                        <a:spcAft>
                          <a:spcPts val="0"/>
                        </a:spcAft>
                      </a:pPr>
                      <a:r>
                        <a:rPr lang="en-GB" sz="1600" b="0">
                          <a:solidFill>
                            <a:srgbClr val="00000A"/>
                          </a:solidFill>
                          <a:latin typeface="Calibri"/>
                          <a:ea typeface="Verdana"/>
                          <a:cs typeface="Verdana"/>
                        </a:rPr>
                        <a:t>O Horizon </a:t>
                      </a:r>
                      <a:r>
                        <a:rPr lang="en-GB" sz="1600" b="0">
                          <a:solidFill>
                            <a:srgbClr val="00000A"/>
                          </a:solidFill>
                          <a:latin typeface="Calibri"/>
                          <a:cs typeface="Verdana"/>
                        </a:rPr>
                        <a:t>Moisture</a:t>
                      </a:r>
                      <a:endParaRPr lang="en-GB" sz="1600" b="1">
                        <a:solidFill>
                          <a:srgbClr val="00000A"/>
                        </a:solidFill>
                        <a:latin typeface="Liberation Serif"/>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xmlns="" val="10009"/>
                  </a:ext>
                </a:extLst>
              </a:tr>
              <a:tr h="318573">
                <a:tc rowSpan="4">
                  <a:txBody>
                    <a:bodyPr/>
                    <a:lstStyle/>
                    <a:p>
                      <a:pPr marL="71755" marR="71755" algn="ctr">
                        <a:spcAft>
                          <a:spcPts val="0"/>
                        </a:spcAft>
                      </a:pPr>
                      <a:r>
                        <a:rPr lang="en-GB" sz="1600" b="1">
                          <a:solidFill>
                            <a:srgbClr val="00000A"/>
                          </a:solidFill>
                          <a:latin typeface="Calibri"/>
                          <a:ea typeface="SimSun"/>
                          <a:cs typeface="Mangal"/>
                        </a:rPr>
                        <a:t>Climate</a:t>
                      </a:r>
                      <a:endParaRPr lang="en-GB" sz="1600">
                        <a:solidFill>
                          <a:srgbClr val="00000A"/>
                        </a:solidFill>
                        <a:latin typeface="Liberation Serif"/>
                        <a:ea typeface="SimSun"/>
                        <a:cs typeface="Mangal"/>
                      </a:endParaRPr>
                    </a:p>
                  </a:txBody>
                  <a:tcPr marL="19661" marR="21627" marT="21627" marB="21627" vert="vert27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spcAft>
                          <a:spcPts val="0"/>
                        </a:spcAft>
                      </a:pPr>
                      <a:r>
                        <a:rPr lang="en-GB" sz="1600">
                          <a:solidFill>
                            <a:srgbClr val="00000A"/>
                          </a:solidFill>
                          <a:latin typeface="Calibri"/>
                          <a:ea typeface="SimSun"/>
                          <a:cs typeface="Verdana"/>
                        </a:rPr>
                        <a:t>Wind speed (ms</a:t>
                      </a:r>
                      <a:r>
                        <a:rPr lang="en-GB" sz="1600" baseline="30000">
                          <a:solidFill>
                            <a:srgbClr val="00000A"/>
                          </a:solidFill>
                          <a:latin typeface="Calibri"/>
                          <a:ea typeface="SimSun"/>
                          <a:cs typeface="Verdana"/>
                        </a:rPr>
                        <a:t>-1</a:t>
                      </a:r>
                      <a:r>
                        <a:rPr lang="en-GB" sz="1600">
                          <a:solidFill>
                            <a:srgbClr val="00000A"/>
                          </a:solidFill>
                          <a:latin typeface="Calibri"/>
                          <a:ea typeface="SimSun"/>
                          <a:cs typeface="Verdana"/>
                        </a:rPr>
                        <a:t>)</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10"/>
                  </a:ext>
                </a:extLst>
              </a:tr>
              <a:tr h="318573">
                <a:tc vMerge="1">
                  <a:txBody>
                    <a:bodyPr/>
                    <a:lstStyle/>
                    <a:p>
                      <a:endParaRPr lang="en-GB"/>
                    </a:p>
                  </a:txBody>
                  <a:tcPr/>
                </a:tc>
                <a:tc>
                  <a:txBody>
                    <a:bodyPr/>
                    <a:lstStyle/>
                    <a:p>
                      <a:pPr algn="ctr">
                        <a:spcAft>
                          <a:spcPts val="0"/>
                        </a:spcAft>
                      </a:pPr>
                      <a:r>
                        <a:rPr lang="en-GB" sz="1600">
                          <a:solidFill>
                            <a:srgbClr val="00000A"/>
                          </a:solidFill>
                          <a:latin typeface="Calibri"/>
                          <a:ea typeface="SimSun"/>
                          <a:cs typeface="Verdana"/>
                        </a:rPr>
                        <a:t>Cloud Cover (Oktas)</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11"/>
                  </a:ext>
                </a:extLst>
              </a:tr>
              <a:tr h="318573">
                <a:tc vMerge="1">
                  <a:txBody>
                    <a:bodyPr/>
                    <a:lstStyle/>
                    <a:p>
                      <a:endParaRPr lang="en-GB"/>
                    </a:p>
                  </a:txBody>
                  <a:tcPr/>
                </a:tc>
                <a:tc>
                  <a:txBody>
                    <a:bodyPr/>
                    <a:lstStyle/>
                    <a:p>
                      <a:pPr algn="ctr">
                        <a:spcAft>
                          <a:spcPts val="0"/>
                        </a:spcAft>
                      </a:pPr>
                      <a:r>
                        <a:rPr lang="en-GB" sz="1600">
                          <a:solidFill>
                            <a:srgbClr val="00000A"/>
                          </a:solidFill>
                          <a:latin typeface="Calibri"/>
                          <a:ea typeface="SimSun"/>
                          <a:cs typeface="Arial"/>
                        </a:rPr>
                        <a:t>Illuminance (lx)</a:t>
                      </a:r>
                      <a:endParaRPr lang="en-GB" sz="160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12"/>
                  </a:ext>
                </a:extLst>
              </a:tr>
              <a:tr h="318573">
                <a:tc vMerge="1">
                  <a:txBody>
                    <a:bodyPr/>
                    <a:lstStyle/>
                    <a:p>
                      <a:endParaRPr lang="en-GB"/>
                    </a:p>
                  </a:txBody>
                  <a:tcPr/>
                </a:tc>
                <a:tc>
                  <a:txBody>
                    <a:bodyPr/>
                    <a:lstStyle/>
                    <a:p>
                      <a:pPr algn="ctr">
                        <a:spcAft>
                          <a:spcPts val="0"/>
                        </a:spcAft>
                      </a:pPr>
                      <a:r>
                        <a:rPr lang="en-GB" sz="1600" dirty="0">
                          <a:solidFill>
                            <a:srgbClr val="00000A"/>
                          </a:solidFill>
                          <a:latin typeface="Calibri"/>
                          <a:ea typeface="SimSun"/>
                          <a:cs typeface="Arial"/>
                        </a:rPr>
                        <a:t>Exposure (total)</a:t>
                      </a:r>
                      <a:endParaRPr lang="en-GB" sz="1600" dirty="0">
                        <a:solidFill>
                          <a:srgbClr val="00000A"/>
                        </a:solidFill>
                        <a:latin typeface="Liberation Serif"/>
                        <a:ea typeface="SimSun"/>
                        <a:cs typeface="Mangal"/>
                      </a:endParaRPr>
                    </a:p>
                  </a:txBody>
                  <a:tcPr marL="19661" marR="21627" marT="21627" marB="21627"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spcAft>
                          <a:spcPts val="0"/>
                        </a:spcAft>
                      </a:pPr>
                      <a:endParaRPr lang="en-GB" sz="1600" dirty="0">
                        <a:solidFill>
                          <a:srgbClr val="00000A"/>
                        </a:solidFill>
                        <a:latin typeface="Calibri"/>
                        <a:ea typeface="SimSun"/>
                        <a:cs typeface="Mangal"/>
                      </a:endParaRPr>
                    </a:p>
                  </a:txBody>
                  <a:tcPr marL="19661" marR="21627" marT="21627" marB="21627">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1982704" y="842212"/>
            <a:ext cx="5043738" cy="4349208"/>
          </a:xfrm>
          <a:prstGeom prst="rect">
            <a:avLst/>
          </a:prstGeom>
          <a:noFill/>
          <a:ln w="9525">
            <a:noFill/>
            <a:miter lim="800000"/>
            <a:headEnd/>
            <a:tailEnd/>
          </a:ln>
        </p:spPr>
      </p:pic>
      <p:grpSp>
        <p:nvGrpSpPr>
          <p:cNvPr id="59396" name="Group 4"/>
          <p:cNvGrpSpPr>
            <a:grpSpLocks/>
          </p:cNvGrpSpPr>
          <p:nvPr/>
        </p:nvGrpSpPr>
        <p:grpSpPr bwMode="auto">
          <a:xfrm>
            <a:off x="1471945" y="1805080"/>
            <a:ext cx="4519470" cy="3736115"/>
            <a:chOff x="1787" y="3684"/>
            <a:chExt cx="5560" cy="4776"/>
          </a:xfrm>
        </p:grpSpPr>
        <p:sp>
          <p:nvSpPr>
            <p:cNvPr id="59397" name="Text Box 5"/>
            <p:cNvSpPr txBox="1">
              <a:spLocks noChangeArrowheads="1"/>
            </p:cNvSpPr>
            <p:nvPr/>
          </p:nvSpPr>
          <p:spPr bwMode="auto">
            <a:xfrm>
              <a:off x="4378" y="8053"/>
              <a:ext cx="2969" cy="4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pitchFamily="34" charset="0"/>
                  <a:cs typeface="Arial" pitchFamily="34" charset="0"/>
                </a:rPr>
                <a:t>Average Air Temperature (</a:t>
              </a:r>
              <a:r>
                <a:rPr kumimoji="0" lang="en-GB" sz="1400" b="0" i="0" u="none" strike="noStrike" cap="none" normalizeH="0" baseline="0" dirty="0">
                  <a:ln>
                    <a:noFill/>
                  </a:ln>
                  <a:solidFill>
                    <a:schemeClr val="tx1"/>
                  </a:solidFill>
                  <a:effectLst/>
                  <a:latin typeface="Arial" pitchFamily="34" charset="0"/>
                  <a:cs typeface="Arial" pitchFamily="34" charset="0"/>
                </a:rPr>
                <a:t>°</a:t>
              </a:r>
              <a:r>
                <a:rPr kumimoji="0" lang="en-GB" sz="1400" b="0" i="0" u="none" strike="noStrike" cap="none" normalizeH="0" baseline="0" dirty="0">
                  <a:ln>
                    <a:noFill/>
                  </a:ln>
                  <a:solidFill>
                    <a:schemeClr val="tx1"/>
                  </a:solidFill>
                  <a:effectLst/>
                  <a:latin typeface="Calibri" pitchFamily="34" charset="0"/>
                  <a:cs typeface="Arial" pitchFamily="34" charset="0"/>
                </a:rPr>
                <a:t>C)</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59398" name="Text Box 6"/>
            <p:cNvSpPr txBox="1">
              <a:spLocks noChangeArrowheads="1"/>
            </p:cNvSpPr>
            <p:nvPr/>
          </p:nvSpPr>
          <p:spPr bwMode="auto">
            <a:xfrm>
              <a:off x="1787" y="3684"/>
              <a:ext cx="598" cy="2707"/>
            </a:xfrm>
            <a:prstGeom prst="rect">
              <a:avLst/>
            </a:prstGeom>
            <a:solidFill>
              <a:srgbClr val="FFFFFF"/>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pitchFamily="34" charset="0"/>
                  <a:cs typeface="Arial" pitchFamily="34" charset="0"/>
                </a:rPr>
                <a:t>Net CO</a:t>
              </a:r>
              <a:r>
                <a:rPr kumimoji="0" lang="en-GB" sz="1400" b="0" i="0" u="none" strike="noStrike" cap="none" normalizeH="0" baseline="-25000" dirty="0">
                  <a:ln>
                    <a:noFill/>
                  </a:ln>
                  <a:solidFill>
                    <a:schemeClr val="tx1"/>
                  </a:solidFill>
                  <a:effectLst/>
                  <a:latin typeface="Calibri" pitchFamily="34" charset="0"/>
                  <a:cs typeface="Arial" pitchFamily="34" charset="0"/>
                </a:rPr>
                <a:t>2 </a:t>
              </a:r>
              <a:r>
                <a:rPr kumimoji="0" lang="en-GB" sz="1400" b="0" i="0" u="none" strike="noStrike" cap="none" normalizeH="0" baseline="0" dirty="0">
                  <a:ln>
                    <a:noFill/>
                  </a:ln>
                  <a:solidFill>
                    <a:schemeClr val="tx1"/>
                  </a:solidFill>
                  <a:effectLst/>
                  <a:latin typeface="Calibri" pitchFamily="34" charset="0"/>
                  <a:cs typeface="Arial" pitchFamily="34" charset="0"/>
                </a:rPr>
                <a:t>Flux (gCO</a:t>
              </a:r>
              <a:r>
                <a:rPr kumimoji="0" lang="en-GB" sz="1400" b="0" i="0" u="none" strike="noStrike" cap="none" normalizeH="0" baseline="-25000" dirty="0">
                  <a:ln>
                    <a:noFill/>
                  </a:ln>
                  <a:solidFill>
                    <a:schemeClr val="tx1"/>
                  </a:solidFill>
                  <a:effectLst/>
                  <a:latin typeface="Calibri" pitchFamily="34" charset="0"/>
                  <a:cs typeface="Arial" pitchFamily="34" charset="0"/>
                </a:rPr>
                <a:t>2 </a:t>
              </a:r>
              <a:r>
                <a:rPr kumimoji="0" lang="en-GB" sz="1400" b="0" i="0" u="none" strike="noStrike" cap="none" normalizeH="0" baseline="0" dirty="0">
                  <a:ln>
                    <a:noFill/>
                  </a:ln>
                  <a:solidFill>
                    <a:schemeClr val="tx1"/>
                  </a:solidFill>
                  <a:effectLst/>
                  <a:latin typeface="Calibri" pitchFamily="34" charset="0"/>
                  <a:cs typeface="Arial" pitchFamily="34" charset="0"/>
                </a:rPr>
                <a:t>m</a:t>
              </a:r>
              <a:r>
                <a:rPr kumimoji="0" lang="en-GB" sz="1400" b="0" i="0" u="none" strike="noStrike" cap="none" normalizeH="0" baseline="30000" dirty="0">
                  <a:ln>
                    <a:noFill/>
                  </a:ln>
                  <a:solidFill>
                    <a:schemeClr val="tx1"/>
                  </a:solidFill>
                  <a:effectLst/>
                  <a:latin typeface="Calibri" pitchFamily="34" charset="0"/>
                  <a:cs typeface="Arial" pitchFamily="34" charset="0"/>
                </a:rPr>
                <a:t>-2 </a:t>
              </a:r>
              <a:r>
                <a:rPr kumimoji="0" lang="en-GB" sz="1400" b="0" i="0" u="none" strike="noStrike" cap="none" normalizeH="0" baseline="0" dirty="0">
                  <a:ln>
                    <a:noFill/>
                  </a:ln>
                  <a:solidFill>
                    <a:schemeClr val="tx1"/>
                  </a:solidFill>
                  <a:effectLst/>
                  <a:latin typeface="Calibri" pitchFamily="34" charset="0"/>
                  <a:cs typeface="Arial" pitchFamily="34" charset="0"/>
                </a:rPr>
                <a:t>h</a:t>
              </a:r>
              <a:r>
                <a:rPr kumimoji="0" lang="en-GB" sz="1400" b="0" i="0" u="none" strike="noStrike" cap="none" normalizeH="0" baseline="30000" dirty="0">
                  <a:ln>
                    <a:noFill/>
                  </a:ln>
                  <a:solidFill>
                    <a:schemeClr val="tx1"/>
                  </a:solidFill>
                  <a:effectLst/>
                  <a:latin typeface="Calibri" pitchFamily="34" charset="0"/>
                  <a:cs typeface="Arial" pitchFamily="34" charset="0"/>
                </a:rPr>
                <a:t>-1</a:t>
              </a:r>
              <a:r>
                <a:rPr kumimoji="0" lang="en-GB" sz="1400" b="0" i="0" u="none" strike="noStrike" cap="none" normalizeH="0" baseline="0" dirty="0">
                  <a:ln>
                    <a:noFill/>
                  </a:ln>
                  <a:solidFill>
                    <a:schemeClr val="tx1"/>
                  </a:solidFill>
                  <a:effectLst/>
                  <a:latin typeface="Calibri" pitchFamily="34" charset="0"/>
                  <a:cs typeface="Arial" pitchFamily="34" charset="0"/>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pSp>
      <p:sp>
        <p:nvSpPr>
          <p:cNvPr id="7" name="TextBox 6"/>
          <p:cNvSpPr txBox="1"/>
          <p:nvPr/>
        </p:nvSpPr>
        <p:spPr>
          <a:xfrm>
            <a:off x="1973178" y="409075"/>
            <a:ext cx="5101390" cy="338554"/>
          </a:xfrm>
          <a:prstGeom prst="rect">
            <a:avLst/>
          </a:prstGeom>
          <a:noFill/>
        </p:spPr>
        <p:txBody>
          <a:bodyPr wrap="square" rtlCol="0">
            <a:spAutoFit/>
          </a:bodyPr>
          <a:lstStyle/>
          <a:p>
            <a:r>
              <a:rPr lang="en-GB" b="1" dirty="0" err="1"/>
              <a:t>Scattergraph</a:t>
            </a:r>
            <a:r>
              <a:rPr lang="en-GB" b="1" dirty="0"/>
              <a:t> for CO</a:t>
            </a:r>
            <a:r>
              <a:rPr lang="en-GB" b="1" baseline="-25000" dirty="0"/>
              <a:t>2</a:t>
            </a:r>
            <a:r>
              <a:rPr lang="en-GB" b="1" dirty="0"/>
              <a:t> flux versus air temperature</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Possible reasons for anomalies</a:t>
            </a:r>
            <a:endParaRPr lang="en-GB" sz="3200" dirty="0"/>
          </a:p>
        </p:txBody>
      </p:sp>
      <p:sp>
        <p:nvSpPr>
          <p:cNvPr id="3" name="Text Placeholder 2"/>
          <p:cNvSpPr>
            <a:spLocks noGrp="1"/>
          </p:cNvSpPr>
          <p:nvPr>
            <p:ph type="body"/>
          </p:nvPr>
        </p:nvSpPr>
        <p:spPr>
          <a:xfrm>
            <a:off x="714374" y="1828800"/>
            <a:ext cx="7971887" cy="3752873"/>
          </a:xfrm>
        </p:spPr>
        <p:txBody>
          <a:bodyPr/>
          <a:lstStyle/>
          <a:p>
            <a:pPr marL="97922" indent="0" algn="l">
              <a:buNone/>
            </a:pPr>
            <a:r>
              <a:rPr lang="en-GB" sz="2800" dirty="0" smtClean="0"/>
              <a:t>Each of these factors could distort results:</a:t>
            </a:r>
          </a:p>
          <a:p>
            <a:pPr marL="97922" indent="0">
              <a:buNone/>
            </a:pPr>
            <a:endParaRPr lang="en-GB" sz="2800" dirty="0" smtClean="0"/>
          </a:p>
          <a:p>
            <a:r>
              <a:rPr lang="en-GB" sz="2800" dirty="0" smtClean="0"/>
              <a:t>The covered or uncovered box</a:t>
            </a:r>
          </a:p>
          <a:p>
            <a:r>
              <a:rPr lang="en-GB" sz="2800" dirty="0" smtClean="0"/>
              <a:t>Wet ground</a:t>
            </a:r>
          </a:p>
          <a:p>
            <a:r>
              <a:rPr lang="en-GB" sz="2800" dirty="0" smtClean="0"/>
              <a:t>Vegetation cover</a:t>
            </a:r>
          </a:p>
          <a:p>
            <a:r>
              <a:rPr lang="en-GB" sz="2800" dirty="0" smtClean="0"/>
              <a:t>Nutrients</a:t>
            </a:r>
          </a:p>
          <a:p>
            <a:r>
              <a:rPr lang="en-GB" sz="2800" dirty="0" smtClean="0"/>
              <a:t>Time of day</a:t>
            </a:r>
            <a:endParaRPr lang="en-GB" sz="2800" dirty="0"/>
          </a:p>
        </p:txBody>
      </p:sp>
    </p:spTree>
    <p:extLst>
      <p:ext uri="{BB962C8B-B14F-4D97-AF65-F5344CB8AC3E}">
        <p14:creationId xmlns:p14="http://schemas.microsoft.com/office/powerpoint/2010/main" val="2554571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sz="3200" dirty="0">
                <a:latin typeface="Calibri" pitchFamily="34" charset="0"/>
              </a:rPr>
              <a:t>Some carbon fluxes for different ecosystems </a:t>
            </a:r>
          </a:p>
        </p:txBody>
      </p:sp>
      <p:sp>
        <p:nvSpPr>
          <p:cNvPr id="50179" name="Rectangle 2"/>
          <p:cNvSpPr>
            <a:spLocks noGrp="1"/>
          </p:cNvSpPr>
          <p:nvPr>
            <p:ph type="body"/>
          </p:nvPr>
        </p:nvSpPr>
        <p:spPr>
          <a:xfrm>
            <a:off x="478122" y="1302635"/>
            <a:ext cx="4401792" cy="3836933"/>
          </a:xfrm>
        </p:spPr>
        <p:txBody>
          <a:bodyPr wrap="square" lIns="0" tIns="28445" rIns="0" bIns="0" anchor="t"/>
          <a:lstStyle/>
          <a:p>
            <a:pPr algn="ctr" defTabSz="0">
              <a:lnSpc>
                <a:spcPct val="73000"/>
              </a:lnSpc>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sz="2400" dirty="0">
              <a:latin typeface="Calibri" pitchFamily="34" charset="0"/>
            </a:endParaRPr>
          </a:p>
          <a:p>
            <a:pPr algn="ctr" defTabSz="0">
              <a:lnSpc>
                <a:spcPct val="73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sz="2800" dirty="0">
                <a:latin typeface="Calibri" pitchFamily="34" charset="0"/>
              </a:rPr>
              <a:t>Amazon </a:t>
            </a:r>
            <a:r>
              <a:rPr sz="2800" dirty="0" smtClean="0">
                <a:latin typeface="Calibri" pitchFamily="34" charset="0"/>
              </a:rPr>
              <a:t>Rain</a:t>
            </a:r>
            <a:r>
              <a:rPr lang="en-US" sz="2800" dirty="0" smtClean="0">
                <a:latin typeface="Calibri" pitchFamily="34" charset="0"/>
              </a:rPr>
              <a:t>f</a:t>
            </a:r>
            <a:r>
              <a:rPr sz="2800" dirty="0" smtClean="0">
                <a:latin typeface="Calibri" pitchFamily="34" charset="0"/>
              </a:rPr>
              <a:t>orest</a:t>
            </a:r>
            <a:r>
              <a:rPr sz="2800" dirty="0">
                <a:latin typeface="Calibri" pitchFamily="34" charset="0"/>
              </a:rPr>
              <a:t>:</a:t>
            </a:r>
            <a:endParaRPr lang="en-GB" sz="2800" dirty="0">
              <a:latin typeface="Calibri" pitchFamily="34" charset="0"/>
            </a:endParaRPr>
          </a:p>
          <a:p>
            <a:pPr algn="ctr" defTabSz="0">
              <a:lnSpc>
                <a:spcPct val="73000"/>
              </a:lnSpc>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sz="2800" dirty="0">
                <a:latin typeface="Calibri" pitchFamily="34" charset="0"/>
              </a:rPr>
              <a:t>-5.9 gCO</a:t>
            </a:r>
            <a:r>
              <a:rPr sz="2800" baseline="-33000" dirty="0">
                <a:latin typeface="Calibri" pitchFamily="34" charset="0"/>
              </a:rPr>
              <a:t>2 </a:t>
            </a:r>
            <a:r>
              <a:rPr sz="2800" dirty="0">
                <a:latin typeface="Calibri" pitchFamily="34" charset="0"/>
              </a:rPr>
              <a:t>/m</a:t>
            </a:r>
            <a:r>
              <a:rPr sz="2800" baseline="33000" dirty="0">
                <a:latin typeface="Calibri" pitchFamily="34" charset="0"/>
              </a:rPr>
              <a:t>2</a:t>
            </a:r>
            <a:r>
              <a:rPr sz="2800" dirty="0">
                <a:latin typeface="Calibri" pitchFamily="34" charset="0"/>
              </a:rPr>
              <a:t>/h</a:t>
            </a:r>
            <a:endParaRPr lang="en-GB" sz="2800" dirty="0">
              <a:latin typeface="Calibri" pitchFamily="34" charset="0"/>
            </a:endParaRPr>
          </a:p>
          <a:p>
            <a:pPr marL="97921" indent="0" algn="ctr" defTabSz="0">
              <a:lnSpc>
                <a:spcPct val="73000"/>
              </a:lnSpc>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sz="2800" dirty="0">
              <a:latin typeface="Calibri" pitchFamily="34" charset="0"/>
            </a:endParaRPr>
          </a:p>
          <a:p>
            <a:pPr marL="97921" indent="0" algn="ctr" defTabSz="0">
              <a:lnSpc>
                <a:spcPct val="73000"/>
              </a:lnSpc>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sz="2800" dirty="0">
              <a:latin typeface="Calibri" pitchFamily="34" charset="0"/>
            </a:endParaRPr>
          </a:p>
          <a:p>
            <a:pPr algn="ctr" defTabSz="0">
              <a:lnSpc>
                <a:spcPct val="73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sz="2800" dirty="0">
                <a:latin typeface="Calibri" pitchFamily="34" charset="0"/>
              </a:rPr>
              <a:t>Siberian tundra:</a:t>
            </a:r>
            <a:endParaRPr lang="en-GB" sz="2800" dirty="0">
              <a:latin typeface="Calibri" pitchFamily="34" charset="0"/>
            </a:endParaRPr>
          </a:p>
          <a:p>
            <a:pPr algn="ctr" defTabSz="0">
              <a:lnSpc>
                <a:spcPct val="73000"/>
              </a:lnSpc>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sz="2800" dirty="0">
                <a:latin typeface="Calibri" pitchFamily="34" charset="0"/>
              </a:rPr>
              <a:t>+0.05 gCO</a:t>
            </a:r>
            <a:r>
              <a:rPr sz="2800" baseline="-33000" dirty="0">
                <a:latin typeface="Calibri" pitchFamily="34" charset="0"/>
              </a:rPr>
              <a:t>2 </a:t>
            </a:r>
            <a:r>
              <a:rPr sz="2800" dirty="0">
                <a:latin typeface="Calibri" pitchFamily="34" charset="0"/>
              </a:rPr>
              <a:t>/m</a:t>
            </a:r>
            <a:r>
              <a:rPr sz="2800" baseline="33000" dirty="0">
                <a:latin typeface="Calibri" pitchFamily="34" charset="0"/>
              </a:rPr>
              <a:t>2</a:t>
            </a:r>
            <a:r>
              <a:rPr sz="2800" dirty="0">
                <a:latin typeface="Calibri" pitchFamily="34" charset="0"/>
              </a:rPr>
              <a:t>/h</a:t>
            </a:r>
            <a:endParaRPr lang="en-GB" sz="2800" dirty="0">
              <a:latin typeface="Calibri" pitchFamily="34" charset="0"/>
            </a:endParaRPr>
          </a:p>
          <a:p>
            <a:pPr algn="ctr" defTabSz="0">
              <a:lnSpc>
                <a:spcPct val="73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lang="en-GB" sz="2800" dirty="0">
              <a:latin typeface="Calibri" pitchFamily="34" charset="0"/>
            </a:endParaRPr>
          </a:p>
          <a:p>
            <a:pPr algn="ctr" defTabSz="0">
              <a:lnSpc>
                <a:spcPct val="73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endParaRPr sz="2800" dirty="0">
              <a:latin typeface="Calibri" pitchFamily="34" charset="0"/>
            </a:endParaRPr>
          </a:p>
          <a:p>
            <a:pPr algn="ctr" defTabSz="0">
              <a:lnSpc>
                <a:spcPct val="73000"/>
              </a:lnSpc>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sz="2800" dirty="0">
                <a:latin typeface="Calibri" pitchFamily="34" charset="0"/>
              </a:rPr>
              <a:t>North Sea:</a:t>
            </a:r>
            <a:endParaRPr lang="en-GB" sz="2800" dirty="0">
              <a:latin typeface="Calibri" pitchFamily="34" charset="0"/>
            </a:endParaRPr>
          </a:p>
          <a:p>
            <a:pPr algn="ctr" defTabSz="0">
              <a:lnSpc>
                <a:spcPct val="73000"/>
              </a:lnSpc>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sz="2800" dirty="0">
                <a:latin typeface="Calibri" pitchFamily="34" charset="0"/>
              </a:rPr>
              <a:t>-0.005 gCO</a:t>
            </a:r>
            <a:r>
              <a:rPr sz="2800" baseline="-33000" dirty="0">
                <a:latin typeface="Calibri" pitchFamily="34" charset="0"/>
              </a:rPr>
              <a:t>2 </a:t>
            </a:r>
            <a:r>
              <a:rPr sz="2800" dirty="0">
                <a:latin typeface="Calibri" pitchFamily="34" charset="0"/>
              </a:rPr>
              <a:t>/m</a:t>
            </a:r>
            <a:r>
              <a:rPr sz="2800" baseline="33000" dirty="0">
                <a:latin typeface="Calibri" pitchFamily="34" charset="0"/>
              </a:rPr>
              <a:t>2</a:t>
            </a:r>
            <a:r>
              <a:rPr sz="2800" dirty="0">
                <a:latin typeface="Calibri" pitchFamily="34" charset="0"/>
              </a:rPr>
              <a:t>/h</a:t>
            </a:r>
          </a:p>
        </p:txBody>
      </p:sp>
      <p:sp>
        <p:nvSpPr>
          <p:cNvPr id="7" name="TextBox 6"/>
          <p:cNvSpPr txBox="1"/>
          <p:nvPr/>
        </p:nvSpPr>
        <p:spPr>
          <a:xfrm>
            <a:off x="231884" y="5376041"/>
            <a:ext cx="2952750" cy="584775"/>
          </a:xfrm>
          <a:prstGeom prst="rect">
            <a:avLst/>
          </a:prstGeom>
          <a:noFill/>
        </p:spPr>
        <p:txBody>
          <a:bodyPr wrap="square" rtlCol="0">
            <a:spAutoFit/>
          </a:bodyPr>
          <a:lstStyle/>
          <a:p>
            <a:r>
              <a:rPr lang="en-GB" dirty="0"/>
              <a:t>Recalculated from IPCC 2007</a:t>
            </a:r>
          </a:p>
          <a:p>
            <a:endParaRPr lang="en-GB" dirty="0"/>
          </a:p>
        </p:txBody>
      </p:sp>
      <p:grpSp>
        <p:nvGrpSpPr>
          <p:cNvPr id="8" name="Group 7"/>
          <p:cNvGrpSpPr/>
          <p:nvPr/>
        </p:nvGrpSpPr>
        <p:grpSpPr>
          <a:xfrm>
            <a:off x="5230083" y="1113820"/>
            <a:ext cx="2570379" cy="4603852"/>
            <a:chOff x="5230083" y="1239948"/>
            <a:chExt cx="2570379" cy="4603852"/>
          </a:xfrm>
        </p:grpSpPr>
        <p:pic>
          <p:nvPicPr>
            <p:cNvPr id="50181" name="Picture 2" descr="tundra"/>
            <p:cNvPicPr>
              <a:picLocks noChangeAspect="1"/>
            </p:cNvPicPr>
            <p:nvPr/>
          </p:nvPicPr>
          <p:blipFill>
            <a:blip r:embed="rId3" cstate="print"/>
            <a:srcRect r="8034"/>
            <a:stretch>
              <a:fillRect/>
            </a:stretch>
          </p:blipFill>
          <p:spPr>
            <a:xfrm>
              <a:off x="5239279" y="2514199"/>
              <a:ext cx="2561183" cy="1951037"/>
            </a:xfrm>
            <a:prstGeom prst="rect">
              <a:avLst/>
            </a:prstGeom>
            <a:noFill/>
            <a:ln w="9525">
              <a:noFill/>
            </a:ln>
          </p:spPr>
        </p:pic>
        <p:pic>
          <p:nvPicPr>
            <p:cNvPr id="50182" name="Picture 3"/>
            <p:cNvPicPr>
              <a:picLocks noChangeAspect="1"/>
            </p:cNvPicPr>
            <p:nvPr/>
          </p:nvPicPr>
          <p:blipFill>
            <a:blip r:embed="rId4" cstate="print"/>
            <a:stretch>
              <a:fillRect/>
            </a:stretch>
          </p:blipFill>
          <p:spPr>
            <a:xfrm>
              <a:off x="5230083" y="4072149"/>
              <a:ext cx="2569893" cy="1771651"/>
            </a:xfrm>
            <a:prstGeom prst="rect">
              <a:avLst/>
            </a:prstGeom>
            <a:noFill/>
            <a:ln w="9525">
              <a:noFill/>
            </a:ln>
          </p:spPr>
        </p:pic>
        <p:pic>
          <p:nvPicPr>
            <p:cNvPr id="50180" name="Picture 1"/>
            <p:cNvPicPr>
              <a:picLocks noChangeAspect="1"/>
            </p:cNvPicPr>
            <p:nvPr/>
          </p:nvPicPr>
          <p:blipFill>
            <a:blip r:embed="rId5" cstate="print"/>
            <a:srcRect r="20607"/>
            <a:stretch>
              <a:fillRect/>
            </a:stretch>
          </p:blipFill>
          <p:spPr>
            <a:xfrm>
              <a:off x="5235997" y="1239948"/>
              <a:ext cx="2564465" cy="1400175"/>
            </a:xfrm>
            <a:prstGeom prst="rect">
              <a:avLst/>
            </a:prstGeom>
            <a:noFill/>
            <a:ln w="9525">
              <a:noFill/>
            </a:ln>
          </p:spPr>
        </p:pic>
      </p:gr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p:cNvSpPr txBox="1"/>
          <p:nvPr/>
        </p:nvSpPr>
        <p:spPr>
          <a:xfrm>
            <a:off x="467156" y="46039"/>
            <a:ext cx="8228736" cy="647700"/>
          </a:xfrm>
          <a:prstGeom prst="rect">
            <a:avLst/>
          </a:prstGeom>
          <a:noFill/>
          <a:ln w="9525">
            <a:noFill/>
          </a:ln>
        </p:spPr>
        <p:txBody>
          <a:bodyPr lIns="82945" tIns="41473" rIns="82945" bIns="41473" anchor="ctr"/>
          <a:lstStyle/>
          <a:p>
            <a:pPr>
              <a:lnSpc>
                <a:spcPct val="100000"/>
              </a:lnSpc>
            </a:pPr>
            <a:r>
              <a:rPr lang="en-GB" altLang="en-US" sz="3200" dirty="0">
                <a:solidFill>
                  <a:srgbClr val="000000"/>
                </a:solidFill>
                <a:latin typeface="Calibri" pitchFamily="34" charset="0"/>
              </a:rPr>
              <a:t>Spearman's Rank Correlation Co-efficient</a:t>
            </a:r>
          </a:p>
        </p:txBody>
      </p:sp>
      <p:pic>
        <p:nvPicPr>
          <p:cNvPr id="52227" name="Picture 4"/>
          <p:cNvPicPr>
            <a:picLocks noChangeAspect="1"/>
          </p:cNvPicPr>
          <p:nvPr/>
        </p:nvPicPr>
        <p:blipFill>
          <a:blip r:embed="rId3" cstate="print"/>
          <a:srcRect l="48814" t="17500" r="25195" b="74184"/>
          <a:stretch>
            <a:fillRect/>
          </a:stretch>
        </p:blipFill>
        <p:spPr>
          <a:xfrm>
            <a:off x="5076775" y="620713"/>
            <a:ext cx="3168317" cy="792163"/>
          </a:xfrm>
          <a:prstGeom prst="rect">
            <a:avLst/>
          </a:prstGeom>
          <a:noFill/>
          <a:ln w="9525">
            <a:noFill/>
          </a:ln>
        </p:spPr>
      </p:pic>
      <p:pic>
        <p:nvPicPr>
          <p:cNvPr id="52228" name="Picture 2"/>
          <p:cNvPicPr>
            <a:picLocks noChangeAspect="1"/>
          </p:cNvPicPr>
          <p:nvPr/>
        </p:nvPicPr>
        <p:blipFill>
          <a:blip r:embed="rId4" cstate="print"/>
          <a:stretch>
            <a:fillRect/>
          </a:stretch>
        </p:blipFill>
        <p:spPr>
          <a:xfrm>
            <a:off x="5579957" y="1270000"/>
            <a:ext cx="2438144" cy="1141413"/>
          </a:xfrm>
          <a:prstGeom prst="rect">
            <a:avLst/>
          </a:prstGeom>
          <a:noFill/>
          <a:ln w="9525">
            <a:noFill/>
          </a:ln>
        </p:spPr>
      </p:pic>
      <p:sp>
        <p:nvSpPr>
          <p:cNvPr id="52229" name="CustomShape 13"/>
          <p:cNvSpPr/>
          <p:nvPr/>
        </p:nvSpPr>
        <p:spPr>
          <a:xfrm>
            <a:off x="1571940" y="5929315"/>
            <a:ext cx="714300" cy="368300"/>
          </a:xfrm>
          <a:prstGeom prst="rect">
            <a:avLst/>
          </a:prstGeom>
          <a:noFill/>
          <a:ln w="9525">
            <a:noFill/>
          </a:ln>
        </p:spPr>
        <p:txBody>
          <a:bodyPr lIns="82945" tIns="41473" rIns="82945" bIns="41473"/>
          <a:lstStyle/>
          <a:p>
            <a:endParaRPr lang="en-US" sz="1800" dirty="0"/>
          </a:p>
        </p:txBody>
      </p:sp>
      <p:sp>
        <p:nvSpPr>
          <p:cNvPr id="52230" name="CustomShape 14"/>
          <p:cNvSpPr/>
          <p:nvPr/>
        </p:nvSpPr>
        <p:spPr>
          <a:xfrm>
            <a:off x="1571940" y="5572127"/>
            <a:ext cx="714300" cy="368300"/>
          </a:xfrm>
          <a:prstGeom prst="rect">
            <a:avLst/>
          </a:prstGeom>
          <a:noFill/>
          <a:ln w="9525">
            <a:noFill/>
          </a:ln>
        </p:spPr>
        <p:txBody>
          <a:bodyPr lIns="82945" tIns="41473" rIns="82945" bIns="41473"/>
          <a:lstStyle/>
          <a:p>
            <a:endParaRPr lang="en-US" sz="1800" dirty="0"/>
          </a:p>
        </p:txBody>
      </p:sp>
      <p:grpSp>
        <p:nvGrpSpPr>
          <p:cNvPr id="52231" name="Group 52230"/>
          <p:cNvGrpSpPr/>
          <p:nvPr/>
        </p:nvGrpSpPr>
        <p:grpSpPr>
          <a:xfrm>
            <a:off x="84803" y="620706"/>
            <a:ext cx="4992164" cy="5060951"/>
            <a:chOff x="0" y="0"/>
            <a:chExt cx="7864" cy="7970"/>
          </a:xfrm>
        </p:grpSpPr>
        <p:pic>
          <p:nvPicPr>
            <p:cNvPr id="52232" name="Picture 45"/>
            <p:cNvPicPr>
              <a:picLocks noChangeAspect="1"/>
            </p:cNvPicPr>
            <p:nvPr/>
          </p:nvPicPr>
          <p:blipFill>
            <a:blip r:embed="rId5" cstate="print"/>
            <a:stretch>
              <a:fillRect/>
            </a:stretch>
          </p:blipFill>
          <p:spPr>
            <a:xfrm>
              <a:off x="0" y="0"/>
              <a:ext cx="7864" cy="7970"/>
            </a:xfrm>
            <a:prstGeom prst="rect">
              <a:avLst/>
            </a:prstGeom>
            <a:noFill/>
            <a:ln w="9525">
              <a:noFill/>
            </a:ln>
          </p:spPr>
        </p:pic>
        <p:sp>
          <p:nvSpPr>
            <p:cNvPr id="52233" name="Rectangle 29"/>
            <p:cNvSpPr/>
            <p:nvPr/>
          </p:nvSpPr>
          <p:spPr>
            <a:xfrm>
              <a:off x="3120" y="372"/>
              <a:ext cx="1474" cy="1134"/>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en-US" altLang="x-none" sz="1800" dirty="0">
                <a:latin typeface="Arial" panose="020B0604020202020204" pitchFamily="34" charset="0"/>
              </a:endParaRPr>
            </a:p>
          </p:txBody>
        </p:sp>
        <p:sp>
          <p:nvSpPr>
            <p:cNvPr id="52234" name="Rectangle 30"/>
            <p:cNvSpPr/>
            <p:nvPr/>
          </p:nvSpPr>
          <p:spPr>
            <a:xfrm>
              <a:off x="285" y="300"/>
              <a:ext cx="1474" cy="1291"/>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en-US" altLang="x-none" sz="1800" dirty="0">
                <a:latin typeface="Arial" panose="020B0604020202020204" pitchFamily="34" charset="0"/>
              </a:endParaRPr>
            </a:p>
          </p:txBody>
        </p:sp>
      </p:grpSp>
      <p:graphicFrame>
        <p:nvGraphicFramePr>
          <p:cNvPr id="52235" name="Table 52234"/>
          <p:cNvGraphicFramePr/>
          <p:nvPr/>
        </p:nvGraphicFramePr>
        <p:xfrm>
          <a:off x="5076772" y="2349502"/>
          <a:ext cx="4025088" cy="3337544"/>
        </p:xfrm>
        <a:graphic>
          <a:graphicData uri="http://schemas.openxmlformats.org/drawingml/2006/table">
            <a:tbl>
              <a:tblPr/>
              <a:tblGrid>
                <a:gridCol w="2031552">
                  <a:extLst>
                    <a:ext uri="{9D8B030D-6E8A-4147-A177-3AD203B41FA5}">
                      <a16:colId xmlns:a16="http://schemas.microsoft.com/office/drawing/2014/main" xmlns="" val="20000"/>
                    </a:ext>
                  </a:extLst>
                </a:gridCol>
                <a:gridCol w="1142784">
                  <a:extLst>
                    <a:ext uri="{9D8B030D-6E8A-4147-A177-3AD203B41FA5}">
                      <a16:colId xmlns:a16="http://schemas.microsoft.com/office/drawing/2014/main" xmlns="" val="20001"/>
                    </a:ext>
                  </a:extLst>
                </a:gridCol>
                <a:gridCol w="850752">
                  <a:extLst>
                    <a:ext uri="{9D8B030D-6E8A-4147-A177-3AD203B41FA5}">
                      <a16:colId xmlns:a16="http://schemas.microsoft.com/office/drawing/2014/main" xmlns="" val="20002"/>
                    </a:ext>
                  </a:extLst>
                </a:gridCol>
              </a:tblGrid>
              <a:tr h="660397">
                <a:tc rowSpan="2">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endParaRPr sz="1900" b="1">
                        <a:solidFill>
                          <a:schemeClr val="tx1"/>
                        </a:solidFill>
                      </a:endParaRPr>
                    </a:p>
                    <a:p>
                      <a:pPr marL="0" lvl="0" indent="0" algn="ctr" defTabSz="914400" eaLnBrk="1" hangingPunct="1">
                        <a:lnSpc>
                          <a:spcPct val="100000"/>
                        </a:lnSpc>
                        <a:spcBef>
                          <a:spcPct val="0"/>
                        </a:spcBef>
                        <a:buNone/>
                      </a:pPr>
                      <a:r>
                        <a:rPr sz="1900" b="1">
                          <a:solidFill>
                            <a:schemeClr val="tx1"/>
                          </a:solidFill>
                        </a:rPr>
                        <a:t>No. of paired </a:t>
                      </a:r>
                    </a:p>
                    <a:p>
                      <a:pPr marL="0" lvl="0" indent="0" algn="ctr" defTabSz="914400" eaLnBrk="1" hangingPunct="1">
                        <a:lnSpc>
                          <a:spcPct val="100000"/>
                        </a:lnSpc>
                        <a:spcBef>
                          <a:spcPct val="0"/>
                        </a:spcBef>
                        <a:buNone/>
                      </a:pPr>
                      <a:r>
                        <a:rPr lang="en-GB" sz="1900" b="1">
                          <a:solidFill>
                            <a:schemeClr val="tx1"/>
                          </a:solidFill>
                        </a:rPr>
                        <a:t>M</a:t>
                      </a:r>
                      <a:r>
                        <a:rPr sz="1900" b="1">
                          <a:solidFill>
                            <a:schemeClr val="tx1"/>
                          </a:solidFill>
                        </a:rPr>
                        <a:t>easurements</a:t>
                      </a:r>
                      <a:endParaRPr lang="en-US" sz="2800" b="1"/>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gridSpan="2">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chemeClr val="tx1"/>
                          </a:solidFill>
                        </a:rPr>
                        <a:t>Significance</a:t>
                      </a:r>
                    </a:p>
                    <a:p>
                      <a:pPr marL="0" lvl="0" indent="0" algn="ctr" defTabSz="914400" eaLnBrk="1" hangingPunct="1">
                        <a:lnSpc>
                          <a:spcPct val="100000"/>
                        </a:lnSpc>
                        <a:spcBef>
                          <a:spcPct val="0"/>
                        </a:spcBef>
                        <a:buNone/>
                      </a:pPr>
                      <a:r>
                        <a:rPr sz="1900" b="1">
                          <a:solidFill>
                            <a:schemeClr val="tx1"/>
                          </a:solidFill>
                        </a:rPr>
                        <a:t>Level</a:t>
                      </a:r>
                      <a:endParaRPr lang="en-US" sz="2800" b="1"/>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tcPr>
                </a:tc>
                <a:extLst>
                  <a:ext uri="{0D108BD9-81ED-4DB2-BD59-A6C34878D82A}">
                    <a16:rowId xmlns:a16="http://schemas.microsoft.com/office/drawing/2014/main" xmlns="" val="10000"/>
                  </a:ext>
                </a:extLst>
              </a:tr>
              <a:tr h="375917">
                <a:tc vMerge="1">
                  <a:txBody>
                    <a:bodyPr/>
                    <a:lstStyle/>
                    <a:p>
                      <a:endParaRPr lang="en-US"/>
                    </a:p>
                  </a:txBody>
                  <a:tcPr>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B w="12700" cap="flat" cmpd="sng">
                      <a:solidFill>
                        <a:schemeClr val="tx1"/>
                      </a:solidFill>
                      <a:prstDash val="solid"/>
                      <a:bevel/>
                      <a:headEnd type="none" w="med" len="med"/>
                      <a:tailEnd type="none" w="med" len="med"/>
                    </a:lnB>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1">
                          <a:solidFill>
                            <a:srgbClr val="000000"/>
                          </a:solidFill>
                        </a:rPr>
                        <a:t>0.05</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1">
                          <a:solidFill>
                            <a:srgbClr val="000000"/>
                          </a:solidFill>
                        </a:rPr>
                        <a:t>0.01</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75917">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rgbClr val="000000"/>
                          </a:solidFill>
                        </a:rPr>
                        <a:t>5</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0.90</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1.00</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75917">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rgbClr val="000000"/>
                          </a:solidFill>
                        </a:rPr>
                        <a:t>6</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0.83</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0.94</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5917">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rgbClr val="000000"/>
                          </a:solidFill>
                        </a:rPr>
                        <a:t>7</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0.71</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0.89</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75917">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rgbClr val="000000"/>
                          </a:solidFill>
                        </a:rPr>
                        <a:t>8</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0.64</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0.83</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75917">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rgbClr val="000000"/>
                          </a:solidFill>
                        </a:rPr>
                        <a:t>9</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0.60</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0.78</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75917">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algn="ctr" defTabSz="914400" eaLnBrk="1" hangingPunct="1">
                        <a:lnSpc>
                          <a:spcPct val="100000"/>
                        </a:lnSpc>
                        <a:spcBef>
                          <a:spcPct val="0"/>
                        </a:spcBef>
                        <a:buNone/>
                      </a:pPr>
                      <a:r>
                        <a:rPr sz="1900" b="1">
                          <a:solidFill>
                            <a:srgbClr val="000000"/>
                          </a:solidFill>
                        </a:rPr>
                        <a:t>10</a:t>
                      </a:r>
                      <a:endParaRPr lang="en-US" sz="1900" b="1">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0.56</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a:lstStyle>
                      <a:lvl1pPr marL="342900" lvl="0" indent="-3429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800" b="1" i="1" u="none" kern="1200"/>
                      </a:lvl1pPr>
                      <a:lvl2pPr marL="342900" lvl="1" indent="457200" algn="l" defTabSz="449580" eaLnBrk="0" fontAlgn="ctr" latinLnBrk="1" hangingPunct="0">
                        <a:lnSpc>
                          <a:spcPct val="93000"/>
                        </a:lnSpc>
                        <a:spcBef>
                          <a:spcPts val="1425"/>
                        </a:spcBef>
                        <a:spcAft>
                          <a:spcPct val="0"/>
                        </a:spcAft>
                        <a:buClr>
                          <a:srgbClr val="000000"/>
                        </a:buClr>
                        <a:buSzPct val="100000"/>
                        <a:buFont typeface="Times New Roman" panose="02020603050405020304"/>
                        <a:buChar char="•"/>
                        <a:defRPr sz="2400" b="1" i="1" u="none" kern="1200">
                          <a:latin typeface="Arial" panose="020B0604020202020204" pitchFamily="34" charset="0"/>
                          <a:ea typeface="Arial" panose="020B0604020202020204" pitchFamily="34" charset="0"/>
                          <a:sym typeface="Arial" panose="020B0604020202020204" pitchFamily="34" charset="0"/>
                        </a:defRPr>
                      </a:lvl2pPr>
                      <a:lvl3pPr marL="342900" lvl="2" indent="914400" algn="l" defTabSz="449580" eaLnBrk="1" fontAlgn="base" latinLnBrk="0" hangingPunct="0">
                        <a:lnSpc>
                          <a:spcPct val="93000"/>
                        </a:lnSpc>
                        <a:spcBef>
                          <a:spcPts val="1425"/>
                        </a:spcBef>
                        <a:spcAft>
                          <a:spcPct val="0"/>
                        </a:spcAft>
                        <a:buClr>
                          <a:srgbClr val="000000"/>
                        </a:buClr>
                        <a:buSzPct val="100000"/>
                        <a:buFont typeface="Times New Roman" panose="02020603050405020304"/>
                        <a:buChar char="•"/>
                        <a:defRPr sz="2000" b="1" i="1" u="none" kern="1200">
                          <a:latin typeface="Arial" panose="020B0604020202020204" pitchFamily="34" charset="0"/>
                          <a:ea typeface="Arial" panose="020B0604020202020204" pitchFamily="34" charset="0"/>
                          <a:sym typeface="Arial" panose="020B0604020202020204" pitchFamily="34" charset="0"/>
                        </a:defRPr>
                      </a:lvl3pPr>
                      <a:lvl4pPr marL="914400" lvl="3" indent="4572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4pPr>
                      <a:lvl5pPr marL="914400" lvl="4" indent="1828800" algn="l" defTabSz="0" eaLnBrk="1" fontAlgn="base" latinLnBrk="0" hangingPunct="0">
                        <a:lnSpc>
                          <a:spcPts val="850"/>
                        </a:lnSpc>
                        <a:spcBef>
                          <a:spcPct val="0"/>
                        </a:spcBef>
                        <a:spcAft>
                          <a:spcPct val="720000"/>
                        </a:spcAft>
                        <a:buClr>
                          <a:srgbClr val="000000"/>
                        </a:buClr>
                        <a:buSzPct val="100000"/>
                        <a:buFont typeface="Times New Roman" panose="02020603050405020304"/>
                        <a:buChar char="•"/>
                        <a:defRPr sz="1800" b="1" i="1" u="none" kern="1200">
                          <a:latin typeface="Arial" panose="020B0604020202020204" pitchFamily="34" charset="0"/>
                          <a:ea typeface="Arial" panose="020B0604020202020204" pitchFamily="34" charset="0"/>
                          <a:sym typeface="Arial" panose="020B0604020202020204" pitchFamily="34" charset="0"/>
                        </a:defRPr>
                      </a:lvl5pPr>
                    </a:lstStyle>
                    <a:p>
                      <a:pPr marL="0" lvl="0" indent="0" defTabSz="914400" eaLnBrk="1" hangingPunct="1">
                        <a:lnSpc>
                          <a:spcPct val="100000"/>
                        </a:lnSpc>
                        <a:spcBef>
                          <a:spcPct val="0"/>
                        </a:spcBef>
                        <a:buNone/>
                      </a:pPr>
                      <a:r>
                        <a:rPr sz="1900" b="0">
                          <a:solidFill>
                            <a:srgbClr val="000000"/>
                          </a:solidFill>
                        </a:rPr>
                        <a:t>0.76</a:t>
                      </a:r>
                      <a:endParaRPr lang="en-US" sz="1900" b="0">
                        <a:solidFill>
                          <a:srgbClr val="000000"/>
                        </a:solidFill>
                      </a:endParaRPr>
                    </a:p>
                  </a:txBody>
                  <a:tcPr marL="91430" marR="91430" marT="45719" marB="45719">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cxnSp>
        <p:nvCxnSpPr>
          <p:cNvPr id="2" name="Straight Connector 1"/>
          <p:cNvCxnSpPr/>
          <p:nvPr/>
        </p:nvCxnSpPr>
        <p:spPr>
          <a:xfrm flipH="1">
            <a:off x="199872" y="1635436"/>
            <a:ext cx="112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arbon graphs.png"/>
          <p:cNvPicPr>
            <a:picLocks noChangeAspect="1"/>
          </p:cNvPicPr>
          <p:nvPr/>
        </p:nvPicPr>
        <p:blipFill>
          <a:blip r:embed="rId3" cstate="print"/>
          <a:stretch>
            <a:fillRect/>
          </a:stretch>
        </p:blipFill>
        <p:spPr>
          <a:xfrm>
            <a:off x="0" y="187258"/>
            <a:ext cx="9144000" cy="6651692"/>
          </a:xfrm>
          <a:prstGeom prst="rect">
            <a:avLst/>
          </a:prstGeom>
          <a:solidFill>
            <a:srgbClr val="FFFFFF"/>
          </a:solid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arbon graphs.png"/>
          <p:cNvPicPr>
            <a:picLocks noChangeAspect="1"/>
          </p:cNvPicPr>
          <p:nvPr/>
        </p:nvPicPr>
        <p:blipFill>
          <a:blip r:embed="rId3" cstate="print"/>
          <a:srcRect l="4828" t="76348" r="86724"/>
          <a:stretch>
            <a:fillRect/>
          </a:stretch>
        </p:blipFill>
        <p:spPr>
          <a:xfrm>
            <a:off x="2159869" y="2084910"/>
            <a:ext cx="1529255" cy="3114424"/>
          </a:xfrm>
          <a:prstGeom prst="rect">
            <a:avLst/>
          </a:prstGeom>
          <a:solidFill>
            <a:srgbClr val="FFFFFF"/>
          </a:solidFill>
        </p:spPr>
      </p:pic>
      <p:sp>
        <p:nvSpPr>
          <p:cNvPr id="3"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sz="3200" dirty="0">
                <a:latin typeface="Calibri" pitchFamily="34" charset="0"/>
              </a:rPr>
              <a:t>Soil Depth</a:t>
            </a:r>
            <a:endParaRPr sz="3200" dirty="0">
              <a:latin typeface="Calibri" pitchFamily="34" charset="0"/>
            </a:endParaRPr>
          </a:p>
        </p:txBody>
      </p:sp>
      <p:pic>
        <p:nvPicPr>
          <p:cNvPr id="5" name="Picture 4" descr="carbon graphs.png"/>
          <p:cNvPicPr>
            <a:picLocks noChangeAspect="1"/>
          </p:cNvPicPr>
          <p:nvPr/>
        </p:nvPicPr>
        <p:blipFill>
          <a:blip r:embed="rId3" cstate="print"/>
          <a:srcRect l="4828" t="76348" r="86724"/>
          <a:stretch>
            <a:fillRect/>
          </a:stretch>
        </p:blipFill>
        <p:spPr>
          <a:xfrm>
            <a:off x="5102766" y="1890468"/>
            <a:ext cx="1529255" cy="3114424"/>
          </a:xfrm>
          <a:prstGeom prst="rect">
            <a:avLst/>
          </a:prstGeom>
          <a:solidFill>
            <a:srgbClr val="FFFFFF"/>
          </a:solidFill>
        </p:spPr>
      </p:pic>
      <p:sp>
        <p:nvSpPr>
          <p:cNvPr id="4" name="Freeform 3"/>
          <p:cNvSpPr/>
          <p:nvPr/>
        </p:nvSpPr>
        <p:spPr>
          <a:xfrm>
            <a:off x="1781503" y="1277007"/>
            <a:ext cx="6103883" cy="977462"/>
          </a:xfrm>
          <a:custGeom>
            <a:avLst/>
            <a:gdLst>
              <a:gd name="connsiteX0" fmla="*/ 0 w 6103883"/>
              <a:gd name="connsiteY0" fmla="*/ 977462 h 977462"/>
              <a:gd name="connsiteX1" fmla="*/ 1686911 w 6103883"/>
              <a:gd name="connsiteY1" fmla="*/ 756745 h 977462"/>
              <a:gd name="connsiteX2" fmla="*/ 3767959 w 6103883"/>
              <a:gd name="connsiteY2" fmla="*/ 646386 h 977462"/>
              <a:gd name="connsiteX3" fmla="*/ 5770180 w 6103883"/>
              <a:gd name="connsiteY3" fmla="*/ 94593 h 977462"/>
              <a:gd name="connsiteX4" fmla="*/ 5770180 w 6103883"/>
              <a:gd name="connsiteY4" fmla="*/ 78827 h 9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883" h="977462">
                <a:moveTo>
                  <a:pt x="0" y="977462"/>
                </a:moveTo>
                <a:cubicBezTo>
                  <a:pt x="529459" y="894693"/>
                  <a:pt x="1058918" y="811924"/>
                  <a:pt x="1686911" y="756745"/>
                </a:cubicBezTo>
                <a:cubicBezTo>
                  <a:pt x="2314904" y="701566"/>
                  <a:pt x="3087414" y="756745"/>
                  <a:pt x="3767959" y="646386"/>
                </a:cubicBezTo>
                <a:cubicBezTo>
                  <a:pt x="4448504" y="536027"/>
                  <a:pt x="5436477" y="189186"/>
                  <a:pt x="5770180" y="94593"/>
                </a:cubicBezTo>
                <a:cubicBezTo>
                  <a:pt x="6103883" y="0"/>
                  <a:pt x="5937031" y="39413"/>
                  <a:pt x="5770180" y="78827"/>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arbon graphs.png"/>
          <p:cNvPicPr>
            <a:picLocks noChangeAspect="1"/>
          </p:cNvPicPr>
          <p:nvPr/>
        </p:nvPicPr>
        <p:blipFill>
          <a:blip r:embed="rId3" cstate="print"/>
          <a:srcRect t="55491" r="87414" b="26259"/>
          <a:stretch>
            <a:fillRect/>
          </a:stretch>
        </p:blipFill>
        <p:spPr>
          <a:xfrm>
            <a:off x="1403130" y="1765737"/>
            <a:ext cx="3153103" cy="3325876"/>
          </a:xfrm>
          <a:prstGeom prst="rect">
            <a:avLst/>
          </a:prstGeom>
          <a:solidFill>
            <a:srgbClr val="FFFFFF"/>
          </a:solidFill>
        </p:spPr>
      </p:pic>
      <p:sp>
        <p:nvSpPr>
          <p:cNvPr id="3"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sz="3200" dirty="0">
                <a:latin typeface="Calibri" pitchFamily="34" charset="0"/>
              </a:rPr>
              <a:t>Radar Diagram</a:t>
            </a:r>
            <a:endParaRPr sz="3200" dirty="0">
              <a:latin typeface="Calibri" pitchFamily="34" charset="0"/>
            </a:endParaRPr>
          </a:p>
        </p:txBody>
      </p:sp>
      <p:graphicFrame>
        <p:nvGraphicFramePr>
          <p:cNvPr id="6" name="Table 5"/>
          <p:cNvGraphicFramePr>
            <a:graphicFrameLocks noGrp="1"/>
          </p:cNvGraphicFramePr>
          <p:nvPr/>
        </p:nvGraphicFramePr>
        <p:xfrm>
          <a:off x="5165834" y="1759607"/>
          <a:ext cx="3472000" cy="25958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720000">
                  <a:extLst>
                    <a:ext uri="{9D8B030D-6E8A-4147-A177-3AD203B41FA5}">
                      <a16:colId xmlns:a16="http://schemas.microsoft.com/office/drawing/2014/main" xmlns="" val="20002"/>
                    </a:ext>
                  </a:extLst>
                </a:gridCol>
              </a:tblGrid>
              <a:tr h="370840">
                <a:tc>
                  <a:txBody>
                    <a:bodyPr/>
                    <a:lstStyle/>
                    <a:p>
                      <a:endParaRPr lang="en-GB" dirty="0"/>
                    </a:p>
                  </a:txBody>
                  <a:tcPr/>
                </a:tc>
                <a:tc>
                  <a:txBody>
                    <a:bodyPr/>
                    <a:lstStyle/>
                    <a:p>
                      <a:pPr algn="ctr"/>
                      <a:r>
                        <a:rPr lang="en-GB" dirty="0"/>
                        <a:t>Min</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a:t>Max</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GB" dirty="0"/>
                        <a:t>Wind Speed</a:t>
                      </a:r>
                    </a:p>
                  </a:txBody>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70840">
                <a:tc>
                  <a:txBody>
                    <a:bodyPr/>
                    <a:lstStyle/>
                    <a:p>
                      <a:r>
                        <a:rPr lang="en-GB" dirty="0"/>
                        <a:t>Relative Humidity</a:t>
                      </a:r>
                    </a:p>
                  </a:txBody>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370840">
                <a:tc>
                  <a:txBody>
                    <a:bodyPr/>
                    <a:lstStyle/>
                    <a:p>
                      <a:r>
                        <a:rPr lang="en-GB" dirty="0"/>
                        <a:t>Soil pH</a:t>
                      </a:r>
                    </a:p>
                  </a:txBody>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endParaRPr lang="en-GB"/>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370840">
                <a:tc>
                  <a:txBody>
                    <a:bodyPr/>
                    <a:lstStyle/>
                    <a:p>
                      <a:r>
                        <a:rPr lang="en-GB" dirty="0"/>
                        <a:t>Depth</a:t>
                      </a:r>
                      <a:r>
                        <a:rPr lang="en-GB" baseline="0" dirty="0"/>
                        <a:t> of Top Soil</a:t>
                      </a:r>
                      <a:endParaRPr lang="en-GB" dirty="0"/>
                    </a:p>
                  </a:txBody>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4"/>
                  </a:ext>
                </a:extLst>
              </a:tr>
              <a:tr h="370840">
                <a:tc>
                  <a:txBody>
                    <a:bodyPr/>
                    <a:lstStyle/>
                    <a:p>
                      <a:r>
                        <a:rPr lang="en-GB" dirty="0"/>
                        <a:t>Soil Temp</a:t>
                      </a:r>
                    </a:p>
                  </a:txBody>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370840">
                <a:tc>
                  <a:txBody>
                    <a:bodyPr/>
                    <a:lstStyle/>
                    <a:p>
                      <a:r>
                        <a:rPr lang="en-GB" dirty="0"/>
                        <a:t>Air Temp</a:t>
                      </a:r>
                    </a:p>
                  </a:txBody>
                  <a:tcPr/>
                </a:tc>
                <a:tc>
                  <a:txBody>
                    <a:bodyPr/>
                    <a:lstStyle/>
                    <a:p>
                      <a:pPr algn="ctr"/>
                      <a:endParaRPr lang="en-GB" dirty="0"/>
                    </a:p>
                  </a:txBody>
                  <a:tcPr anchor="ctr">
                    <a:lnR w="12700" cap="flat" cmpd="sng" algn="ctr">
                      <a:solidFill>
                        <a:schemeClr val="tx1"/>
                      </a:solidFill>
                      <a:prstDash val="solid"/>
                      <a:round/>
                      <a:headEnd type="none" w="med" len="med"/>
                      <a:tailEnd type="none" w="med" len="med"/>
                    </a:ln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arbon graphs.png"/>
          <p:cNvPicPr>
            <a:picLocks noChangeAspect="1"/>
          </p:cNvPicPr>
          <p:nvPr/>
        </p:nvPicPr>
        <p:blipFill>
          <a:blip r:embed="rId3" cstate="print"/>
          <a:srcRect t="33211" r="87931" b="49961"/>
          <a:stretch>
            <a:fillRect/>
          </a:stretch>
        </p:blipFill>
        <p:spPr>
          <a:xfrm>
            <a:off x="882869" y="1297483"/>
            <a:ext cx="3862552" cy="3725443"/>
          </a:xfrm>
          <a:prstGeom prst="rect">
            <a:avLst/>
          </a:prstGeom>
          <a:solidFill>
            <a:srgbClr val="FFFFFF"/>
          </a:solidFill>
        </p:spPr>
      </p:pic>
      <p:sp>
        <p:nvSpPr>
          <p:cNvPr id="3"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sz="3200" dirty="0">
                <a:latin typeface="Calibri" pitchFamily="34" charset="0"/>
              </a:rPr>
              <a:t>Pie Chart</a:t>
            </a:r>
            <a:endParaRPr sz="3200" dirty="0">
              <a:latin typeface="Calibri" pitchFamily="34" charset="0"/>
            </a:endParaRPr>
          </a:p>
        </p:txBody>
      </p:sp>
      <p:sp>
        <p:nvSpPr>
          <p:cNvPr id="4" name="TextBox 3"/>
          <p:cNvSpPr txBox="1"/>
          <p:nvPr/>
        </p:nvSpPr>
        <p:spPr>
          <a:xfrm>
            <a:off x="4477407" y="2806262"/>
            <a:ext cx="4445876" cy="707886"/>
          </a:xfrm>
          <a:prstGeom prst="rect">
            <a:avLst/>
          </a:prstGeom>
          <a:noFill/>
        </p:spPr>
        <p:txBody>
          <a:bodyPr wrap="square" rtlCol="0">
            <a:spAutoFit/>
          </a:bodyPr>
          <a:lstStyle/>
          <a:p>
            <a:r>
              <a:rPr lang="en-GB" sz="2000" dirty="0"/>
              <a:t>° = </a:t>
            </a:r>
            <a:r>
              <a:rPr lang="en-GB" sz="2000" u="sng" dirty="0"/>
              <a:t>number in each category</a:t>
            </a:r>
            <a:r>
              <a:rPr lang="en-GB" sz="2000" dirty="0"/>
              <a:t>   x   360</a:t>
            </a:r>
            <a:endParaRPr lang="en-GB" sz="2000" u="sng" dirty="0"/>
          </a:p>
          <a:p>
            <a:r>
              <a:rPr lang="en-GB" sz="2000" dirty="0"/>
              <a:t>	total number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p:nvPr/>
        </p:nvSpPr>
        <p:spPr>
          <a:xfrm>
            <a:off x="426142" y="1358923"/>
            <a:ext cx="8292182" cy="4032888"/>
          </a:xfrm>
          <a:prstGeom prst="rect">
            <a:avLst/>
          </a:prstGeom>
          <a:noFill/>
          <a:ln w="9525">
            <a:noFill/>
          </a:ln>
        </p:spPr>
        <p:txBody>
          <a:bodyPr lIns="89992" tIns="68108" rIns="89992" bIns="44996" anchor="t"/>
          <a:lstStyle/>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r>
              <a:rPr lang="en-GB" altLang="en-US" sz="2400" dirty="0">
                <a:solidFill>
                  <a:srgbClr val="000000"/>
                </a:solidFill>
                <a:latin typeface="Calibri" pitchFamily="34" charset="0"/>
              </a:rPr>
              <a:t>Earth's natural systems undergo continual change.</a:t>
            </a: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endParaRPr lang="en-GB" altLang="en-US" sz="2400" dirty="0">
              <a:solidFill>
                <a:srgbClr val="000000"/>
              </a:solidFill>
              <a:latin typeface="Calibri" pitchFamily="34" charset="0"/>
            </a:endParaRP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r>
              <a:rPr lang="en-GB" altLang="en-US" sz="2400" dirty="0">
                <a:solidFill>
                  <a:srgbClr val="000000"/>
                </a:solidFill>
                <a:latin typeface="Calibri" pitchFamily="34" charset="0"/>
              </a:rPr>
              <a:t>Earth's systems are linked through interactive processes.</a:t>
            </a: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endParaRPr lang="en-GB" altLang="en-US" sz="2400" dirty="0">
              <a:solidFill>
                <a:srgbClr val="000000"/>
              </a:solidFill>
              <a:latin typeface="Calibri" pitchFamily="34" charset="0"/>
            </a:endParaRP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r>
              <a:rPr lang="en-GB" altLang="en-US" sz="2400" dirty="0">
                <a:solidFill>
                  <a:srgbClr val="000000"/>
                </a:solidFill>
                <a:latin typeface="Calibri" pitchFamily="34" charset="0"/>
              </a:rPr>
              <a:t>Recently, humans have become a key agent of change.</a:t>
            </a: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endParaRPr lang="en-GB" altLang="en-US" sz="2400" dirty="0">
              <a:solidFill>
                <a:srgbClr val="000000"/>
              </a:solidFill>
              <a:latin typeface="Calibri" pitchFamily="34" charset="0"/>
            </a:endParaRP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r>
              <a:rPr lang="en-GB" altLang="en-US" sz="2400" dirty="0">
                <a:solidFill>
                  <a:srgbClr val="000000"/>
                </a:solidFill>
                <a:latin typeface="Calibri" pitchFamily="34" charset="0"/>
              </a:rPr>
              <a:t>Local changes have global consequences.</a:t>
            </a: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endParaRPr lang="en-GB" altLang="en-US" sz="2400" dirty="0">
              <a:solidFill>
                <a:srgbClr val="000000"/>
              </a:solidFill>
              <a:latin typeface="Calibri" pitchFamily="34" charset="0"/>
            </a:endParaRPr>
          </a:p>
          <a:p>
            <a:pPr marL="514350" indent="-514350" algn="ctr" defTabSz="0" hangingPunct="0">
              <a:buFont typeface="+mj-lt"/>
              <a:buAutoNum type="arabicPeriod"/>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 pos="7743282" algn="l"/>
                <a:tab pos="8150520" algn="l"/>
              </a:tabLst>
            </a:pPr>
            <a:r>
              <a:rPr lang="en-GB" altLang="en-US" sz="2400" dirty="0">
                <a:solidFill>
                  <a:srgbClr val="000000"/>
                </a:solidFill>
                <a:latin typeface="Calibri" pitchFamily="34" charset="0"/>
              </a:rPr>
              <a:t>Global environmental change impacts all life.</a:t>
            </a:r>
          </a:p>
        </p:txBody>
      </p:sp>
      <p:pic>
        <p:nvPicPr>
          <p:cNvPr id="9219" name="Picture 2"/>
          <p:cNvPicPr>
            <a:picLocks noChangeAspect="1"/>
          </p:cNvPicPr>
          <p:nvPr/>
        </p:nvPicPr>
        <p:blipFill>
          <a:blip r:embed="rId2" cstate="print"/>
          <a:stretch>
            <a:fillRect/>
          </a:stretch>
        </p:blipFill>
        <p:spPr>
          <a:xfrm>
            <a:off x="595242" y="5061489"/>
            <a:ext cx="2095280" cy="1619251"/>
          </a:xfrm>
          <a:prstGeom prst="rect">
            <a:avLst/>
          </a:prstGeom>
          <a:noFill/>
          <a:ln w="9525">
            <a:noFill/>
          </a:ln>
        </p:spPr>
      </p:pic>
      <p:pic>
        <p:nvPicPr>
          <p:cNvPr id="9220" name="Picture 3"/>
          <p:cNvPicPr>
            <a:picLocks noChangeAspect="1"/>
          </p:cNvPicPr>
          <p:nvPr/>
        </p:nvPicPr>
        <p:blipFill>
          <a:blip r:embed="rId3" cstate="print"/>
          <a:stretch>
            <a:fillRect/>
          </a:stretch>
        </p:blipFill>
        <p:spPr>
          <a:xfrm>
            <a:off x="3482602" y="5061489"/>
            <a:ext cx="2095280" cy="1619251"/>
          </a:xfrm>
          <a:prstGeom prst="rect">
            <a:avLst/>
          </a:prstGeom>
          <a:noFill/>
          <a:ln w="9525">
            <a:noFill/>
          </a:ln>
        </p:spPr>
      </p:pic>
      <p:pic>
        <p:nvPicPr>
          <p:cNvPr id="9221" name="Picture 4"/>
          <p:cNvPicPr>
            <a:picLocks noChangeAspect="1"/>
          </p:cNvPicPr>
          <p:nvPr/>
        </p:nvPicPr>
        <p:blipFill>
          <a:blip r:embed="rId4" cstate="print"/>
          <a:stretch>
            <a:fillRect/>
          </a:stretch>
        </p:blipFill>
        <p:spPr>
          <a:xfrm>
            <a:off x="6362024" y="5042439"/>
            <a:ext cx="2095280" cy="1619251"/>
          </a:xfrm>
          <a:prstGeom prst="rect">
            <a:avLst/>
          </a:prstGeom>
          <a:noFill/>
          <a:ln w="9525">
            <a:noFill/>
          </a:ln>
        </p:spPr>
      </p:pic>
      <p:sp>
        <p:nvSpPr>
          <p:cNvPr id="8" name="Text Box 3"/>
          <p:cNvSpPr txBox="1"/>
          <p:nvPr/>
        </p:nvSpPr>
        <p:spPr>
          <a:xfrm>
            <a:off x="398908" y="520271"/>
            <a:ext cx="7105480" cy="722639"/>
          </a:xfrm>
          <a:prstGeom prst="rect">
            <a:avLst/>
          </a:prstGeom>
          <a:noFill/>
          <a:ln w="9525">
            <a:noFill/>
          </a:ln>
        </p:spPr>
        <p:txBody>
          <a:bodyPr lIns="89992" tIns="60996" rIns="89992" bIns="44996" anchor="t"/>
          <a:lstStyle/>
          <a:p>
            <a:pPr defTabSz="0" hangingPunct="0">
              <a:tabLst>
                <a:tab pos="407814" algn="l"/>
                <a:tab pos="815052" algn="l"/>
                <a:tab pos="1222866" algn="l"/>
                <a:tab pos="1630104" algn="l"/>
                <a:tab pos="2037918" algn="l"/>
                <a:tab pos="2445156" algn="l"/>
                <a:tab pos="2852970" algn="l"/>
                <a:tab pos="3260208" algn="l"/>
              </a:tabLst>
            </a:pPr>
            <a:r>
              <a:rPr lang="en-GB" altLang="en-US" sz="2600" b="1" dirty="0">
                <a:solidFill>
                  <a:srgbClr val="000000"/>
                </a:solidFill>
                <a:latin typeface="Calibri" pitchFamily="34" charset="0"/>
              </a:rPr>
              <a:t>Five principles of global environmental change</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arbon graphs.png"/>
          <p:cNvPicPr>
            <a:picLocks noChangeAspect="1"/>
          </p:cNvPicPr>
          <p:nvPr/>
        </p:nvPicPr>
        <p:blipFill>
          <a:blip r:embed="rId3" cstate="print"/>
          <a:srcRect t="14250" r="88621" b="69396"/>
          <a:stretch>
            <a:fillRect/>
          </a:stretch>
        </p:blipFill>
        <p:spPr>
          <a:xfrm>
            <a:off x="1355834" y="1686910"/>
            <a:ext cx="3263462" cy="3411803"/>
          </a:xfrm>
          <a:prstGeom prst="rect">
            <a:avLst/>
          </a:prstGeom>
          <a:solidFill>
            <a:srgbClr val="FFFFFF"/>
          </a:solidFill>
        </p:spPr>
      </p:pic>
      <p:sp>
        <p:nvSpPr>
          <p:cNvPr id="3"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sz="3200" dirty="0">
                <a:latin typeface="Calibri" pitchFamily="34" charset="0"/>
              </a:rPr>
              <a:t>Bar chart</a:t>
            </a:r>
            <a:endParaRPr sz="3200"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arbon graphs.png"/>
          <p:cNvPicPr>
            <a:picLocks noChangeAspect="1"/>
          </p:cNvPicPr>
          <p:nvPr/>
        </p:nvPicPr>
        <p:blipFill>
          <a:blip r:embed="rId3" cstate="print"/>
          <a:srcRect l="37632" t="77134"/>
          <a:stretch>
            <a:fillRect/>
          </a:stretch>
        </p:blipFill>
        <p:spPr>
          <a:xfrm>
            <a:off x="1070272" y="2347415"/>
            <a:ext cx="7491310" cy="1997946"/>
          </a:xfrm>
          <a:prstGeom prst="rect">
            <a:avLst/>
          </a:prstGeom>
          <a:solidFill>
            <a:srgbClr val="FFFFFF"/>
          </a:solidFill>
        </p:spPr>
      </p:pic>
      <p:sp>
        <p:nvSpPr>
          <p:cNvPr id="3"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sz="3200" dirty="0">
                <a:latin typeface="Calibri" pitchFamily="34" charset="0"/>
              </a:rPr>
              <a:t>Kite Diagram</a:t>
            </a:r>
            <a:endParaRPr sz="3200"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457172" y="1415322"/>
            <a:ext cx="8229090" cy="3977159"/>
          </a:xfrm>
        </p:spPr>
        <p:txBody>
          <a:bodyPr/>
          <a:lstStyle/>
          <a:p>
            <a:r>
              <a:rPr lang="en-GB" sz="2400" dirty="0"/>
              <a:t>Where is the most organic carbon found?</a:t>
            </a:r>
          </a:p>
          <a:p>
            <a:endParaRPr lang="en-GB" sz="2400" dirty="0"/>
          </a:p>
          <a:p>
            <a:r>
              <a:rPr lang="en-GB" sz="2400" dirty="0"/>
              <a:t>What </a:t>
            </a:r>
            <a:r>
              <a:rPr lang="en-GB" sz="2400" dirty="0" err="1"/>
              <a:t>abiotic</a:t>
            </a:r>
            <a:r>
              <a:rPr lang="en-GB" sz="2400" dirty="0"/>
              <a:t> factors are most suited to the formation of more organic carbon?</a:t>
            </a:r>
          </a:p>
          <a:p>
            <a:endParaRPr lang="en-GB" sz="2400" dirty="0"/>
          </a:p>
          <a:p>
            <a:r>
              <a:rPr lang="en-GB" sz="2400" dirty="0"/>
              <a:t>What types of plants are found in areas with larger amounts of organic carbon</a:t>
            </a:r>
            <a:r>
              <a:rPr lang="en-GB" sz="2400" dirty="0" smtClean="0"/>
              <a:t>?</a:t>
            </a:r>
            <a:endParaRPr lang="en-GB" sz="2400" dirty="0"/>
          </a:p>
        </p:txBody>
      </p:sp>
      <p:sp>
        <p:nvSpPr>
          <p:cNvPr id="4" name="Rectangle 1"/>
          <p:cNvSpPr>
            <a:spLocks noGrp="1"/>
          </p:cNvSpPr>
          <p:nvPr>
            <p:ph type="title"/>
          </p:nvPr>
        </p:nvSpPr>
        <p:spPr>
          <a:xfrm>
            <a:off x="457633" y="126067"/>
            <a:ext cx="7803498" cy="1250951"/>
          </a:xfrm>
        </p:spPr>
        <p:txBody>
          <a:bodyPr wrap="square" lIns="0" tIns="39112" rIns="0" bIns="0" anchor="ctr"/>
          <a:lstStyle/>
          <a:p>
            <a:pPr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sz="3200" dirty="0">
                <a:latin typeface="Calibri" pitchFamily="34" charset="0"/>
              </a:rPr>
              <a:t>Questions</a:t>
            </a:r>
            <a:endParaRPr sz="3200"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6" name="Table 1"/>
          <p:cNvGraphicFramePr/>
          <p:nvPr>
            <p:extLst>
              <p:ext uri="{D42A27DB-BD31-4B8C-83A1-F6EECF244321}">
                <p14:modId xmlns:p14="http://schemas.microsoft.com/office/powerpoint/2010/main" val="3345181834"/>
              </p:ext>
            </p:extLst>
          </p:nvPr>
        </p:nvGraphicFramePr>
        <p:xfrm>
          <a:off x="395536" y="1172453"/>
          <a:ext cx="8500680" cy="4255200"/>
        </p:xfrm>
        <a:graphic>
          <a:graphicData uri="http://schemas.openxmlformats.org/drawingml/2006/table">
            <a:tbl>
              <a:tblPr/>
              <a:tblGrid>
                <a:gridCol w="1862016">
                  <a:extLst>
                    <a:ext uri="{9D8B030D-6E8A-4147-A177-3AD203B41FA5}">
                      <a16:colId xmlns:a16="http://schemas.microsoft.com/office/drawing/2014/main" xmlns="" val="20000"/>
                    </a:ext>
                  </a:extLst>
                </a:gridCol>
                <a:gridCol w="1659666">
                  <a:extLst>
                    <a:ext uri="{9D8B030D-6E8A-4147-A177-3AD203B41FA5}">
                      <a16:colId xmlns:a16="http://schemas.microsoft.com/office/drawing/2014/main" xmlns="" val="20001"/>
                    </a:ext>
                  </a:extLst>
                </a:gridCol>
                <a:gridCol w="1659666">
                  <a:extLst>
                    <a:ext uri="{9D8B030D-6E8A-4147-A177-3AD203B41FA5}">
                      <a16:colId xmlns:a16="http://schemas.microsoft.com/office/drawing/2014/main" xmlns="" val="20002"/>
                    </a:ext>
                  </a:extLst>
                </a:gridCol>
                <a:gridCol w="1659666">
                  <a:extLst>
                    <a:ext uri="{9D8B030D-6E8A-4147-A177-3AD203B41FA5}">
                      <a16:colId xmlns:a16="http://schemas.microsoft.com/office/drawing/2014/main" xmlns="" val="20003"/>
                    </a:ext>
                  </a:extLst>
                </a:gridCol>
                <a:gridCol w="1659666">
                  <a:extLst>
                    <a:ext uri="{9D8B030D-6E8A-4147-A177-3AD203B41FA5}">
                      <a16:colId xmlns:a16="http://schemas.microsoft.com/office/drawing/2014/main" xmlns="" val="20004"/>
                    </a:ext>
                  </a:extLst>
                </a:gridCol>
              </a:tblGrid>
              <a:tr h="655200">
                <a:tc>
                  <a:txBody>
                    <a:bodyPr/>
                    <a:lstStyle/>
                    <a:p>
                      <a:pPr algn="ctr">
                        <a:lnSpc>
                          <a:spcPct val="100000"/>
                        </a:lnSpc>
                      </a:pPr>
                      <a:r>
                        <a:rPr lang="en-GB" sz="1600" b="1" strike="noStrike" spc="-1" dirty="0">
                          <a:solidFill>
                            <a:srgbClr val="000000"/>
                          </a:solidFill>
                          <a:uFill>
                            <a:solidFill>
                              <a:srgbClr val="FFFFFF"/>
                            </a:solidFill>
                          </a:uFill>
                          <a:latin typeface="Calibri" pitchFamily="34" charset="0"/>
                        </a:rPr>
                        <a:t>Technique</a:t>
                      </a:r>
                    </a:p>
                  </a:txBody>
                  <a:tcPr anchor="ctr">
                    <a:lnL w="28080">
                      <a:solidFill>
                        <a:srgbClr val="000000"/>
                      </a:solidFill>
                    </a:lnL>
                    <a:lnR w="28080">
                      <a:solidFill>
                        <a:srgbClr val="000000"/>
                      </a:solidFill>
                    </a:lnR>
                    <a:lnT w="38160">
                      <a:solidFill>
                        <a:srgbClr val="000000"/>
                      </a:solidFill>
                    </a:lnT>
                    <a:lnB w="38160" cap="flat" cmpd="sng" algn="ctr">
                      <a:solidFill>
                        <a:srgbClr val="000000"/>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strike="noStrike" spc="-1" dirty="0">
                          <a:solidFill>
                            <a:srgbClr val="000000"/>
                          </a:solidFill>
                          <a:uFill>
                            <a:solidFill>
                              <a:srgbClr val="FFFFFF"/>
                            </a:solidFill>
                          </a:uFill>
                          <a:latin typeface="Calibri" pitchFamily="34" charset="0"/>
                        </a:rPr>
                        <a:t>Advantages</a:t>
                      </a:r>
                    </a:p>
                  </a:txBody>
                  <a:tcPr anchor="ctr">
                    <a:lnL w="28080">
                      <a:solidFill>
                        <a:srgbClr val="000000"/>
                      </a:solidFill>
                    </a:lnL>
                    <a:lnR w="28080">
                      <a:solidFill>
                        <a:srgbClr val="000000"/>
                      </a:solidFill>
                    </a:lnR>
                    <a:lnT w="38160">
                      <a:solidFill>
                        <a:srgbClr val="000000"/>
                      </a:solidFill>
                    </a:lnT>
                    <a:lnB w="38160">
                      <a:solidFill>
                        <a:srgbClr val="000000"/>
                      </a:solidFill>
                    </a:lnB>
                    <a:noFill/>
                  </a:tcPr>
                </a:tc>
                <a:tc>
                  <a:txBody>
                    <a:bodyPr/>
                    <a:lstStyle/>
                    <a:p>
                      <a:pPr algn="ctr">
                        <a:lnSpc>
                          <a:spcPct val="100000"/>
                        </a:lnSpc>
                      </a:pPr>
                      <a:r>
                        <a:rPr lang="en-GB" sz="1600" b="1" strike="noStrike" spc="-1" dirty="0">
                          <a:solidFill>
                            <a:srgbClr val="000000"/>
                          </a:solidFill>
                          <a:uFill>
                            <a:solidFill>
                              <a:srgbClr val="FFFFFF"/>
                            </a:solidFill>
                          </a:uFill>
                          <a:latin typeface="Calibri" pitchFamily="34" charset="0"/>
                        </a:rPr>
                        <a:t>Disadvantages</a:t>
                      </a:r>
                    </a:p>
                  </a:txBody>
                  <a:tcPr anchor="ctr">
                    <a:lnL w="28080" cap="flat" cmpd="sng" algn="ctr">
                      <a:solidFill>
                        <a:srgbClr val="000000"/>
                      </a:solidFill>
                      <a:prstDash val="solid"/>
                      <a:round/>
                      <a:headEnd type="none" w="med" len="med"/>
                      <a:tailEnd type="none" w="med" len="med"/>
                    </a:lnL>
                    <a:lnR w="28080">
                      <a:solidFill>
                        <a:srgbClr val="000000"/>
                      </a:solidFill>
                    </a:lnR>
                    <a:lnT w="38160">
                      <a:solidFill>
                        <a:srgbClr val="000000"/>
                      </a:solidFill>
                    </a:lnT>
                    <a:lnB w="38160" cap="flat" cmpd="sng" algn="ctr">
                      <a:solidFill>
                        <a:srgbClr val="000000"/>
                      </a:solidFill>
                      <a:prstDash val="solid"/>
                      <a:round/>
                      <a:headEnd type="none" w="med" len="med"/>
                      <a:tailEnd type="none" w="med" len="med"/>
                    </a:lnB>
                    <a:noFill/>
                  </a:tcPr>
                </a:tc>
                <a:tc>
                  <a:txBody>
                    <a:bodyPr/>
                    <a:lstStyle/>
                    <a:p>
                      <a:pPr algn="ctr">
                        <a:lnSpc>
                          <a:spcPct val="100000"/>
                        </a:lnSpc>
                      </a:pPr>
                      <a:r>
                        <a:rPr lang="en-GB" sz="1600" b="1" strike="noStrike" spc="-1" dirty="0">
                          <a:solidFill>
                            <a:srgbClr val="000000"/>
                          </a:solidFill>
                          <a:uFill>
                            <a:solidFill>
                              <a:srgbClr val="FFFFFF"/>
                            </a:solidFill>
                          </a:uFill>
                          <a:latin typeface="Calibri" pitchFamily="34" charset="0"/>
                        </a:rPr>
                        <a:t>Justification</a:t>
                      </a:r>
                    </a:p>
                  </a:txBody>
                  <a:tcPr anchor="ctr">
                    <a:lnL w="28080" cap="flat" cmpd="sng" algn="ctr">
                      <a:solidFill>
                        <a:srgbClr val="000000"/>
                      </a:solidFill>
                      <a:prstDash val="solid"/>
                      <a:round/>
                      <a:headEnd type="none" w="med" len="med"/>
                      <a:tailEnd type="none" w="med" len="med"/>
                    </a:lnL>
                    <a:lnR w="28080">
                      <a:solidFill>
                        <a:srgbClr val="000000"/>
                      </a:solidFill>
                    </a:lnR>
                    <a:lnT w="38160">
                      <a:solidFill>
                        <a:srgbClr val="000000"/>
                      </a:solidFill>
                    </a:lnT>
                    <a:lnB w="38160" cap="flat" cmpd="sng" algn="ctr">
                      <a:solidFill>
                        <a:srgbClr val="000000"/>
                      </a:solidFill>
                      <a:prstDash val="solid"/>
                      <a:round/>
                      <a:headEnd type="none" w="med" len="med"/>
                      <a:tailEnd type="none" w="med" len="med"/>
                    </a:lnB>
                    <a:noFill/>
                  </a:tcPr>
                </a:tc>
                <a:tc>
                  <a:txBody>
                    <a:bodyPr/>
                    <a:lstStyle/>
                    <a:p>
                      <a:pPr algn="ctr">
                        <a:lnSpc>
                          <a:spcPct val="100000"/>
                        </a:lnSpc>
                      </a:pPr>
                      <a:r>
                        <a:rPr lang="en-GB" sz="1600" b="1" strike="noStrike" spc="-1" dirty="0">
                          <a:solidFill>
                            <a:srgbClr val="000000"/>
                          </a:solidFill>
                          <a:uFill>
                            <a:solidFill>
                              <a:srgbClr val="FFFFFF"/>
                            </a:solidFill>
                          </a:uFill>
                          <a:latin typeface="Calibri" pitchFamily="34" charset="0"/>
                        </a:rPr>
                        <a:t>Improvements</a:t>
                      </a:r>
                    </a:p>
                  </a:txBody>
                  <a:tcPr anchor="ctr">
                    <a:lnL w="28080">
                      <a:solidFill>
                        <a:srgbClr val="000000"/>
                      </a:solidFill>
                    </a:lnL>
                    <a:lnR w="28080">
                      <a:solidFill>
                        <a:srgbClr val="000000"/>
                      </a:solidFill>
                    </a:lnR>
                    <a:lnT w="38160">
                      <a:solidFill>
                        <a:srgbClr val="000000"/>
                      </a:solidFill>
                    </a:lnT>
                    <a:lnB w="38160">
                      <a:solidFill>
                        <a:srgbClr val="000000"/>
                      </a:solidFill>
                    </a:lnB>
                    <a:noFill/>
                  </a:tcPr>
                </a:tc>
                <a:extLst>
                  <a:ext uri="{0D108BD9-81ED-4DB2-BD59-A6C34878D82A}">
                    <a16:rowId xmlns:a16="http://schemas.microsoft.com/office/drawing/2014/main" xmlns="" val="10000"/>
                  </a:ext>
                </a:extLst>
              </a:tr>
              <a:tr h="720000">
                <a:tc>
                  <a:txBody>
                    <a:bodyPr/>
                    <a:lstStyle/>
                    <a:p>
                      <a:pPr algn="ctr">
                        <a:lnSpc>
                          <a:spcPct val="100000"/>
                        </a:lnSpc>
                      </a:pPr>
                      <a:endParaRPr lang="en-GB" sz="1200" b="0" strike="noStrike" spc="-1" dirty="0">
                        <a:solidFill>
                          <a:srgbClr val="000000"/>
                        </a:solidFill>
                        <a:uFill>
                          <a:solidFill>
                            <a:srgbClr val="FFFFFF"/>
                          </a:solidFill>
                        </a:uFill>
                        <a:latin typeface="Calibri" pitchFamily="34" charset="0"/>
                      </a:endParaRPr>
                    </a:p>
                  </a:txBody>
                  <a:tcPr anchor="ctr">
                    <a:lnL w="38160">
                      <a:solidFill>
                        <a:srgbClr val="000000"/>
                      </a:solidFill>
                    </a:lnL>
                    <a:lnR w="28080">
                      <a:solidFill>
                        <a:srgbClr val="000000"/>
                      </a:solidFill>
                    </a:lnR>
                    <a:lnT w="3816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3816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3816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3816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a:latin typeface="Calibri" pitchFamily="34" charset="0"/>
                      </a:endParaRPr>
                    </a:p>
                  </a:txBody>
                  <a:tcPr anchor="ctr">
                    <a:lnL w="28080">
                      <a:solidFill>
                        <a:srgbClr val="000000"/>
                      </a:solidFill>
                    </a:lnL>
                    <a:lnR w="38160">
                      <a:solidFill>
                        <a:srgbClr val="000000"/>
                      </a:solidFill>
                    </a:lnR>
                    <a:lnT w="38160">
                      <a:solidFill>
                        <a:srgbClr val="000000"/>
                      </a:solidFill>
                    </a:lnT>
                    <a:lnB w="28080">
                      <a:solidFill>
                        <a:srgbClr val="000000"/>
                      </a:solidFill>
                    </a:lnB>
                    <a:noFill/>
                  </a:tcPr>
                </a:tc>
                <a:extLst>
                  <a:ext uri="{0D108BD9-81ED-4DB2-BD59-A6C34878D82A}">
                    <a16:rowId xmlns:a16="http://schemas.microsoft.com/office/drawing/2014/main" xmlns="" val="10001"/>
                  </a:ext>
                </a:extLst>
              </a:tr>
              <a:tr h="720000">
                <a:tc>
                  <a:txBody>
                    <a:bodyPr/>
                    <a:lstStyle/>
                    <a:p>
                      <a:pPr algn="ctr">
                        <a:lnSpc>
                          <a:spcPct val="100000"/>
                        </a:lnSpc>
                      </a:pPr>
                      <a:endParaRPr lang="en-GB" sz="1200" b="0" strike="noStrike" spc="-1">
                        <a:solidFill>
                          <a:srgbClr val="000000"/>
                        </a:solidFill>
                        <a:uFill>
                          <a:solidFill>
                            <a:srgbClr val="FFFFFF"/>
                          </a:solidFill>
                        </a:uFill>
                        <a:latin typeface="Calibri" pitchFamily="34" charset="0"/>
                      </a:endParaRPr>
                    </a:p>
                  </a:txBody>
                  <a:tcPr anchor="ctr">
                    <a:lnL w="3816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a:solidFill>
                        <a:srgbClr val="000000"/>
                      </a:solidFill>
                    </a:lnT>
                    <a:lnB w="28080">
                      <a:solidFill>
                        <a:srgbClr val="000000"/>
                      </a:solidFill>
                    </a:lnB>
                    <a:noFill/>
                  </a:tcPr>
                </a:tc>
                <a:tc>
                  <a:txBody>
                    <a:bodyPr/>
                    <a:lstStyle/>
                    <a:p>
                      <a:endParaRPr lang="en-US">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a:latin typeface="Calibri" pitchFamily="34" charset="0"/>
                      </a:endParaRPr>
                    </a:p>
                  </a:txBody>
                  <a:tcPr anchor="ctr">
                    <a:lnL w="28080">
                      <a:solidFill>
                        <a:srgbClr val="000000"/>
                      </a:solidFill>
                    </a:lnL>
                    <a:lnR w="38160">
                      <a:solidFill>
                        <a:srgbClr val="000000"/>
                      </a:solidFill>
                    </a:lnR>
                    <a:lnT w="28080">
                      <a:solidFill>
                        <a:srgbClr val="000000"/>
                      </a:solidFill>
                    </a:lnT>
                    <a:lnB w="28080">
                      <a:solidFill>
                        <a:srgbClr val="000000"/>
                      </a:solidFill>
                    </a:lnB>
                    <a:noFill/>
                  </a:tcPr>
                </a:tc>
                <a:extLst>
                  <a:ext uri="{0D108BD9-81ED-4DB2-BD59-A6C34878D82A}">
                    <a16:rowId xmlns:a16="http://schemas.microsoft.com/office/drawing/2014/main" xmlns="" val="10002"/>
                  </a:ext>
                </a:extLst>
              </a:tr>
              <a:tr h="720000">
                <a:tc>
                  <a:txBody>
                    <a:bodyPr/>
                    <a:lstStyle/>
                    <a:p>
                      <a:pPr algn="ctr">
                        <a:lnSpc>
                          <a:spcPct val="100000"/>
                        </a:lnSpc>
                      </a:pPr>
                      <a:endParaRPr lang="en-GB" sz="1200" b="0" strike="noStrike" spc="-1" dirty="0">
                        <a:solidFill>
                          <a:srgbClr val="000000"/>
                        </a:solidFill>
                        <a:uFill>
                          <a:solidFill>
                            <a:srgbClr val="FFFFFF"/>
                          </a:solidFill>
                        </a:uFill>
                        <a:latin typeface="Calibri" pitchFamily="34" charset="0"/>
                      </a:endParaRPr>
                    </a:p>
                  </a:txBody>
                  <a:tcPr anchor="ctr">
                    <a:lnL w="3816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a:latin typeface="Calibri" pitchFamily="34" charset="0"/>
                      </a:endParaRPr>
                    </a:p>
                  </a:txBody>
                  <a:tcPr anchor="ctr">
                    <a:lnL w="28080">
                      <a:solidFill>
                        <a:srgbClr val="000000"/>
                      </a:solidFill>
                    </a:lnL>
                    <a:lnR w="38160">
                      <a:solidFill>
                        <a:srgbClr val="000000"/>
                      </a:solidFill>
                    </a:lnR>
                    <a:lnT w="28080">
                      <a:solidFill>
                        <a:srgbClr val="000000"/>
                      </a:solidFill>
                    </a:lnT>
                    <a:lnB w="28080">
                      <a:solidFill>
                        <a:srgbClr val="000000"/>
                      </a:solidFill>
                    </a:lnB>
                    <a:noFill/>
                  </a:tcPr>
                </a:tc>
                <a:extLst>
                  <a:ext uri="{0D108BD9-81ED-4DB2-BD59-A6C34878D82A}">
                    <a16:rowId xmlns:a16="http://schemas.microsoft.com/office/drawing/2014/main" xmlns="" val="10003"/>
                  </a:ext>
                </a:extLst>
              </a:tr>
              <a:tr h="720000">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GB" sz="1600" b="0" strike="noStrike" spc="-1" dirty="0">
                        <a:solidFill>
                          <a:srgbClr val="000000"/>
                        </a:solidFill>
                        <a:uFill>
                          <a:solidFill>
                            <a:srgbClr val="FFFFFF"/>
                          </a:solidFill>
                        </a:uFill>
                        <a:latin typeface="Calibri" pitchFamily="34" charset="0"/>
                      </a:endParaRPr>
                    </a:p>
                  </a:txBody>
                  <a:tcPr anchor="ctr">
                    <a:lnL w="38160">
                      <a:solidFill>
                        <a:srgbClr val="000000"/>
                      </a:solidFill>
                    </a:lnL>
                    <a:lnR w="28080">
                      <a:solidFill>
                        <a:srgbClr val="000000"/>
                      </a:solidFill>
                    </a:lnR>
                    <a:lnT w="28080" cap="flat" cmpd="sng" algn="ctr">
                      <a:solidFill>
                        <a:srgbClr val="000000"/>
                      </a:solidFill>
                      <a:prstDash val="solid"/>
                      <a:round/>
                      <a:headEnd type="none" w="med" len="med"/>
                      <a:tailEnd type="none" w="med" len="med"/>
                    </a:lnT>
                    <a:lnB w="28080">
                      <a:solidFill>
                        <a:srgbClr val="000000"/>
                      </a:solidFill>
                    </a:lnB>
                    <a:noFill/>
                  </a:tcPr>
                </a:tc>
                <a:tc>
                  <a:txBody>
                    <a:bodyPr/>
                    <a:lstStyle/>
                    <a:p>
                      <a:endParaRPr lang="en-US" dirty="0">
                        <a:latin typeface="Calibri" pitchFamily="34" charset="0"/>
                      </a:endParaRPr>
                    </a:p>
                  </a:txBody>
                  <a:tcPr anchor="ctr">
                    <a:lnL w="2808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dirty="0">
                        <a:latin typeface="Calibri" pitchFamily="34" charset="0"/>
                      </a:endParaRPr>
                    </a:p>
                  </a:txBody>
                  <a:tcPr anchor="ctr">
                    <a:lnL w="28080">
                      <a:solidFill>
                        <a:srgbClr val="000000"/>
                      </a:solidFill>
                    </a:lnL>
                    <a:lnR w="38160">
                      <a:solidFill>
                        <a:srgbClr val="000000"/>
                      </a:solidFill>
                    </a:lnR>
                    <a:lnT w="28080">
                      <a:solidFill>
                        <a:srgbClr val="000000"/>
                      </a:solidFill>
                    </a:lnT>
                    <a:lnB w="28080">
                      <a:solidFill>
                        <a:srgbClr val="000000"/>
                      </a:solidFill>
                    </a:lnB>
                    <a:noFill/>
                  </a:tcPr>
                </a:tc>
                <a:extLst>
                  <a:ext uri="{0D108BD9-81ED-4DB2-BD59-A6C34878D82A}">
                    <a16:rowId xmlns:a16="http://schemas.microsoft.com/office/drawing/2014/main" xmlns="" val="10004"/>
                  </a:ext>
                </a:extLst>
              </a:tr>
              <a:tr h="720000">
                <a:tc>
                  <a:txBody>
                    <a:bodyPr/>
                    <a:lstStyle/>
                    <a:p>
                      <a:pPr algn="ctr">
                        <a:lnSpc>
                          <a:spcPct val="100000"/>
                        </a:lnSpc>
                      </a:pPr>
                      <a:endParaRPr lang="en-GB" sz="1200" b="0" strike="noStrike" spc="-1" dirty="0">
                        <a:solidFill>
                          <a:srgbClr val="000000"/>
                        </a:solidFill>
                        <a:uFill>
                          <a:solidFill>
                            <a:srgbClr val="FFFFFF"/>
                          </a:solidFill>
                        </a:uFill>
                        <a:latin typeface="Calibri" pitchFamily="34" charset="0"/>
                      </a:endParaRPr>
                    </a:p>
                  </a:txBody>
                  <a:tcPr anchor="ctr">
                    <a:lnL w="3816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dirty="0">
                        <a:latin typeface="Calibri" pitchFamily="34" charset="0"/>
                      </a:endParaRPr>
                    </a:p>
                  </a:txBody>
                  <a:tcPr anchor="ctr">
                    <a:lnL w="28080" cap="flat" cmpd="sng" algn="ctr">
                      <a:solidFill>
                        <a:srgbClr val="000000"/>
                      </a:solidFill>
                      <a:prstDash val="solid"/>
                      <a:round/>
                      <a:headEnd type="none" w="med" len="med"/>
                      <a:tailEnd type="none" w="med" len="med"/>
                    </a:lnL>
                    <a:lnR w="28080">
                      <a:solidFill>
                        <a:srgbClr val="000000"/>
                      </a:solidFill>
                    </a:lnR>
                    <a:lnT w="2808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noFill/>
                  </a:tcPr>
                </a:tc>
                <a:tc>
                  <a:txBody>
                    <a:bodyPr/>
                    <a:lstStyle/>
                    <a:p>
                      <a:endParaRPr lang="en-US" dirty="0">
                        <a:latin typeface="Calibri" pitchFamily="34" charset="0"/>
                      </a:endParaRPr>
                    </a:p>
                  </a:txBody>
                  <a:tcPr anchor="ctr">
                    <a:lnL w="28080">
                      <a:solidFill>
                        <a:srgbClr val="000000"/>
                      </a:solidFill>
                    </a:lnL>
                    <a:lnR w="38160">
                      <a:solidFill>
                        <a:srgbClr val="000000"/>
                      </a:solidFill>
                    </a:lnR>
                    <a:lnT w="28080">
                      <a:solidFill>
                        <a:srgbClr val="000000"/>
                      </a:solidFill>
                    </a:lnT>
                    <a:lnB w="28080">
                      <a:solidFill>
                        <a:srgbClr val="000000"/>
                      </a:solidFill>
                    </a:lnB>
                    <a:noFill/>
                  </a:tcPr>
                </a:tc>
                <a:extLst>
                  <a:ext uri="{0D108BD9-81ED-4DB2-BD59-A6C34878D82A}">
                    <a16:rowId xmlns:a16="http://schemas.microsoft.com/office/drawing/2014/main" xmlns="" val="10005"/>
                  </a:ext>
                </a:extLst>
              </a:tr>
            </a:tbl>
          </a:graphicData>
        </a:graphic>
      </p:graphicFrame>
      <p:sp>
        <p:nvSpPr>
          <p:cNvPr id="2587" name="CustomShape 2"/>
          <p:cNvSpPr/>
          <p:nvPr/>
        </p:nvSpPr>
        <p:spPr>
          <a:xfrm>
            <a:off x="395536" y="357120"/>
            <a:ext cx="6246464" cy="54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600" strike="noStrike" spc="-1" dirty="0">
                <a:solidFill>
                  <a:srgbClr val="000000"/>
                </a:solidFill>
                <a:uFill>
                  <a:solidFill>
                    <a:srgbClr val="FFFFFF"/>
                  </a:solidFill>
                </a:uFill>
                <a:latin typeface="Calibri" pitchFamily="34" charset="0"/>
                <a:ea typeface="DejaVu Sans" panose="020B0603030804020204"/>
              </a:rPr>
              <a:t>Evaluation of Techniques</a:t>
            </a:r>
            <a:endParaRPr lang="en-GB" sz="3600" strike="noStrike" spc="-1" dirty="0">
              <a:solidFill>
                <a:srgbClr val="000000"/>
              </a:solidFill>
              <a:uFill>
                <a:solidFill>
                  <a:srgbClr val="FFFFFF"/>
                </a:solidFill>
              </a:u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4"/>
          <p:cNvPicPr>
            <a:picLocks noChangeAspect="1"/>
          </p:cNvPicPr>
          <p:nvPr/>
        </p:nvPicPr>
        <p:blipFill>
          <a:blip r:embed="rId3" cstate="print"/>
          <a:stretch>
            <a:fillRect/>
          </a:stretch>
        </p:blipFill>
        <p:spPr>
          <a:xfrm>
            <a:off x="654050" y="982663"/>
            <a:ext cx="2751138" cy="4456112"/>
          </a:xfrm>
          <a:prstGeom prst="rect">
            <a:avLst/>
          </a:prstGeom>
          <a:noFill/>
          <a:ln w="9525">
            <a:noFill/>
          </a:ln>
        </p:spPr>
      </p:pic>
      <p:sp>
        <p:nvSpPr>
          <p:cNvPr id="10243" name="Rectangle 1"/>
          <p:cNvSpPr>
            <a:spLocks noGrp="1"/>
          </p:cNvSpPr>
          <p:nvPr>
            <p:ph type="title"/>
          </p:nvPr>
        </p:nvSpPr>
        <p:spPr>
          <a:xfrm>
            <a:off x="4086225" y="454025"/>
            <a:ext cx="2986088" cy="1144588"/>
          </a:xfrm>
          <a:ln/>
        </p:spPr>
        <p:txBody>
          <a:bodyPr vert="horz" wrap="square" lIns="0" tIns="39116" rIns="0" bIns="0" anchor="ctr"/>
          <a:lstStyle/>
          <a:p>
            <a:pPr defTabSz="0" eaLnBrk="1" hangingPunct="1">
              <a:tabLst>
                <a:tab pos="449580" algn="l"/>
                <a:tab pos="898525" algn="l"/>
                <a:tab pos="1348105" algn="l"/>
                <a:tab pos="1797050" algn="l"/>
                <a:tab pos="2246630" algn="l"/>
                <a:tab pos="2695575" algn="l"/>
                <a:tab pos="3145155" algn="l"/>
                <a:tab pos="3594100" algn="l"/>
              </a:tabLst>
            </a:pPr>
            <a:r>
              <a:rPr lang="en-US" altLang="en-US" sz="4000" b="1" dirty="0">
                <a:latin typeface="Calibri" panose="020F0502020204030204" pitchFamily="34" charset="0"/>
              </a:rPr>
              <a:t>Ecosystems</a:t>
            </a:r>
            <a:r>
              <a:rPr lang="en-US" altLang="en-US" b="1" dirty="0">
                <a:latin typeface="Calibri" panose="020F0502020204030204" pitchFamily="34" charset="0"/>
              </a:rPr>
              <a:t> </a:t>
            </a:r>
          </a:p>
        </p:txBody>
      </p:sp>
      <p:sp>
        <p:nvSpPr>
          <p:cNvPr id="2" name="Rectangle 2"/>
          <p:cNvSpPr>
            <a:spLocks noGrp="1"/>
          </p:cNvSpPr>
          <p:nvPr>
            <p:ph type="title"/>
          </p:nvPr>
        </p:nvSpPr>
        <p:spPr>
          <a:xfrm>
            <a:off x="3457575" y="1730375"/>
            <a:ext cx="5468938" cy="3976688"/>
          </a:xfrm>
        </p:spPr>
        <p:txBody>
          <a:bodyPr vert="horz" wrap="square" lIns="0" tIns="0" rIns="0" bIns="0" numCol="1" anchor="t" anchorCtr="0" compatLnSpc="1"/>
          <a:lstStyle/>
          <a:p>
            <a:pPr marL="0" marR="0" lvl="0" indent="-340995" algn="ctr" defTabSz="0" rtl="0" eaLnBrk="1" fontAlgn="base" latinLnBrk="0" hangingPunct="1">
              <a:lnSpc>
                <a:spcPct val="102000"/>
              </a:lnSpc>
              <a:spcBef>
                <a:spcPct val="0"/>
              </a:spcBef>
              <a:spcAft>
                <a:spcPct val="0"/>
              </a:spcAft>
              <a:buClrTx/>
              <a:buSzTx/>
              <a:buFontTx/>
              <a:buNone/>
              <a:tabLst>
                <a:tab pos="342900" algn="l"/>
                <a:tab pos="449580" algn="l"/>
                <a:tab pos="898525" algn="l"/>
                <a:tab pos="1348105" algn="l"/>
                <a:tab pos="1797050" algn="l"/>
                <a:tab pos="2246630" algn="l"/>
                <a:tab pos="2695575" algn="l"/>
                <a:tab pos="3145155" algn="l"/>
                <a:tab pos="3594100" algn="l"/>
                <a:tab pos="4043680" algn="l"/>
                <a:tab pos="4492625" algn="l"/>
              </a:tabLst>
              <a:defRPr/>
            </a:pPr>
            <a:r>
              <a:rPr kumimoji="0" sz="3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A </a:t>
            </a:r>
            <a:r>
              <a:rPr kumimoji="0"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unit</a:t>
            </a:r>
            <a:r>
              <a:rPr kumimoji="0" sz="3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which links </a:t>
            </a:r>
          </a:p>
          <a:p>
            <a:pPr marL="0" marR="0" lvl="0" indent="-340995" algn="ctr" defTabSz="0" rtl="0" eaLnBrk="1" fontAlgn="base" latinLnBrk="0" hangingPunct="1">
              <a:lnSpc>
                <a:spcPct val="102000"/>
              </a:lnSpc>
              <a:spcBef>
                <a:spcPct val="0"/>
              </a:spcBef>
              <a:spcAft>
                <a:spcPct val="0"/>
              </a:spcAft>
              <a:buClrTx/>
              <a:buSzTx/>
              <a:buFontTx/>
              <a:buNone/>
              <a:tabLst>
                <a:tab pos="342900" algn="l"/>
                <a:tab pos="449580" algn="l"/>
                <a:tab pos="898525" algn="l"/>
                <a:tab pos="1348105" algn="l"/>
                <a:tab pos="1797050" algn="l"/>
                <a:tab pos="2246630" algn="l"/>
                <a:tab pos="2695575" algn="l"/>
                <a:tab pos="3145155" algn="l"/>
                <a:tab pos="3594100" algn="l"/>
                <a:tab pos="4043680" algn="l"/>
                <a:tab pos="4492625" algn="l"/>
              </a:tabLst>
              <a:defRPr/>
            </a:pPr>
            <a:r>
              <a:rPr kumimoji="0"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living organisms </a:t>
            </a:r>
          </a:p>
          <a:p>
            <a:pPr marL="0" marR="0" lvl="0" indent="-340995" algn="ctr" defTabSz="0" rtl="0" eaLnBrk="1" fontAlgn="base" latinLnBrk="0" hangingPunct="1">
              <a:lnSpc>
                <a:spcPct val="102000"/>
              </a:lnSpc>
              <a:spcBef>
                <a:spcPts val="850"/>
              </a:spcBef>
              <a:spcAft>
                <a:spcPct val="0"/>
              </a:spcAft>
              <a:buClrTx/>
              <a:buSzTx/>
              <a:buFontTx/>
              <a:buNone/>
              <a:tabLst>
                <a:tab pos="342900" algn="l"/>
                <a:tab pos="449580" algn="l"/>
                <a:tab pos="898525" algn="l"/>
                <a:tab pos="1348105" algn="l"/>
                <a:tab pos="1797050" algn="l"/>
                <a:tab pos="2246630" algn="l"/>
                <a:tab pos="2695575" algn="l"/>
                <a:tab pos="3145155" algn="l"/>
                <a:tab pos="3594100" algn="l"/>
                <a:tab pos="4043680" algn="l"/>
                <a:tab pos="4492625" algn="l"/>
              </a:tabLst>
              <a:defRPr/>
            </a:pPr>
            <a:r>
              <a:rPr kumimoji="0" sz="3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(plants, animals, people) </a:t>
            </a:r>
          </a:p>
          <a:p>
            <a:pPr marL="0" marR="0" lvl="0" indent="-340995" algn="ctr" defTabSz="0" rtl="0" eaLnBrk="1" fontAlgn="base" latinLnBrk="0" hangingPunct="1">
              <a:lnSpc>
                <a:spcPct val="102000"/>
              </a:lnSpc>
              <a:spcBef>
                <a:spcPts val="850"/>
              </a:spcBef>
              <a:spcAft>
                <a:spcPct val="0"/>
              </a:spcAft>
              <a:buClrTx/>
              <a:buSzTx/>
              <a:buFontTx/>
              <a:buNone/>
              <a:tabLst>
                <a:tab pos="342900" algn="l"/>
                <a:tab pos="449580" algn="l"/>
                <a:tab pos="898525" algn="l"/>
                <a:tab pos="1348105" algn="l"/>
                <a:tab pos="1797050" algn="l"/>
                <a:tab pos="2246630" algn="l"/>
                <a:tab pos="2695575" algn="l"/>
                <a:tab pos="3145155" algn="l"/>
                <a:tab pos="3594100" algn="l"/>
                <a:tab pos="4043680" algn="l"/>
                <a:tab pos="4492625" algn="l"/>
              </a:tabLst>
              <a:defRPr/>
            </a:pPr>
            <a:r>
              <a:rPr kumimoji="0" sz="3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with their </a:t>
            </a:r>
          </a:p>
          <a:p>
            <a:pPr marL="0" marR="0" lvl="0" indent="-340995" algn="ctr" defTabSz="0" rtl="0" eaLnBrk="1" fontAlgn="base" latinLnBrk="0" hangingPunct="1">
              <a:lnSpc>
                <a:spcPct val="102000"/>
              </a:lnSpc>
              <a:spcBef>
                <a:spcPct val="0"/>
              </a:spcBef>
              <a:spcAft>
                <a:spcPct val="0"/>
              </a:spcAft>
              <a:buClrTx/>
              <a:buSzTx/>
              <a:buFontTx/>
              <a:buNone/>
              <a:tabLst>
                <a:tab pos="342900" algn="l"/>
                <a:tab pos="449580" algn="l"/>
                <a:tab pos="898525" algn="l"/>
                <a:tab pos="1348105" algn="l"/>
                <a:tab pos="1797050" algn="l"/>
                <a:tab pos="2246630" algn="l"/>
                <a:tab pos="2695575" algn="l"/>
                <a:tab pos="3145155" algn="l"/>
                <a:tab pos="3594100" algn="l"/>
                <a:tab pos="4043680" algn="l"/>
                <a:tab pos="4492625" algn="l"/>
              </a:tabLst>
              <a:defRPr/>
            </a:pPr>
            <a:r>
              <a:rPr kumimoji="0"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physical environment </a:t>
            </a:r>
          </a:p>
          <a:p>
            <a:pPr marL="0" marR="0" lvl="0" indent="-340995" algn="ctr" defTabSz="0" rtl="0" eaLnBrk="1" fontAlgn="base" latinLnBrk="0" hangingPunct="1">
              <a:lnSpc>
                <a:spcPct val="102000"/>
              </a:lnSpc>
              <a:spcBef>
                <a:spcPct val="0"/>
              </a:spcBef>
              <a:spcAft>
                <a:spcPct val="0"/>
              </a:spcAft>
              <a:buClrTx/>
              <a:buSzTx/>
              <a:buFontTx/>
              <a:buNone/>
              <a:tabLst>
                <a:tab pos="342900" algn="l"/>
                <a:tab pos="449580" algn="l"/>
                <a:tab pos="898525" algn="l"/>
                <a:tab pos="1348105" algn="l"/>
                <a:tab pos="1797050" algn="l"/>
                <a:tab pos="2246630" algn="l"/>
                <a:tab pos="2695575" algn="l"/>
                <a:tab pos="3145155" algn="l"/>
                <a:tab pos="3594100" algn="l"/>
                <a:tab pos="4043680" algn="l"/>
                <a:tab pos="4492625" algn="l"/>
              </a:tabLst>
              <a:defRPr/>
            </a:pPr>
            <a:r>
              <a:rPr kumimoji="0" sz="3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(rock, soil, air and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cstate="print"/>
          <a:stretch>
            <a:fillRect/>
          </a:stretch>
        </p:blipFill>
        <p:spPr>
          <a:xfrm>
            <a:off x="0" y="-1"/>
            <a:ext cx="9144000" cy="5533698"/>
          </a:xfrm>
          <a:prstGeom prst="rect">
            <a:avLst/>
          </a:prstGeom>
          <a:noFill/>
          <a:ln w="9525">
            <a:noFill/>
          </a:ln>
        </p:spPr>
      </p:pic>
      <p:sp>
        <p:nvSpPr>
          <p:cNvPr id="12292" name="Text Box 3"/>
          <p:cNvSpPr txBox="1"/>
          <p:nvPr/>
        </p:nvSpPr>
        <p:spPr>
          <a:xfrm>
            <a:off x="126120" y="5612529"/>
            <a:ext cx="8891752" cy="930165"/>
          </a:xfrm>
          <a:prstGeom prst="roundRect">
            <a:avLst/>
          </a:prstGeom>
          <a:ln/>
        </p:spPr>
        <p:style>
          <a:lnRef idx="2">
            <a:schemeClr val="dk1"/>
          </a:lnRef>
          <a:fillRef idx="1">
            <a:schemeClr val="lt1"/>
          </a:fillRef>
          <a:effectRef idx="0">
            <a:schemeClr val="dk1"/>
          </a:effectRef>
          <a:fontRef idx="minor">
            <a:schemeClr val="dk1"/>
          </a:fontRef>
        </p:style>
        <p:txBody>
          <a:bodyPr lIns="89992" tIns="64552" rIns="89992" bIns="44996" anchor="t"/>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Lst>
            </a:pPr>
            <a:r>
              <a:rPr lang="en-GB" altLang="en-US" sz="2200" b="1" dirty="0">
                <a:solidFill>
                  <a:srgbClr val="000000"/>
                </a:solidFill>
                <a:latin typeface="Calibri" pitchFamily="34" charset="0"/>
              </a:rPr>
              <a:t>The path through which carbon is exchanged between the Earth's spheres: </a:t>
            </a:r>
            <a:r>
              <a:rPr lang="en-GB" altLang="en-US" sz="2200" dirty="0">
                <a:solidFill>
                  <a:srgbClr val="000000"/>
                </a:solidFill>
                <a:latin typeface="Calibri" pitchFamily="34" charset="0"/>
              </a:rPr>
              <a:t>Hydrosphere, Cryosphere, Lithosphere, Biosphere, Atmosphere</a:t>
            </a:r>
          </a:p>
        </p:txBody>
      </p:sp>
      <p:sp>
        <p:nvSpPr>
          <p:cNvPr id="12294" name="Rectangle 5"/>
          <p:cNvSpPr/>
          <p:nvPr/>
        </p:nvSpPr>
        <p:spPr>
          <a:xfrm>
            <a:off x="41345" y="5262137"/>
            <a:ext cx="2796448" cy="222255"/>
          </a:xfrm>
          <a:prstGeom prst="rect">
            <a:avLst/>
          </a:prstGeom>
          <a:noFill/>
          <a:ln w="9525">
            <a:noFill/>
          </a:ln>
        </p:spPr>
        <p:txBody>
          <a:bodyPr wrap="square" lIns="82945" tIns="41473" rIns="82945" bIns="41473" anchor="t">
            <a:spAutoFit/>
          </a:bodyPr>
          <a:lstStyle/>
          <a:p>
            <a:pPr hangingPunct="0"/>
            <a:r>
              <a:rPr lang="en-GB" altLang="en-US" sz="900" dirty="0">
                <a:latin typeface="Arial" panose="020B0604020202020204" pitchFamily="34" charset="0"/>
              </a:rPr>
              <a:t>http://serc.carleton.edu/eslabs/carbon/index.html</a:t>
            </a:r>
            <a:endParaRPr lang="en-GB" altLang="en-US" sz="1800" dirty="0">
              <a:latin typeface="Arial" panose="020B0604020202020204" pitchFamily="34" charset="0"/>
            </a:endParaRPr>
          </a:p>
        </p:txBody>
      </p:sp>
      <p:sp>
        <p:nvSpPr>
          <p:cNvPr id="10" name="Text Box 4"/>
          <p:cNvSpPr txBox="1"/>
          <p:nvPr/>
        </p:nvSpPr>
        <p:spPr>
          <a:xfrm>
            <a:off x="7874273" y="14290"/>
            <a:ext cx="1269727" cy="494733"/>
          </a:xfrm>
          <a:prstGeom prst="roundRect">
            <a:avLst/>
          </a:prstGeom>
          <a:ln/>
        </p:spPr>
        <p:style>
          <a:lnRef idx="2">
            <a:schemeClr val="accent2"/>
          </a:lnRef>
          <a:fillRef idx="1">
            <a:schemeClr val="lt1"/>
          </a:fillRef>
          <a:effectRef idx="0">
            <a:schemeClr val="accent2"/>
          </a:effectRef>
          <a:fontRef idx="minor">
            <a:schemeClr val="dk1"/>
          </a:fontRef>
        </p:style>
        <p:txBody>
          <a:bodyPr lIns="89992" tIns="64552" rIns="89992" bIns="44996" anchor="ctr"/>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Lst>
            </a:pPr>
            <a:r>
              <a:rPr lang="en-GB" altLang="en-US" sz="2000" dirty="0">
                <a:solidFill>
                  <a:schemeClr val="tx1"/>
                </a:solidFill>
                <a:latin typeface="Calibri" pitchFamily="34" charset="0"/>
              </a:rPr>
              <a:t>Processes</a:t>
            </a:r>
          </a:p>
        </p:txBody>
      </p:sp>
      <p:sp>
        <p:nvSpPr>
          <p:cNvPr id="11" name="Text Box 4"/>
          <p:cNvSpPr txBox="1"/>
          <p:nvPr/>
        </p:nvSpPr>
        <p:spPr>
          <a:xfrm>
            <a:off x="7890281" y="573565"/>
            <a:ext cx="1253719" cy="477770"/>
          </a:xfrm>
          <a:prstGeom prst="roundRect">
            <a:avLst/>
          </a:prstGeom>
          <a:ln/>
        </p:spPr>
        <p:style>
          <a:lnRef idx="2">
            <a:schemeClr val="accent4"/>
          </a:lnRef>
          <a:fillRef idx="1">
            <a:schemeClr val="lt1"/>
          </a:fillRef>
          <a:effectRef idx="0">
            <a:schemeClr val="accent4"/>
          </a:effectRef>
          <a:fontRef idx="minor">
            <a:schemeClr val="dk1"/>
          </a:fontRef>
        </p:style>
        <p:txBody>
          <a:bodyPr lIns="89992" tIns="64552" rIns="89992" bIns="44996" anchor="ctr"/>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Lst>
            </a:pPr>
            <a:r>
              <a:rPr lang="en-GB" altLang="en-US" sz="2000" dirty="0">
                <a:solidFill>
                  <a:schemeClr val="tx1"/>
                </a:solidFill>
                <a:latin typeface="Calibri" pitchFamily="34" charset="0"/>
              </a:rPr>
              <a:t>Stores</a:t>
            </a:r>
          </a:p>
        </p:txBody>
      </p:sp>
      <p:sp>
        <p:nvSpPr>
          <p:cNvPr id="12" name="Text Box 4"/>
          <p:cNvSpPr txBox="1"/>
          <p:nvPr/>
        </p:nvSpPr>
        <p:spPr>
          <a:xfrm>
            <a:off x="6579382" y="573565"/>
            <a:ext cx="1246760" cy="479477"/>
          </a:xfrm>
          <a:prstGeom prst="roundRect">
            <a:avLst/>
          </a:prstGeom>
          <a:ln/>
        </p:spPr>
        <p:style>
          <a:lnRef idx="2">
            <a:schemeClr val="accent1"/>
          </a:lnRef>
          <a:fillRef idx="1">
            <a:schemeClr val="lt1"/>
          </a:fillRef>
          <a:effectRef idx="0">
            <a:schemeClr val="accent1"/>
          </a:effectRef>
          <a:fontRef idx="minor">
            <a:schemeClr val="dk1"/>
          </a:fontRef>
        </p:style>
        <p:txBody>
          <a:bodyPr lIns="89992" tIns="64552" rIns="89992" bIns="44996" anchor="ctr"/>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 pos="4890312" algn="l"/>
              </a:tabLst>
            </a:pPr>
            <a:r>
              <a:rPr lang="en-GB" altLang="en-US" sz="2000" dirty="0">
                <a:solidFill>
                  <a:schemeClr val="tx1"/>
                </a:solidFill>
                <a:latin typeface="Calibri" pitchFamily="34" charset="0"/>
              </a:rPr>
              <a:t>Fluxes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p:nvPr/>
        </p:nvPicPr>
        <p:blipFill>
          <a:blip r:embed="rId3" cstate="print"/>
          <a:srcRect l="620" t="3168"/>
          <a:stretch>
            <a:fillRect/>
          </a:stretch>
        </p:blipFill>
        <p:spPr>
          <a:xfrm>
            <a:off x="0" y="0"/>
            <a:ext cx="9144000" cy="6858000"/>
          </a:xfrm>
          <a:prstGeom prst="rect">
            <a:avLst/>
          </a:prstGeom>
          <a:noFill/>
          <a:ln w="9525">
            <a:noFill/>
          </a:ln>
        </p:spPr>
      </p:pic>
      <p:sp>
        <p:nvSpPr>
          <p:cNvPr id="14341" name="Rectangle 5"/>
          <p:cNvSpPr/>
          <p:nvPr/>
        </p:nvSpPr>
        <p:spPr>
          <a:xfrm>
            <a:off x="786210" y="6637341"/>
            <a:ext cx="4928670" cy="222255"/>
          </a:xfrm>
          <a:prstGeom prst="rect">
            <a:avLst/>
          </a:prstGeom>
          <a:noFill/>
          <a:ln w="9525">
            <a:noFill/>
          </a:ln>
        </p:spPr>
        <p:txBody>
          <a:bodyPr lIns="82945" tIns="41473" rIns="82945" bIns="41473" anchor="t">
            <a:spAutoFit/>
          </a:bodyPr>
          <a:lstStyle/>
          <a:p>
            <a:pPr hangingPunct="0"/>
            <a:r>
              <a:rPr lang="en-GB" altLang="en-US" sz="900" dirty="0">
                <a:latin typeface="Arial" panose="020B0604020202020204" pitchFamily="34" charset="0"/>
              </a:rPr>
              <a:t>https://www.nasa.gov/centers/langley/news/researchernews/rn_carboncycle.html</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p:cNvSpPr>
          <p:nvPr>
            <p:ph type="title"/>
          </p:nvPr>
        </p:nvSpPr>
        <p:spPr>
          <a:xfrm>
            <a:off x="660350" y="121299"/>
            <a:ext cx="8228736" cy="1250951"/>
          </a:xfrm>
        </p:spPr>
        <p:txBody>
          <a:bodyPr wrap="square" lIns="0" tIns="39112" rIns="0" bIns="0" anchor="ctr"/>
          <a:lstStyle/>
          <a:p>
            <a:pPr algn="l" defTabSz="0">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pPr>
            <a:r>
              <a:rPr b="1" dirty="0"/>
              <a:t>Anthropogenic carbon dioxide emissions</a:t>
            </a:r>
          </a:p>
        </p:txBody>
      </p:sp>
      <p:pic>
        <p:nvPicPr>
          <p:cNvPr id="16387" name="Picture 2"/>
          <p:cNvPicPr>
            <a:picLocks noChangeAspect="1"/>
          </p:cNvPicPr>
          <p:nvPr/>
        </p:nvPicPr>
        <p:blipFill>
          <a:blip r:embed="rId3" cstate="print"/>
          <a:srcRect r="22049"/>
          <a:stretch>
            <a:fillRect/>
          </a:stretch>
        </p:blipFill>
        <p:spPr>
          <a:xfrm>
            <a:off x="887800" y="1553658"/>
            <a:ext cx="7127126" cy="3665539"/>
          </a:xfrm>
          <a:prstGeom prst="rect">
            <a:avLst/>
          </a:prstGeom>
          <a:noFill/>
          <a:ln w="9525">
            <a:noFill/>
          </a:ln>
        </p:spPr>
      </p:pic>
      <p:sp>
        <p:nvSpPr>
          <p:cNvPr id="16388" name="Rectangle 3"/>
          <p:cNvSpPr/>
          <p:nvPr/>
        </p:nvSpPr>
        <p:spPr>
          <a:xfrm>
            <a:off x="1429080" y="4890585"/>
            <a:ext cx="4571520" cy="222255"/>
          </a:xfrm>
          <a:prstGeom prst="rect">
            <a:avLst/>
          </a:prstGeom>
          <a:noFill/>
          <a:ln w="9525">
            <a:noFill/>
          </a:ln>
        </p:spPr>
        <p:txBody>
          <a:bodyPr lIns="82945" tIns="41473" rIns="82945" bIns="41473" anchor="t">
            <a:spAutoFit/>
          </a:bodyPr>
          <a:lstStyle/>
          <a:p>
            <a:pPr hangingPunct="0"/>
            <a:r>
              <a:rPr lang="en-GB" altLang="en-US" sz="900" dirty="0">
                <a:latin typeface="Arial" panose="020B0604020202020204" pitchFamily="34" charset="0"/>
              </a:rPr>
              <a:t>http://ar5-syr.ipcc.ch/topic_observedchanges.php</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p:nvPr/>
        </p:nvSpPr>
        <p:spPr>
          <a:xfrm>
            <a:off x="1437957" y="1733265"/>
            <a:ext cx="3998794" cy="3589361"/>
          </a:xfrm>
          <a:prstGeom prst="rect">
            <a:avLst/>
          </a:prstGeom>
          <a:noFill/>
          <a:ln w="9525">
            <a:noFill/>
          </a:ln>
        </p:spPr>
        <p:txBody>
          <a:bodyPr lIns="89992" tIns="60996" rIns="89992" bIns="44996" anchor="t"/>
          <a:lstStyle/>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World average 				4</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UK average* 				13.4 	</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USA 						20 	</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Sweden, Switzerland 		6.1 	</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China 						3.2 	</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India 						1.2 	</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Tanzania 					0.1 	</a:t>
            </a: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endParaRPr lang="en-GB" altLang="en-US" sz="1800" dirty="0">
              <a:solidFill>
                <a:srgbClr val="000000"/>
              </a:solidFill>
              <a:latin typeface="Arial" panose="020B0604020202020204" pitchFamily="34" charset="0"/>
            </a:endParaRPr>
          </a:p>
          <a:p>
            <a:pPr defTabSz="0" hangingPunct="0">
              <a:lnSpc>
                <a:spcPct val="150000"/>
              </a:lnSpc>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Sustainable 				1.5 ? </a:t>
            </a:r>
          </a:p>
        </p:txBody>
      </p:sp>
      <p:pic>
        <p:nvPicPr>
          <p:cNvPr id="18435" name="Picture 2"/>
          <p:cNvPicPr>
            <a:picLocks noChangeAspect="1"/>
          </p:cNvPicPr>
          <p:nvPr/>
        </p:nvPicPr>
        <p:blipFill>
          <a:blip r:embed="rId3" cstate="print"/>
          <a:stretch>
            <a:fillRect/>
          </a:stretch>
        </p:blipFill>
        <p:spPr>
          <a:xfrm>
            <a:off x="6038194" y="2292199"/>
            <a:ext cx="2337962" cy="2313452"/>
          </a:xfrm>
          <a:prstGeom prst="rect">
            <a:avLst/>
          </a:prstGeom>
          <a:noFill/>
          <a:ln w="9525">
            <a:noFill/>
          </a:ln>
        </p:spPr>
      </p:pic>
      <p:sp>
        <p:nvSpPr>
          <p:cNvPr id="18436" name="Text Box 3"/>
          <p:cNvSpPr txBox="1"/>
          <p:nvPr/>
        </p:nvSpPr>
        <p:spPr>
          <a:xfrm>
            <a:off x="859810" y="930194"/>
            <a:ext cx="7424381" cy="699538"/>
          </a:xfrm>
          <a:prstGeom prst="rect">
            <a:avLst/>
          </a:prstGeom>
          <a:noFill/>
          <a:ln w="9525">
            <a:noFill/>
          </a:ln>
        </p:spPr>
        <p:txBody>
          <a:bodyPr lIns="89992" tIns="60996" rIns="89992" bIns="44996" anchor="t"/>
          <a:lstStyle/>
          <a:p>
            <a:pPr algn="ctr" defTabSz="0" hangingPunct="0">
              <a:tabLst>
                <a:tab pos="407814" algn="l"/>
                <a:tab pos="815052" algn="l"/>
                <a:tab pos="1222866" algn="l"/>
                <a:tab pos="1630104" algn="l"/>
                <a:tab pos="2037918" algn="l"/>
                <a:tab pos="2445156" algn="l"/>
                <a:tab pos="2852970" algn="l"/>
                <a:tab pos="3260208" algn="l"/>
                <a:tab pos="3668022" algn="l"/>
                <a:tab pos="4075260" algn="l"/>
                <a:tab pos="4483074" algn="l"/>
              </a:tabLst>
            </a:pPr>
            <a:r>
              <a:rPr lang="en-GB" altLang="en-US" sz="1800" dirty="0">
                <a:solidFill>
                  <a:srgbClr val="000000"/>
                </a:solidFill>
                <a:latin typeface="Arial" panose="020B0604020202020204" pitchFamily="34" charset="0"/>
              </a:rPr>
              <a:t>The amount of CO</a:t>
            </a:r>
            <a:r>
              <a:rPr lang="en-GB" altLang="en-US" sz="1800" baseline="-25000" dirty="0">
                <a:solidFill>
                  <a:srgbClr val="000000"/>
                </a:solidFill>
                <a:latin typeface="Arial" panose="020B0604020202020204" pitchFamily="34" charset="0"/>
              </a:rPr>
              <a:t>2</a:t>
            </a:r>
            <a:r>
              <a:rPr lang="en-GB" altLang="en-US" sz="1800" dirty="0">
                <a:solidFill>
                  <a:srgbClr val="000000"/>
                </a:solidFill>
                <a:latin typeface="Arial" panose="020B0604020202020204" pitchFamily="34" charset="0"/>
              </a:rPr>
              <a:t> and other </a:t>
            </a:r>
            <a:r>
              <a:rPr lang="en-GB" altLang="en-US" sz="1800" dirty="0" smtClean="0">
                <a:solidFill>
                  <a:srgbClr val="000000"/>
                </a:solidFill>
                <a:latin typeface="Arial" panose="020B0604020202020204" pitchFamily="34" charset="0"/>
              </a:rPr>
              <a:t>greenhouse </a:t>
            </a:r>
            <a:r>
              <a:rPr lang="en-GB" altLang="en-US" sz="1800" dirty="0">
                <a:solidFill>
                  <a:srgbClr val="000000"/>
                </a:solidFill>
                <a:latin typeface="Arial" panose="020B0604020202020204" pitchFamily="34" charset="0"/>
              </a:rPr>
              <a:t>gases you are responsible for over a 12 month period</a:t>
            </a:r>
          </a:p>
        </p:txBody>
      </p:sp>
      <p:sp>
        <p:nvSpPr>
          <p:cNvPr id="5" name="Rectangle 1"/>
          <p:cNvSpPr txBox="1">
            <a:spLocks/>
          </p:cNvSpPr>
          <p:nvPr/>
        </p:nvSpPr>
        <p:spPr>
          <a:xfrm>
            <a:off x="660350" y="121299"/>
            <a:ext cx="2303567" cy="871929"/>
          </a:xfrm>
        </p:spPr>
        <p:txBody>
          <a:bodyPr wrap="square" lIns="0" tIns="39112" rIns="0" bIns="0" anchor="ctr"/>
          <a:lstStyle/>
          <a:p>
            <a:pPr marL="0" marR="0" lvl="0" indent="0" algn="l" defTabSz="0" eaLnBrk="1" fontAlgn="auto" latinLnBrk="0" hangingPunct="1">
              <a:lnSpc>
                <a:spcPct val="100000"/>
              </a:lnSpc>
              <a:spcBef>
                <a:spcPts val="0"/>
              </a:spcBef>
              <a:spcAft>
                <a:spcPts val="0"/>
              </a:spcAft>
              <a:buClrTx/>
              <a:buSzTx/>
              <a:buFontTx/>
              <a:buNone/>
              <a:tabLst>
                <a:tab pos="407814" algn="l"/>
                <a:tab pos="815052" algn="l"/>
                <a:tab pos="1222866" algn="l"/>
                <a:tab pos="1630104" algn="l"/>
                <a:tab pos="2037918" algn="l"/>
                <a:tab pos="2445156" algn="l"/>
                <a:tab pos="2852970" algn="l"/>
                <a:tab pos="3260208" algn="l"/>
                <a:tab pos="3668022" algn="l"/>
                <a:tab pos="4075260" algn="l"/>
                <a:tab pos="4483074" algn="l"/>
                <a:tab pos="4890312" algn="l"/>
                <a:tab pos="5298126" algn="l"/>
                <a:tab pos="5705364" algn="l"/>
                <a:tab pos="6113178" algn="l"/>
                <a:tab pos="6520416" algn="l"/>
                <a:tab pos="6928230" algn="l"/>
                <a:tab pos="7335468" algn="l"/>
              </a:tabLst>
              <a:defRPr/>
            </a:pPr>
            <a:r>
              <a:rPr kumimoji="0" lang="en-GB" sz="1800" b="1" i="0" u="none" strike="noStrike" kern="0" cap="none" spc="0" normalizeH="0" baseline="0" noProof="0" dirty="0">
                <a:ln>
                  <a:noFill/>
                </a:ln>
                <a:solidFill>
                  <a:sysClr val="windowText" lastClr="000000"/>
                </a:solidFill>
                <a:effectLst/>
                <a:uLnTx/>
                <a:uFillTx/>
              </a:rPr>
              <a:t>Carbon Footprint</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4659</Words>
  <Application>Microsoft Office PowerPoint</Application>
  <PresentationFormat>On-screen Show (4:3)</PresentationFormat>
  <Paragraphs>461</Paragraphs>
  <Slides>43</Slides>
  <Notes>40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9" baseType="lpstr">
      <vt:lpstr>Microsoft YaHei</vt:lpstr>
      <vt:lpstr>SimSun</vt:lpstr>
      <vt:lpstr>Adobe Caslon Pro</vt:lpstr>
      <vt:lpstr>Arial</vt:lpstr>
      <vt:lpstr>Calibri</vt:lpstr>
      <vt:lpstr>DejaVu Sans</vt:lpstr>
      <vt:lpstr>Liberation Serif</vt:lpstr>
      <vt:lpstr>Mangal</vt:lpstr>
      <vt:lpstr>Segoe UI</vt:lpstr>
      <vt:lpstr>Symbol</vt:lpstr>
      <vt:lpstr>Times New Roman</vt:lpstr>
      <vt:lpstr>Verdana</vt:lpstr>
      <vt:lpstr>Wingdings</vt:lpstr>
      <vt:lpstr>Office Theme</vt:lpstr>
      <vt:lpstr>Equation.3</vt:lpstr>
      <vt:lpstr>Equation</vt:lpstr>
      <vt:lpstr>PowerPoint Presentation</vt:lpstr>
      <vt:lpstr>PowerPoint Presentation</vt:lpstr>
      <vt:lpstr>PowerPoint Presentation</vt:lpstr>
      <vt:lpstr>PowerPoint Presentation</vt:lpstr>
      <vt:lpstr>Ecosystems </vt:lpstr>
      <vt:lpstr>PowerPoint Presentation</vt:lpstr>
      <vt:lpstr>PowerPoint Presentation</vt:lpstr>
      <vt:lpstr>Anthropogenic carbon dioxide emissions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reasons for anomalies</vt:lpstr>
      <vt:lpstr>Some carbon fluxes for different ecosystems </vt:lpstr>
      <vt:lpstr>PowerPoint Presentation</vt:lpstr>
      <vt:lpstr>PowerPoint Presentation</vt:lpstr>
      <vt:lpstr>Soil Depth</vt:lpstr>
      <vt:lpstr>Radar Diagram</vt:lpstr>
      <vt:lpstr>Pie Chart</vt:lpstr>
      <vt:lpstr>Bar chart</vt:lpstr>
      <vt:lpstr>Kite Diagram</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Franny Schlicke</cp:lastModifiedBy>
  <cp:revision>239</cp:revision>
  <dcterms:created xsi:type="dcterms:W3CDTF">2017-09-20T14:37:00Z</dcterms:created>
  <dcterms:modified xsi:type="dcterms:W3CDTF">2020-09-16T14:49:27Z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KSOProductBuildVer">
    <vt:lpwstr>1033-10.2.0.7549</vt:lpwstr>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ScaleCrop">
    <vt:bool>false</vt:bool>
  </property>
  <property fmtid="{D5CDD505-2E9C-101B-9397-08002B2CF9AE}" pid="10" name="ShareDoc">
    <vt:bool>false</vt:bool>
  </property>
  <property fmtid="{D5CDD505-2E9C-101B-9397-08002B2CF9AE}" pid="11" name="Slides">
    <vt:i4>40</vt:i4>
  </property>
</Properties>
</file>