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45"/>
  </p:notesMasterIdLst>
  <p:sldIdLst>
    <p:sldId id="259" r:id="rId2"/>
    <p:sldId id="296" r:id="rId3"/>
    <p:sldId id="262" r:id="rId4"/>
    <p:sldId id="304" r:id="rId5"/>
    <p:sldId id="306" r:id="rId6"/>
    <p:sldId id="307" r:id="rId7"/>
    <p:sldId id="308" r:id="rId8"/>
    <p:sldId id="309" r:id="rId9"/>
    <p:sldId id="311" r:id="rId10"/>
    <p:sldId id="310" r:id="rId11"/>
    <p:sldId id="303" r:id="rId12"/>
    <p:sldId id="263" r:id="rId13"/>
    <p:sldId id="300" r:id="rId14"/>
    <p:sldId id="302" r:id="rId15"/>
    <p:sldId id="298" r:id="rId16"/>
    <p:sldId id="264" r:id="rId17"/>
    <p:sldId id="265" r:id="rId18"/>
    <p:sldId id="267" r:id="rId19"/>
    <p:sldId id="274" r:id="rId20"/>
    <p:sldId id="275" r:id="rId21"/>
    <p:sldId id="269" r:id="rId22"/>
    <p:sldId id="279" r:id="rId23"/>
    <p:sldId id="280" r:id="rId24"/>
    <p:sldId id="281" r:id="rId25"/>
    <p:sldId id="276" r:id="rId26"/>
    <p:sldId id="286" r:id="rId27"/>
    <p:sldId id="294" r:id="rId28"/>
    <p:sldId id="287" r:id="rId29"/>
    <p:sldId id="288" r:id="rId30"/>
    <p:sldId id="289" r:id="rId31"/>
    <p:sldId id="290" r:id="rId32"/>
    <p:sldId id="291" r:id="rId33"/>
    <p:sldId id="292" r:id="rId34"/>
    <p:sldId id="293" r:id="rId35"/>
    <p:sldId id="282" r:id="rId36"/>
    <p:sldId id="283" r:id="rId37"/>
    <p:sldId id="284" r:id="rId38"/>
    <p:sldId id="285" r:id="rId39"/>
    <p:sldId id="270" r:id="rId40"/>
    <p:sldId id="268" r:id="rId41"/>
    <p:sldId id="295" r:id="rId42"/>
    <p:sldId id="272" r:id="rId43"/>
    <p:sldId id="27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45" autoAdjust="0"/>
  </p:normalViewPr>
  <p:slideViewPr>
    <p:cSldViewPr snapToGrid="0">
      <p:cViewPr varScale="1">
        <p:scale>
          <a:sx n="81" d="100"/>
          <a:sy n="81" d="100"/>
        </p:scale>
        <p:origin x="8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42C15-231C-47C5-93B4-81DEDCC59173}" type="datetimeFigureOut">
              <a:rPr lang="en-GB" smtClean="0"/>
              <a:pPr/>
              <a:t>22/07/2020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68232-EDFA-4046-9C59-21D28EFAA973}" type="slidenum">
              <a:rPr lang="en-GB" smtClean="0"/>
              <a:pPr/>
              <a:t>‹#›</a:t>
            </a:fld>
            <a:endParaRPr lang="en-GB"/>
          </a:p>
        </p:txBody>
      </p:sp>
    </p:spTree>
    <p:extLst>
      <p:ext uri="{BB962C8B-B14F-4D97-AF65-F5344CB8AC3E}">
        <p14:creationId xmlns:p14="http://schemas.microsoft.com/office/powerpoint/2010/main" val="6664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p:cNvSpPr>
          <p:nvPr>
            <p:ph type="body"/>
          </p:nvPr>
        </p:nvSpPr>
        <p:spPr>
          <a:xfrm>
            <a:off x="685800" y="4343040"/>
            <a:ext cx="5482440" cy="4111200"/>
          </a:xfrm>
          <a:prstGeom prst="rect">
            <a:avLst/>
          </a:prstGeom>
        </p:spPr>
        <p:txBody>
          <a:bodyPr lIns="0" tIns="0" rIns="0" bIns="0"/>
          <a:lstStyle/>
          <a:p>
            <a:endParaRPr lang="en-GB" sz="2000" b="0" strike="noStrike" spc="-1">
              <a:solidFill>
                <a:srgbClr val="000000"/>
              </a:solidFill>
              <a:uFill>
                <a:solidFill>
                  <a:srgbClr val="FFFFFF"/>
                </a:solidFill>
              </a:uFill>
              <a:latin typeface="Arial" panose="020B0604020202020204" pitchFamily="34" charset="0"/>
            </a:endParaRPr>
          </a:p>
        </p:txBody>
      </p:sp>
      <p:sp>
        <p:nvSpPr>
          <p:cNvPr id="358" name="CustomShape 2"/>
          <p:cNvSpPr/>
          <p:nvPr/>
        </p:nvSpPr>
        <p:spPr>
          <a:xfrm>
            <a:off x="3884400" y="8685360"/>
            <a:ext cx="2967840" cy="453240"/>
          </a:xfrm>
          <a:prstGeom prst="rect">
            <a:avLst/>
          </a:prstGeom>
          <a:noFill/>
          <a:ln>
            <a:noFill/>
          </a:ln>
        </p:spPr>
        <p:style>
          <a:lnRef idx="0">
            <a:srgbClr val="FFFFFF"/>
          </a:lnRef>
          <a:fillRef idx="0">
            <a:srgbClr val="FFFFFF"/>
          </a:fillRef>
          <a:effectRef idx="0">
            <a:srgbClr val="FFFFFF"/>
          </a:effectRef>
          <a:fontRef idx="minor"/>
        </p:style>
      </p:sp>
    </p:spTree>
    <p:extLst>
      <p:ext uri="{BB962C8B-B14F-4D97-AF65-F5344CB8AC3E}">
        <p14:creationId xmlns:p14="http://schemas.microsoft.com/office/powerpoint/2010/main" val="147330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body"/>
          </p:nvPr>
        </p:nvSpPr>
        <p:spPr>
          <a:xfrm>
            <a:off x="685800" y="4343400"/>
            <a:ext cx="5486040" cy="411444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82" name="TextShape 2"/>
          <p:cNvSpPr txBox="1"/>
          <p:nvPr/>
        </p:nvSpPr>
        <p:spPr>
          <a:xfrm>
            <a:off x="3884760" y="8685360"/>
            <a:ext cx="2971440" cy="456840"/>
          </a:xfrm>
          <a:prstGeom prst="rect">
            <a:avLst/>
          </a:prstGeom>
          <a:noFill/>
          <a:ln>
            <a:noFill/>
          </a:ln>
        </p:spPr>
        <p:txBody>
          <a:bodyPr anchor="b"/>
          <a:lstStyle/>
          <a:p>
            <a:pPr algn="r">
              <a:lnSpc>
                <a:spcPct val="100000"/>
              </a:lnSpc>
            </a:pPr>
            <a:fld id="{02672F5D-C8FC-418F-8CB7-601097A8DD6A}" type="slidenum">
              <a:rPr lang="en-GB" sz="1200" b="0" strike="noStrike" spc="-1">
                <a:solidFill>
                  <a:srgbClr val="000000"/>
                </a:solidFill>
                <a:uFill>
                  <a:solidFill>
                    <a:srgbClr val="FFFFFF"/>
                  </a:solidFill>
                </a:uFill>
                <a:latin typeface="+mn-lt"/>
                <a:ea typeface="+mn-ea"/>
              </a:rPr>
              <a:pPr algn="r">
                <a:lnSpc>
                  <a:spcPct val="100000"/>
                </a:lnSpc>
              </a:pPr>
              <a:t>20</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7155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spc="-1" smtClean="0">
                <a:solidFill>
                  <a:srgbClr val="000000"/>
                </a:solidFill>
                <a:uFill>
                  <a:solidFill>
                    <a:srgbClr val="FFFFFF"/>
                  </a:solidFill>
                </a:uFill>
                <a:latin typeface="Times New Roman" panose="02020603050405020304"/>
              </a:rPr>
              <a:pPr algn="r"/>
              <a:t>21</a:t>
            </a:fld>
            <a:endParaRPr lang="en-GB" sz="1400"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79113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p:cNvSpPr>
          <p:nvPr>
            <p:ph type="body"/>
          </p:nvPr>
        </p:nvSpPr>
        <p:spPr>
          <a:xfrm>
            <a:off x="685800" y="4343400"/>
            <a:ext cx="5486040" cy="411444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454" name="TextShape 2"/>
          <p:cNvSpPr txBox="1"/>
          <p:nvPr/>
        </p:nvSpPr>
        <p:spPr>
          <a:xfrm>
            <a:off x="3884760" y="8685360"/>
            <a:ext cx="2971440" cy="456840"/>
          </a:xfrm>
          <a:prstGeom prst="rect">
            <a:avLst/>
          </a:prstGeom>
          <a:noFill/>
          <a:ln>
            <a:noFill/>
          </a:ln>
        </p:spPr>
        <p:txBody>
          <a:bodyPr anchor="b"/>
          <a:lstStyle/>
          <a:p>
            <a:pPr algn="r">
              <a:lnSpc>
                <a:spcPct val="100000"/>
              </a:lnSpc>
            </a:pPr>
            <a:fld id="{B060432E-24FE-48B8-A8DB-14F4B38E3C4C}" type="slidenum">
              <a:rPr lang="en-GB" sz="1200" b="0" strike="noStrike" spc="-1">
                <a:solidFill>
                  <a:srgbClr val="000000"/>
                </a:solidFill>
                <a:uFill>
                  <a:solidFill>
                    <a:srgbClr val="FFFFFF"/>
                  </a:solidFill>
                </a:uFill>
                <a:latin typeface="+mn-lt"/>
                <a:ea typeface="+mn-ea"/>
              </a:rPr>
              <a:pPr algn="r">
                <a:lnSpc>
                  <a:spcPct val="100000"/>
                </a:lnSpc>
              </a:pPr>
              <a:t>22</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9259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p:cNvSpPr>
          <p:nvPr>
            <p:ph type="body"/>
          </p:nvPr>
        </p:nvSpPr>
        <p:spPr>
          <a:xfrm>
            <a:off x="685800" y="4343400"/>
            <a:ext cx="5486040" cy="411444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456" name="TextShape 2"/>
          <p:cNvSpPr txBox="1"/>
          <p:nvPr/>
        </p:nvSpPr>
        <p:spPr>
          <a:xfrm>
            <a:off x="3884760" y="8685360"/>
            <a:ext cx="2971440" cy="456840"/>
          </a:xfrm>
          <a:prstGeom prst="rect">
            <a:avLst/>
          </a:prstGeom>
          <a:noFill/>
          <a:ln>
            <a:noFill/>
          </a:ln>
        </p:spPr>
        <p:txBody>
          <a:bodyPr anchor="b"/>
          <a:lstStyle/>
          <a:p>
            <a:pPr algn="r">
              <a:lnSpc>
                <a:spcPct val="100000"/>
              </a:lnSpc>
            </a:pPr>
            <a:fld id="{E4B43C68-EE24-4FCE-8365-A44A621CCABC}" type="slidenum">
              <a:rPr lang="en-GB" sz="1200" b="0" strike="noStrike" spc="-1">
                <a:solidFill>
                  <a:srgbClr val="000000"/>
                </a:solidFill>
                <a:uFill>
                  <a:solidFill>
                    <a:srgbClr val="FFFFFF"/>
                  </a:solidFill>
                </a:uFill>
                <a:latin typeface="+mn-lt"/>
                <a:ea typeface="+mn-ea"/>
              </a:rPr>
              <a:pPr algn="r">
                <a:lnSpc>
                  <a:spcPct val="100000"/>
                </a:lnSpc>
              </a:pPr>
              <a:t>23</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5256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868232-EDFA-4046-9C59-21D28EFAA973}" type="slidenum">
              <a:rPr lang="en-GB" smtClean="0"/>
              <a:pPr/>
              <a:t>27</a:t>
            </a:fld>
            <a:endParaRPr lang="en-GB"/>
          </a:p>
        </p:txBody>
      </p:sp>
    </p:spTree>
    <p:extLst>
      <p:ext uri="{BB962C8B-B14F-4D97-AF65-F5344CB8AC3E}">
        <p14:creationId xmlns:p14="http://schemas.microsoft.com/office/powerpoint/2010/main" val="165195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b="0" strike="noStrike" spc="-1" smtClean="0">
                <a:solidFill>
                  <a:srgbClr val="000000"/>
                </a:solidFill>
                <a:uFill>
                  <a:solidFill>
                    <a:srgbClr val="FFFFFF"/>
                  </a:solidFill>
                </a:uFill>
                <a:latin typeface="Times New Roman" panose="02020603050405020304"/>
              </a:rPr>
              <a:pPr algn="r"/>
              <a:t>35</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86596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pPr marL="215900" indent="-215265">
              <a:lnSpc>
                <a:spcPct val="100000"/>
              </a:lnSpc>
            </a:pPr>
            <a:r>
              <a:rPr lang="en-GB" sz="1800" b="0" strike="noStrike" spc="-1" dirty="0">
                <a:solidFill>
                  <a:srgbClr val="000000"/>
                </a:solidFill>
                <a:uFill>
                  <a:solidFill>
                    <a:srgbClr val="FFFFFF"/>
                  </a:solidFill>
                </a:uFill>
                <a:latin typeface="Arial" panose="020B0604020202020204"/>
              </a:rPr>
              <a:t>Arrows point to the Baked margin</a:t>
            </a:r>
          </a:p>
          <a:p>
            <a:pPr marL="215900" indent="-215265">
              <a:lnSpc>
                <a:spcPct val="100000"/>
              </a:lnSpc>
            </a:pPr>
            <a:endParaRPr lang="en-GB" sz="1800" b="0" strike="noStrike" spc="-1" dirty="0">
              <a:solidFill>
                <a:srgbClr val="000000"/>
              </a:solidFill>
              <a:uFill>
                <a:solidFill>
                  <a:srgbClr val="FFFFFF"/>
                </a:solidFill>
              </a:uFill>
              <a:latin typeface="Arial" panose="020B0604020202020204"/>
            </a:endParaRPr>
          </a:p>
          <a:p>
            <a:pPr marL="215900" indent="-215265">
              <a:lnSpc>
                <a:spcPct val="100000"/>
              </a:lnSpc>
            </a:pPr>
            <a:r>
              <a:rPr lang="en-GB" sz="1800" b="0" strike="noStrike" spc="-1" dirty="0">
                <a:solidFill>
                  <a:srgbClr val="000000"/>
                </a:solidFill>
                <a:uFill>
                  <a:solidFill>
                    <a:srgbClr val="FFFFFF"/>
                  </a:solidFill>
                </a:uFill>
                <a:latin typeface="Arial" panose="020B0604020202020204"/>
              </a:rPr>
              <a:t>Baked Margin Characteristics:</a:t>
            </a:r>
          </a:p>
          <a:p>
            <a:pPr marL="215900" indent="-215265">
              <a:lnSpc>
                <a:spcPct val="100000"/>
              </a:lnSpc>
            </a:pPr>
            <a:r>
              <a:rPr lang="en-GB" sz="1800" b="0" strike="noStrike" spc="-1" dirty="0">
                <a:solidFill>
                  <a:srgbClr val="000000"/>
                </a:solidFill>
                <a:uFill>
                  <a:solidFill>
                    <a:srgbClr val="FFFFFF"/>
                  </a:solidFill>
                </a:uFill>
                <a:latin typeface="Arial" panose="020B0604020202020204"/>
              </a:rPr>
              <a:t>Contact Metamorphism of </a:t>
            </a:r>
            <a:r>
              <a:rPr lang="en-GB" sz="1800" b="1" strike="noStrike" spc="-1" dirty="0">
                <a:solidFill>
                  <a:srgbClr val="000000"/>
                </a:solidFill>
                <a:uFill>
                  <a:solidFill>
                    <a:srgbClr val="FFFFFF"/>
                  </a:solidFill>
                </a:uFill>
                <a:latin typeface="Arial" panose="020B0604020202020204"/>
              </a:rPr>
              <a:t>Mudstones</a:t>
            </a:r>
            <a:endParaRPr lang="en-GB" sz="1800" b="0" strike="noStrike" spc="-1" dirty="0">
              <a:solidFill>
                <a:srgbClr val="000000"/>
              </a:solidFill>
              <a:uFill>
                <a:solidFill>
                  <a:srgbClr val="FFFFFF"/>
                </a:solidFill>
              </a:uFill>
              <a:latin typeface="Arial" panose="020B0604020202020204"/>
            </a:endParaRP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Chemical compositions of minerals in shale is varied and so a range of metamorphic rocks are produced, depending on temperature and distance from intrusion. </a:t>
            </a: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Close contact – Hornfels – High temperatures therefore high grade metamorphism occurs. Hornfels is a fine grained, hard, splintery, </a:t>
            </a:r>
            <a:r>
              <a:rPr lang="en-GB" sz="1800" b="0" strike="noStrike" spc="-1" dirty="0" err="1">
                <a:solidFill>
                  <a:srgbClr val="000000"/>
                </a:solidFill>
                <a:uFill>
                  <a:solidFill>
                    <a:srgbClr val="FFFFFF"/>
                  </a:solidFill>
                </a:uFill>
                <a:latin typeface="Arial" panose="020B0604020202020204"/>
              </a:rPr>
              <a:t>granoblastic</a:t>
            </a:r>
            <a:r>
              <a:rPr lang="en-GB" sz="1800" b="0" strike="noStrike" spc="-1" dirty="0">
                <a:solidFill>
                  <a:srgbClr val="000000"/>
                </a:solidFill>
                <a:uFill>
                  <a:solidFill>
                    <a:srgbClr val="FFFFFF"/>
                  </a:solidFill>
                </a:uFill>
                <a:latin typeface="Arial" panose="020B0604020202020204"/>
              </a:rPr>
              <a:t> rock. </a:t>
            </a: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Intermediate distance from contact – </a:t>
            </a:r>
            <a:r>
              <a:rPr lang="en-GB" sz="1800" b="0" strike="noStrike" spc="-1" dirty="0" err="1">
                <a:solidFill>
                  <a:srgbClr val="000000"/>
                </a:solidFill>
                <a:uFill>
                  <a:solidFill>
                    <a:srgbClr val="FFFFFF"/>
                  </a:solidFill>
                </a:uFill>
                <a:latin typeface="Arial" panose="020B0604020202020204"/>
              </a:rPr>
              <a:t>Andelusite</a:t>
            </a:r>
            <a:r>
              <a:rPr lang="en-GB" sz="1800" b="0" strike="noStrike" spc="-1" dirty="0">
                <a:solidFill>
                  <a:srgbClr val="000000"/>
                </a:solidFill>
                <a:uFill>
                  <a:solidFill>
                    <a:srgbClr val="FFFFFF"/>
                  </a:solidFill>
                </a:uFill>
                <a:latin typeface="Arial" panose="020B0604020202020204"/>
              </a:rPr>
              <a:t> Slate – heat is less intense, medium grade. Has a high content of the metamorphic mineral </a:t>
            </a:r>
            <a:r>
              <a:rPr lang="en-GB" sz="1800" b="0" strike="noStrike" spc="-1" dirty="0" err="1">
                <a:solidFill>
                  <a:srgbClr val="000000"/>
                </a:solidFill>
                <a:uFill>
                  <a:solidFill>
                    <a:srgbClr val="FFFFFF"/>
                  </a:solidFill>
                </a:uFill>
                <a:latin typeface="Arial" panose="020B0604020202020204"/>
              </a:rPr>
              <a:t>andalusite</a:t>
            </a:r>
            <a:endParaRPr lang="en-GB" sz="1800" b="0" strike="noStrike" spc="-1" dirty="0">
              <a:solidFill>
                <a:srgbClr val="000000"/>
              </a:solidFill>
              <a:uFill>
                <a:solidFill>
                  <a:srgbClr val="FFFFFF"/>
                </a:solidFill>
              </a:uFill>
              <a:latin typeface="Arial" panose="020B0604020202020204"/>
            </a:endParaRP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Further away – Spotted Rock – lower temperature, some recrystallisation. </a:t>
            </a:r>
          </a:p>
          <a:p>
            <a:pPr marL="215900" indent="-215265">
              <a:lnSpc>
                <a:spcPct val="100000"/>
              </a:lnSpc>
            </a:pPr>
            <a:endParaRPr lang="en-GB" sz="1800" b="0" strike="noStrike" spc="-1" dirty="0">
              <a:solidFill>
                <a:srgbClr val="000000"/>
              </a:solidFill>
              <a:uFill>
                <a:solidFill>
                  <a:srgbClr val="FFFFFF"/>
                </a:solidFill>
              </a:uFill>
              <a:latin typeface="Arial" panose="020B0604020202020204"/>
            </a:endParaRP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*General gradation from hornfels back through to the original country rock.*</a:t>
            </a:r>
          </a:p>
          <a:p>
            <a:pPr marL="215900" indent="-215265">
              <a:lnSpc>
                <a:spcPct val="100000"/>
              </a:lnSpc>
            </a:pPr>
            <a:endParaRPr lang="en-GB" sz="1800" b="0" strike="noStrike" spc="-1" dirty="0">
              <a:solidFill>
                <a:srgbClr val="000000"/>
              </a:solidFill>
              <a:uFill>
                <a:solidFill>
                  <a:srgbClr val="FFFFFF"/>
                </a:solidFill>
              </a:uFill>
              <a:latin typeface="Arial" panose="020B0604020202020204"/>
            </a:endParaRP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Baked Margin of </a:t>
            </a:r>
            <a:r>
              <a:rPr lang="en-GB" sz="1800" b="1" strike="noStrike" spc="-1" dirty="0">
                <a:solidFill>
                  <a:srgbClr val="000000"/>
                </a:solidFill>
                <a:uFill>
                  <a:solidFill>
                    <a:srgbClr val="FFFFFF"/>
                  </a:solidFill>
                </a:uFill>
                <a:latin typeface="Arial" panose="020B0604020202020204"/>
              </a:rPr>
              <a:t>Sandstone</a:t>
            </a:r>
            <a:endParaRPr lang="en-GB" sz="1800" b="0" strike="noStrike" spc="-1" dirty="0">
              <a:solidFill>
                <a:srgbClr val="000000"/>
              </a:solidFill>
              <a:uFill>
                <a:solidFill>
                  <a:srgbClr val="FFFFFF"/>
                </a:solidFill>
              </a:uFill>
              <a:latin typeface="Arial" panose="020B0604020202020204"/>
            </a:endParaRPr>
          </a:p>
          <a:p>
            <a:pPr marL="215900" indent="-215265">
              <a:lnSpc>
                <a:spcPct val="100000"/>
              </a:lnSpc>
              <a:buClr>
                <a:srgbClr val="000000"/>
              </a:buClr>
              <a:buFont typeface="StarSymbol"/>
              <a:buChar char="-"/>
            </a:pPr>
            <a:r>
              <a:rPr lang="en-GB" sz="1800" b="0" strike="noStrike" spc="-1" dirty="0">
                <a:solidFill>
                  <a:srgbClr val="000000"/>
                </a:solidFill>
                <a:uFill>
                  <a:solidFill>
                    <a:srgbClr val="FFFFFF"/>
                  </a:solidFill>
                </a:uFill>
                <a:latin typeface="Arial" panose="020B0604020202020204"/>
              </a:rPr>
              <a:t>Become lighter – haematite on Permian Sandstone becomes unstable and no longer provides the red colouration.  </a:t>
            </a:r>
          </a:p>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b="0" strike="noStrike" spc="-1" smtClean="0">
                <a:solidFill>
                  <a:srgbClr val="000000"/>
                </a:solidFill>
                <a:uFill>
                  <a:solidFill>
                    <a:srgbClr val="FFFFFF"/>
                  </a:solidFill>
                </a:uFill>
                <a:latin typeface="Times New Roman" panose="02020603050405020304"/>
              </a:rPr>
              <a:pPr algn="r"/>
              <a:t>37</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89248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pPr marL="215900" indent="-215265">
              <a:lnSpc>
                <a:spcPct val="100000"/>
              </a:lnSpc>
            </a:pPr>
            <a:r>
              <a:rPr lang="en-GB" sz="2000" b="0" strike="noStrike" spc="-1" dirty="0">
                <a:solidFill>
                  <a:srgbClr val="000000"/>
                </a:solidFill>
                <a:uFill>
                  <a:solidFill>
                    <a:srgbClr val="FFFFFF"/>
                  </a:solidFill>
                </a:uFill>
                <a:latin typeface="Arial" panose="020B0604020202020204"/>
              </a:rPr>
              <a:t>Chilled Margin: </a:t>
            </a:r>
          </a:p>
          <a:p>
            <a:pPr marL="215900" indent="-215265">
              <a:lnSpc>
                <a:spcPct val="100000"/>
              </a:lnSpc>
            </a:pPr>
            <a:r>
              <a:rPr lang="en-GB" sz="2000" b="0" strike="noStrike" spc="-1" dirty="0">
                <a:solidFill>
                  <a:srgbClr val="000000"/>
                </a:solidFill>
                <a:uFill>
                  <a:solidFill>
                    <a:srgbClr val="FFFFFF"/>
                  </a:solidFill>
                </a:uFill>
                <a:latin typeface="Arial" panose="020B0604020202020204"/>
              </a:rPr>
              <a:t>Definition: where the igneous rock has cooled rapidly so it has fine crystals. </a:t>
            </a:r>
          </a:p>
          <a:p>
            <a:pPr marL="215900" indent="-215265">
              <a:lnSpc>
                <a:spcPct val="100000"/>
              </a:lnSpc>
            </a:pPr>
            <a:endParaRPr lang="en-GB" sz="2000" b="0" strike="noStrike" spc="-1" dirty="0">
              <a:solidFill>
                <a:srgbClr val="000000"/>
              </a:solidFill>
              <a:uFill>
                <a:solidFill>
                  <a:srgbClr val="FFFFFF"/>
                </a:solidFill>
              </a:uFill>
              <a:latin typeface="Arial" panose="020B0604020202020204"/>
            </a:endParaRPr>
          </a:p>
          <a:p>
            <a:pPr marL="215900" indent="-215265">
              <a:lnSpc>
                <a:spcPct val="100000"/>
              </a:lnSpc>
            </a:pPr>
            <a:r>
              <a:rPr lang="en-GB" sz="2000" b="0" strike="noStrike" spc="-1" dirty="0">
                <a:solidFill>
                  <a:srgbClr val="000000"/>
                </a:solidFill>
                <a:uFill>
                  <a:solidFill>
                    <a:srgbClr val="FFFFFF"/>
                  </a:solidFill>
                </a:uFill>
                <a:latin typeface="Arial" panose="020B0604020202020204"/>
              </a:rPr>
              <a:t>Chilled Margin:</a:t>
            </a:r>
          </a:p>
          <a:p>
            <a:pPr marL="215900" indent="-215265">
              <a:lnSpc>
                <a:spcPct val="100000"/>
              </a:lnSpc>
              <a:buClr>
                <a:srgbClr val="000000"/>
              </a:buClr>
              <a:buFont typeface="StarSymbol"/>
              <a:buChar char="-"/>
            </a:pPr>
            <a:r>
              <a:rPr lang="en-GB" sz="2000" b="0" strike="noStrike" spc="-1" dirty="0">
                <a:solidFill>
                  <a:srgbClr val="000000"/>
                </a:solidFill>
                <a:uFill>
                  <a:solidFill>
                    <a:srgbClr val="FFFFFF"/>
                  </a:solidFill>
                </a:uFill>
                <a:latin typeface="Arial" panose="020B0604020202020204"/>
              </a:rPr>
              <a:t>Edge of igneous intrusion, which is closest to the cold country rock</a:t>
            </a:r>
          </a:p>
          <a:p>
            <a:pPr marL="215900" lvl="1" indent="-215265">
              <a:lnSpc>
                <a:spcPct val="100000"/>
              </a:lnSpc>
              <a:buClr>
                <a:srgbClr val="000000"/>
              </a:buClr>
              <a:buFont typeface="StarSymbol"/>
              <a:buChar char="-"/>
            </a:pPr>
            <a:r>
              <a:rPr lang="en-GB" sz="2000" b="0" strike="noStrike" spc="-1" dirty="0">
                <a:solidFill>
                  <a:srgbClr val="000000"/>
                </a:solidFill>
                <a:uFill>
                  <a:solidFill>
                    <a:srgbClr val="FFFFFF"/>
                  </a:solidFill>
                </a:uFill>
                <a:latin typeface="Arial" panose="020B0604020202020204"/>
              </a:rPr>
              <a:t>Cools faster</a:t>
            </a:r>
          </a:p>
          <a:p>
            <a:pPr marL="215900" lvl="1" indent="-215265">
              <a:lnSpc>
                <a:spcPct val="100000"/>
              </a:lnSpc>
              <a:buClr>
                <a:srgbClr val="000000"/>
              </a:buClr>
              <a:buFont typeface="StarSymbol"/>
              <a:buChar char="-"/>
            </a:pPr>
            <a:r>
              <a:rPr lang="en-GB" sz="2000" b="0" strike="noStrike" spc="-1" dirty="0">
                <a:solidFill>
                  <a:srgbClr val="000000"/>
                </a:solidFill>
                <a:uFill>
                  <a:solidFill>
                    <a:srgbClr val="FFFFFF"/>
                  </a:solidFill>
                </a:uFill>
                <a:latin typeface="Arial" panose="020B0604020202020204"/>
              </a:rPr>
              <a:t>Finer crystals</a:t>
            </a:r>
          </a:p>
          <a:p>
            <a:pPr marL="215900" indent="-215265">
              <a:lnSpc>
                <a:spcPct val="100000"/>
              </a:lnSpc>
              <a:buClr>
                <a:srgbClr val="000000"/>
              </a:buClr>
              <a:buFont typeface="StarSymbol"/>
              <a:buChar char="-"/>
            </a:pPr>
            <a:r>
              <a:rPr lang="en-GB" sz="2000" b="0" strike="noStrike" spc="-1" dirty="0">
                <a:solidFill>
                  <a:srgbClr val="000000"/>
                </a:solidFill>
                <a:uFill>
                  <a:solidFill>
                    <a:srgbClr val="FFFFFF"/>
                  </a:solidFill>
                </a:uFill>
                <a:latin typeface="Arial" panose="020B0604020202020204"/>
              </a:rPr>
              <a:t>Densely pack cooling joints – faster cooling therefore more contraction cracks</a:t>
            </a:r>
          </a:p>
          <a:p>
            <a:pPr marL="215900" indent="-215265">
              <a:lnSpc>
                <a:spcPct val="100000"/>
              </a:lnSpc>
              <a:buClr>
                <a:srgbClr val="000000"/>
              </a:buClr>
              <a:buFont typeface="StarSymbol"/>
              <a:buChar char="-"/>
            </a:pPr>
            <a:r>
              <a:rPr lang="en-GB" sz="2000" b="0" strike="noStrike" spc="-1" dirty="0">
                <a:solidFill>
                  <a:srgbClr val="000000"/>
                </a:solidFill>
                <a:uFill>
                  <a:solidFill>
                    <a:srgbClr val="FFFFFF"/>
                  </a:solidFill>
                </a:uFill>
                <a:latin typeface="Arial" panose="020B0604020202020204"/>
              </a:rPr>
              <a:t>Less resistant – more cooling joints for weathering to occur</a:t>
            </a:r>
          </a:p>
          <a:p>
            <a:pPr marL="215900" indent="-215265">
              <a:lnSpc>
                <a:spcPct val="100000"/>
              </a:lnSpc>
              <a:buClr>
                <a:srgbClr val="000000"/>
              </a:buClr>
              <a:buFont typeface="StarSymbol"/>
              <a:buChar char="-"/>
            </a:pPr>
            <a:r>
              <a:rPr lang="en-GB" sz="2000" b="0" strike="noStrike" spc="-1" dirty="0">
                <a:solidFill>
                  <a:srgbClr val="000000"/>
                </a:solidFill>
                <a:uFill>
                  <a:solidFill>
                    <a:srgbClr val="FFFFFF"/>
                  </a:solidFill>
                </a:uFill>
                <a:latin typeface="Arial" panose="020B0604020202020204"/>
              </a:rPr>
              <a:t>Can be only few </a:t>
            </a:r>
            <a:r>
              <a:rPr lang="en-GB" sz="2000" b="0" strike="noStrike" spc="-1" dirty="0" err="1">
                <a:solidFill>
                  <a:srgbClr val="000000"/>
                </a:solidFill>
                <a:uFill>
                  <a:solidFill>
                    <a:srgbClr val="FFFFFF"/>
                  </a:solidFill>
                </a:uFill>
                <a:latin typeface="Arial" panose="020B0604020202020204"/>
              </a:rPr>
              <a:t>cms</a:t>
            </a:r>
            <a:r>
              <a:rPr lang="en-GB" sz="2000" b="0" strike="noStrike" spc="-1" dirty="0">
                <a:solidFill>
                  <a:srgbClr val="000000"/>
                </a:solidFill>
                <a:uFill>
                  <a:solidFill>
                    <a:srgbClr val="FFFFFF"/>
                  </a:solidFill>
                </a:uFill>
                <a:latin typeface="Arial" panose="020B0604020202020204"/>
              </a:rPr>
              <a:t> to </a:t>
            </a:r>
            <a:r>
              <a:rPr lang="en-GB" sz="2000" b="0" strike="noStrike" spc="-1" dirty="0" err="1">
                <a:solidFill>
                  <a:srgbClr val="000000"/>
                </a:solidFill>
                <a:uFill>
                  <a:solidFill>
                    <a:srgbClr val="FFFFFF"/>
                  </a:solidFill>
                </a:uFill>
                <a:latin typeface="Arial" panose="020B0604020202020204"/>
              </a:rPr>
              <a:t>ms</a:t>
            </a:r>
            <a:r>
              <a:rPr lang="en-GB" sz="2000" b="0" strike="noStrike" spc="-1" dirty="0">
                <a:solidFill>
                  <a:srgbClr val="000000"/>
                </a:solidFill>
                <a:uFill>
                  <a:solidFill>
                    <a:srgbClr val="FFFFFF"/>
                  </a:solidFill>
                </a:uFill>
                <a:latin typeface="Arial" panose="020B0604020202020204"/>
              </a:rPr>
              <a:t> wide. </a:t>
            </a:r>
          </a:p>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b="0" strike="noStrike" spc="-1" smtClean="0">
                <a:solidFill>
                  <a:srgbClr val="000000"/>
                </a:solidFill>
                <a:uFill>
                  <a:solidFill>
                    <a:srgbClr val="FFFFFF"/>
                  </a:solidFill>
                </a:uFill>
                <a:latin typeface="Times New Roman" panose="02020603050405020304"/>
              </a:rPr>
              <a:pPr algn="r"/>
              <a:t>38</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80069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spc="-1" smtClean="0">
                <a:solidFill>
                  <a:srgbClr val="000000"/>
                </a:solidFill>
                <a:uFill>
                  <a:solidFill>
                    <a:srgbClr val="FFFFFF"/>
                  </a:solidFill>
                </a:uFill>
                <a:latin typeface="Times New Roman" panose="02020603050405020304"/>
              </a:rPr>
              <a:pPr algn="r"/>
              <a:t>39</a:t>
            </a:fld>
            <a:endParaRPr lang="en-GB" sz="1400"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34972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uFill>
                  <a:solidFill>
                    <a:srgbClr val="FFFFFF"/>
                  </a:solidFill>
                </a:uFill>
                <a:latin typeface="Arial" panose="020B0604020202020204"/>
                <a:ea typeface="DejaVu Sans" panose="020B0603030804020204"/>
              </a:rPr>
              <a:t>Consider:</a:t>
            </a:r>
          </a:p>
          <a:p>
            <a:pPr marL="342900" indent="-341630">
              <a:lnSpc>
                <a:spcPct val="100000"/>
              </a:lnSpc>
              <a:buClr>
                <a:srgbClr val="000000"/>
              </a:buClr>
              <a:buFont typeface="Arial" panose="020B0604020202020204"/>
              <a:buChar char="•"/>
            </a:pPr>
            <a:r>
              <a:rPr lang="en-GB" sz="900" b="0" strike="noStrike" spc="-1" dirty="0">
                <a:solidFill>
                  <a:srgbClr val="000000"/>
                </a:solidFill>
                <a:uFill>
                  <a:solidFill>
                    <a:srgbClr val="FFFFFF"/>
                  </a:solidFill>
                </a:uFill>
                <a:latin typeface="Arial" panose="020B0604020202020204"/>
                <a:ea typeface="DejaVu Sans" panose="020B0603030804020204"/>
              </a:rPr>
              <a:t>Time</a:t>
            </a:r>
            <a:endParaRPr lang="en-GB" sz="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Arial" panose="020B0604020202020204"/>
              <a:buChar char="•"/>
            </a:pPr>
            <a:r>
              <a:rPr lang="en-GB" sz="900" b="0" strike="noStrike" spc="-1" dirty="0">
                <a:solidFill>
                  <a:srgbClr val="000000"/>
                </a:solidFill>
                <a:uFill>
                  <a:solidFill>
                    <a:srgbClr val="FFFFFF"/>
                  </a:solidFill>
                </a:uFill>
                <a:latin typeface="Arial" panose="020B0604020202020204"/>
                <a:ea typeface="DejaVu Sans" panose="020B0603030804020204"/>
              </a:rPr>
              <a:t>Cost</a:t>
            </a:r>
            <a:endParaRPr lang="en-GB" sz="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Arial" panose="020B0604020202020204"/>
              <a:buChar char="•"/>
            </a:pPr>
            <a:r>
              <a:rPr lang="en-GB" sz="900" b="0" strike="noStrike" spc="-1" dirty="0">
                <a:solidFill>
                  <a:srgbClr val="000000"/>
                </a:solidFill>
                <a:uFill>
                  <a:solidFill>
                    <a:srgbClr val="FFFFFF"/>
                  </a:solidFill>
                </a:uFill>
                <a:latin typeface="Arial" panose="020B0604020202020204"/>
                <a:ea typeface="DejaVu Sans" panose="020B0603030804020204"/>
              </a:rPr>
              <a:t>Knowledge </a:t>
            </a:r>
            <a:endParaRPr lang="en-GB" sz="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Symbol" panose="05050102010706020507"/>
              <a:buChar char=""/>
            </a:pPr>
            <a:r>
              <a:rPr lang="en-GB" sz="900" b="0" strike="noStrike" spc="-1" dirty="0">
                <a:solidFill>
                  <a:srgbClr val="000000"/>
                </a:solidFill>
                <a:uFill>
                  <a:solidFill>
                    <a:srgbClr val="FFFFFF"/>
                  </a:solidFill>
                </a:uFill>
                <a:latin typeface="Arial" panose="020B0604020202020204"/>
                <a:ea typeface="DejaVu Sans" panose="020B0603030804020204"/>
              </a:rPr>
              <a:t>Accurate </a:t>
            </a:r>
            <a:endParaRPr lang="en-GB" sz="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Symbol" panose="05050102010706020507"/>
              <a:buChar char=""/>
            </a:pPr>
            <a:r>
              <a:rPr lang="en-GB" sz="900" b="0" strike="noStrike" spc="-1" dirty="0">
                <a:solidFill>
                  <a:srgbClr val="000000"/>
                </a:solidFill>
                <a:uFill>
                  <a:solidFill>
                    <a:srgbClr val="FFFFFF"/>
                  </a:solidFill>
                </a:uFill>
                <a:latin typeface="Arial" panose="020B0604020202020204"/>
                <a:ea typeface="DejaVu Sans" panose="020B0603030804020204"/>
              </a:rPr>
              <a:t>Repeatable</a:t>
            </a:r>
            <a:endParaRPr lang="en-GB" sz="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Symbol" panose="05050102010706020507"/>
              <a:buChar char=""/>
            </a:pPr>
            <a:r>
              <a:rPr lang="en-GB" sz="900" b="0" strike="noStrike" spc="-1" dirty="0">
                <a:solidFill>
                  <a:srgbClr val="000000"/>
                </a:solidFill>
                <a:uFill>
                  <a:solidFill>
                    <a:srgbClr val="FFFFFF"/>
                  </a:solidFill>
                </a:uFill>
                <a:latin typeface="Arial" panose="020B0604020202020204"/>
                <a:ea typeface="DejaVu Sans" panose="020B0603030804020204"/>
              </a:rPr>
              <a:t>Reliable </a:t>
            </a:r>
            <a:endParaRPr lang="en-GB" sz="800" b="0" strike="noStrike" spc="-1" dirty="0">
              <a:solidFill>
                <a:srgbClr val="000000"/>
              </a:solidFill>
              <a:uFill>
                <a:solidFill>
                  <a:srgbClr val="FFFFFF"/>
                </a:solidFill>
              </a:u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strike="noStrike" spc="-1" dirty="0">
              <a:solidFill>
                <a:srgbClr val="000000"/>
              </a:solidFill>
              <a:uFill>
                <a:solidFill>
                  <a:srgbClr val="FFFFFF"/>
                </a:solidFill>
              </a:uFill>
              <a:latin typeface="Arial" panose="020B0604020202020204"/>
            </a:endParaRPr>
          </a:p>
          <a:p>
            <a:endParaRPr lang="en-GB" dirty="0"/>
          </a:p>
        </p:txBody>
      </p:sp>
      <p:sp>
        <p:nvSpPr>
          <p:cNvPr id="4" name="Slide Number Placeholder 3"/>
          <p:cNvSpPr>
            <a:spLocks noGrp="1"/>
          </p:cNvSpPr>
          <p:nvPr>
            <p:ph type="sldNum" sz="quarter" idx="10"/>
          </p:nvPr>
        </p:nvSpPr>
        <p:spPr/>
        <p:txBody>
          <a:bodyPr/>
          <a:lstStyle/>
          <a:p>
            <a:fld id="{B6868232-EDFA-4046-9C59-21D28EFAA973}" type="slidenum">
              <a:rPr lang="en-GB" smtClean="0"/>
              <a:pPr/>
              <a:t>40</a:t>
            </a:fld>
            <a:endParaRPr lang="en-GB"/>
          </a:p>
        </p:txBody>
      </p:sp>
    </p:spTree>
    <p:extLst>
      <p:ext uri="{BB962C8B-B14F-4D97-AF65-F5344CB8AC3E}">
        <p14:creationId xmlns:p14="http://schemas.microsoft.com/office/powerpoint/2010/main" val="167406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spc="-1" smtClean="0">
                <a:solidFill>
                  <a:srgbClr val="000000"/>
                </a:solidFill>
                <a:uFill>
                  <a:solidFill>
                    <a:srgbClr val="FFFFFF"/>
                  </a:solidFill>
                </a:uFill>
                <a:latin typeface="Times New Roman" panose="02020603050405020304"/>
              </a:rPr>
              <a:pPr algn="r"/>
              <a:t>3</a:t>
            </a:fld>
            <a:endParaRPr lang="en-GB" sz="1400"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59273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 name="PlaceHolder 1"/>
          <p:cNvSpPr>
            <a:spLocks noGrp="1"/>
          </p:cNvSpPr>
          <p:nvPr>
            <p:ph type="body"/>
          </p:nvPr>
        </p:nvSpPr>
        <p:spPr>
          <a:xfrm>
            <a:off x="685800" y="4343400"/>
            <a:ext cx="5484960" cy="4113360"/>
          </a:xfrm>
          <a:prstGeom prst="rect">
            <a:avLst/>
          </a:prstGeom>
        </p:spPr>
        <p:txBody>
          <a:bodyPr lIns="0" tIns="0" rIns="0" bIns="0"/>
          <a:lstStyle/>
          <a:p>
            <a:r>
              <a:rPr lang="en-GB" sz="2000" b="1" strike="noStrike" spc="-1" dirty="0">
                <a:solidFill>
                  <a:srgbClr val="000000"/>
                </a:solidFill>
                <a:uFill>
                  <a:solidFill>
                    <a:srgbClr val="FFFFFF"/>
                  </a:solidFill>
                </a:uFill>
                <a:latin typeface="Arial" panose="020B0604020202020204"/>
              </a:rPr>
              <a:t>Population</a:t>
            </a:r>
            <a:r>
              <a:rPr lang="en-GB" sz="2000" b="0" strike="noStrike" spc="-1" dirty="0">
                <a:solidFill>
                  <a:srgbClr val="000000"/>
                </a:solidFill>
                <a:uFill>
                  <a:solidFill>
                    <a:srgbClr val="FFFFFF"/>
                  </a:solidFill>
                </a:uFill>
                <a:latin typeface="Arial" panose="020B0604020202020204"/>
              </a:rPr>
              <a:t> refers to all the data available, for example a census collects data from a whole population.</a:t>
            </a:r>
          </a:p>
          <a:p>
            <a:endParaRPr lang="en-GB" sz="2000" b="0" strike="noStrike" spc="-1" dirty="0">
              <a:solidFill>
                <a:srgbClr val="000000"/>
              </a:solidFill>
              <a:uFill>
                <a:solidFill>
                  <a:srgbClr val="FFFFFF"/>
                </a:solidFill>
              </a:uFill>
              <a:latin typeface="Arial" panose="020B0604020202020204"/>
            </a:endParaRPr>
          </a:p>
          <a:p>
            <a:r>
              <a:rPr lang="en-GB" sz="2000" b="0" strike="noStrike" spc="-1" dirty="0">
                <a:solidFill>
                  <a:srgbClr val="000000"/>
                </a:solidFill>
                <a:uFill>
                  <a:solidFill>
                    <a:srgbClr val="FFFFFF"/>
                  </a:solidFill>
                </a:uFill>
                <a:latin typeface="Arial" panose="020B0604020202020204"/>
              </a:rPr>
              <a:t>A good </a:t>
            </a:r>
            <a:r>
              <a:rPr lang="en-GB" sz="2000" b="1" strike="noStrike" spc="-1" dirty="0">
                <a:solidFill>
                  <a:srgbClr val="000000"/>
                </a:solidFill>
                <a:uFill>
                  <a:solidFill>
                    <a:srgbClr val="FFFFFF"/>
                  </a:solidFill>
                </a:uFill>
                <a:latin typeface="Arial" panose="020B0604020202020204"/>
              </a:rPr>
              <a:t>sample</a:t>
            </a:r>
            <a:r>
              <a:rPr lang="en-GB" sz="2000" b="0" strike="noStrike" spc="-1" dirty="0">
                <a:solidFill>
                  <a:srgbClr val="000000"/>
                </a:solidFill>
                <a:uFill>
                  <a:solidFill>
                    <a:srgbClr val="FFFFFF"/>
                  </a:solidFill>
                </a:uFill>
                <a:latin typeface="Arial" panose="020B0604020202020204"/>
              </a:rPr>
              <a:t> has the following qualities: </a:t>
            </a:r>
          </a:p>
          <a:p>
            <a:pPr marL="215900" indent="-214630">
              <a:lnSpc>
                <a:spcPct val="100000"/>
              </a:lnSpc>
              <a:buClr>
                <a:srgbClr val="000000"/>
              </a:buClr>
              <a:buFont typeface="Arial" panose="020B0604020202020204"/>
              <a:buChar char="•"/>
            </a:pPr>
            <a:r>
              <a:rPr lang="en-GB" sz="2000" b="1" strike="noStrike" spc="-1" dirty="0">
                <a:solidFill>
                  <a:srgbClr val="000000"/>
                </a:solidFill>
                <a:uFill>
                  <a:solidFill>
                    <a:srgbClr val="FFFFFF"/>
                  </a:solidFill>
                </a:uFill>
                <a:latin typeface="Arial" panose="020B0604020202020204"/>
              </a:rPr>
              <a:t>Unbiased</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buClr>
                <a:srgbClr val="000000"/>
              </a:buClr>
              <a:buFont typeface="Arial" panose="020B0604020202020204"/>
              <a:buChar char="•"/>
            </a:pPr>
            <a:r>
              <a:rPr lang="en-GB" sz="2000" b="0" strike="noStrike" spc="-1" dirty="0">
                <a:solidFill>
                  <a:srgbClr val="000000"/>
                </a:solidFill>
                <a:uFill>
                  <a:solidFill>
                    <a:srgbClr val="FFFFFF"/>
                  </a:solidFill>
                </a:uFill>
                <a:latin typeface="Arial" panose="020B0604020202020204"/>
              </a:rPr>
              <a:t>It is precise i.e. it provides an </a:t>
            </a:r>
            <a:r>
              <a:rPr lang="en-GB" sz="2000" b="1" strike="noStrike" spc="-1" dirty="0">
                <a:solidFill>
                  <a:srgbClr val="000000"/>
                </a:solidFill>
                <a:uFill>
                  <a:solidFill>
                    <a:srgbClr val="FFFFFF"/>
                  </a:solidFill>
                </a:uFill>
                <a:latin typeface="Arial" panose="020B0604020202020204"/>
              </a:rPr>
              <a:t>accurate estimate of the population.</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buClr>
                <a:srgbClr val="000000"/>
              </a:buClr>
              <a:buFont typeface="Arial" panose="020B0604020202020204"/>
              <a:buChar char="•"/>
            </a:pPr>
            <a:r>
              <a:rPr lang="en-GB" sz="2000" b="0" strike="noStrike" spc="-1" dirty="0">
                <a:solidFill>
                  <a:srgbClr val="000000"/>
                </a:solidFill>
                <a:uFill>
                  <a:solidFill>
                    <a:srgbClr val="FFFFFF"/>
                  </a:solidFill>
                </a:uFill>
                <a:latin typeface="Arial" panose="020B0604020202020204"/>
              </a:rPr>
              <a:t>Large enough to provide conclusive results in terms of statistical significance.</a:t>
            </a:r>
          </a:p>
          <a:p>
            <a:pPr marL="215900" indent="-214630">
              <a:lnSpc>
                <a:spcPct val="100000"/>
              </a:lnSpc>
              <a:buClr>
                <a:srgbClr val="000000"/>
              </a:buClr>
              <a:buFont typeface="Arial" panose="020B0604020202020204"/>
              <a:buChar char="•"/>
            </a:pPr>
            <a:r>
              <a:rPr lang="en-GB" sz="2000" b="0" strike="noStrike" spc="-1" dirty="0">
                <a:solidFill>
                  <a:srgbClr val="000000"/>
                </a:solidFill>
                <a:uFill>
                  <a:solidFill>
                    <a:srgbClr val="FFFFFF"/>
                  </a:solidFill>
                </a:uFill>
                <a:latin typeface="Arial" panose="020B0604020202020204"/>
              </a:rPr>
              <a:t>Can be collected easily wit the minimum of resources.</a:t>
            </a:r>
          </a:p>
          <a:p>
            <a:pPr marL="215900" indent="-214630">
              <a:lnSpc>
                <a:spcPct val="100000"/>
              </a:lnSpc>
            </a:pP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1" strike="noStrike" spc="-1" dirty="0">
                <a:solidFill>
                  <a:srgbClr val="000000"/>
                </a:solidFill>
                <a:uFill>
                  <a:solidFill>
                    <a:srgbClr val="FFFFFF"/>
                  </a:solidFill>
                </a:uFill>
                <a:latin typeface="Arial" panose="020B0604020202020204"/>
              </a:rPr>
              <a:t>Sampling by opportunity – </a:t>
            </a:r>
            <a:r>
              <a:rPr lang="en-GB" sz="2000" b="0" strike="noStrike" spc="-1" dirty="0">
                <a:solidFill>
                  <a:srgbClr val="000000"/>
                </a:solidFill>
                <a:uFill>
                  <a:solidFill>
                    <a:srgbClr val="FFFFFF"/>
                  </a:solidFill>
                </a:uFill>
                <a:latin typeface="Arial" panose="020B0604020202020204"/>
              </a:rPr>
              <a:t>quick and easy, however  not reprehensive.</a:t>
            </a:r>
          </a:p>
          <a:p>
            <a:pPr marL="215900" indent="-214630">
              <a:lnSpc>
                <a:spcPct val="100000"/>
              </a:lnSpc>
            </a:pPr>
            <a:r>
              <a:rPr lang="en-GB" sz="2000" b="1" strike="noStrike" spc="-1" dirty="0">
                <a:solidFill>
                  <a:srgbClr val="000000"/>
                </a:solidFill>
                <a:uFill>
                  <a:solidFill>
                    <a:srgbClr val="FFFFFF"/>
                  </a:solidFill>
                </a:uFill>
                <a:latin typeface="Arial" panose="020B0604020202020204"/>
              </a:rPr>
              <a:t>Systematic – </a:t>
            </a:r>
            <a:r>
              <a:rPr lang="en-GB" sz="2000" b="0" strike="noStrike" spc="-1" dirty="0">
                <a:solidFill>
                  <a:srgbClr val="000000"/>
                </a:solidFill>
                <a:uFill>
                  <a:solidFill>
                    <a:srgbClr val="FFFFFF"/>
                  </a:solidFill>
                </a:uFill>
                <a:latin typeface="Arial" panose="020B0604020202020204"/>
              </a:rPr>
              <a:t>Samples are chosen in a systematic, or regular way. </a:t>
            </a:r>
            <a:r>
              <a:rPr lang="en-GB" sz="2000" b="1" strike="noStrike" spc="-1" dirty="0">
                <a:solidFill>
                  <a:srgbClr val="000000"/>
                </a:solidFill>
                <a:uFill>
                  <a:solidFill>
                    <a:srgbClr val="FFFFFF"/>
                  </a:solidFill>
                </a:uFill>
                <a:latin typeface="Arial" panose="020B0604020202020204"/>
              </a:rPr>
              <a:t>Regularly distributed in a spatial context e.g. Every 20m</a:t>
            </a:r>
            <a:r>
              <a:rPr lang="en-GB" sz="2000" b="0" strike="noStrike" spc="-1" dirty="0">
                <a:solidFill>
                  <a:srgbClr val="000000"/>
                </a:solidFill>
                <a:uFill>
                  <a:solidFill>
                    <a:srgbClr val="FFFFFF"/>
                  </a:solidFill>
                </a:uFill>
                <a:latin typeface="Arial" panose="020B0604020202020204"/>
              </a:rPr>
              <a:t>, regular intervals in a temporal context e.g. Every 30mins, or regularly numbered e.g. every 10</a:t>
            </a:r>
            <a:r>
              <a:rPr lang="en-GB" sz="2000" b="0" strike="noStrike" spc="-1" baseline="30000" dirty="0">
                <a:solidFill>
                  <a:srgbClr val="000000"/>
                </a:solidFill>
                <a:uFill>
                  <a:solidFill>
                    <a:srgbClr val="FFFFFF"/>
                  </a:solidFill>
                </a:uFill>
                <a:latin typeface="Arial" panose="020B0604020202020204"/>
              </a:rPr>
              <a:t>th</a:t>
            </a:r>
            <a:r>
              <a:rPr lang="en-GB" sz="2000" b="0" strike="noStrike" spc="-1" dirty="0">
                <a:solidFill>
                  <a:srgbClr val="000000"/>
                </a:solidFill>
                <a:uFill>
                  <a:solidFill>
                    <a:srgbClr val="FFFFFF"/>
                  </a:solidFill>
                </a:uFill>
                <a:latin typeface="Arial" panose="020B0604020202020204"/>
              </a:rPr>
              <a:t> house.</a:t>
            </a:r>
          </a:p>
          <a:p>
            <a:pPr marL="215900" indent="-214630">
              <a:lnSpc>
                <a:spcPct val="100000"/>
              </a:lnSpc>
            </a:pP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0" u="sng" strike="noStrike" spc="-1" dirty="0">
                <a:solidFill>
                  <a:srgbClr val="000000"/>
                </a:solidFill>
                <a:uFill>
                  <a:solidFill>
                    <a:srgbClr val="FFFFFF"/>
                  </a:solidFill>
                </a:uFill>
                <a:latin typeface="Arial" panose="020B0604020202020204"/>
              </a:rPr>
              <a:t>Advantages:</a:t>
            </a:r>
            <a:r>
              <a:rPr lang="en-GB" sz="2000" b="0" strike="noStrike" spc="-1" dirty="0">
                <a:solidFill>
                  <a:srgbClr val="000000"/>
                </a:solidFill>
                <a:uFill>
                  <a:solidFill>
                    <a:srgbClr val="FFFFFF"/>
                  </a:solidFill>
                </a:uFill>
                <a:latin typeface="Arial" panose="020B0604020202020204"/>
              </a:rPr>
              <a:t>							</a:t>
            </a:r>
            <a:r>
              <a:rPr lang="en-GB" sz="2000" b="0" u="sng" strike="noStrike" spc="-1" dirty="0">
                <a:solidFill>
                  <a:srgbClr val="000000"/>
                </a:solidFill>
                <a:uFill>
                  <a:solidFill>
                    <a:srgbClr val="FFFFFF"/>
                  </a:solidFill>
                </a:uFill>
                <a:latin typeface="Arial" panose="020B0604020202020204"/>
              </a:rPr>
              <a:t>Disadvantages:</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0" strike="noStrike" spc="-1" dirty="0">
                <a:solidFill>
                  <a:srgbClr val="000000"/>
                </a:solidFill>
                <a:uFill>
                  <a:solidFill>
                    <a:srgbClr val="FFFFFF"/>
                  </a:solidFill>
                </a:uFill>
                <a:latin typeface="Arial" panose="020B0604020202020204"/>
              </a:rPr>
              <a:t>-</a:t>
            </a:r>
            <a:r>
              <a:rPr lang="en-GB" sz="2000" b="1" strike="noStrike" spc="-1" dirty="0">
                <a:solidFill>
                  <a:srgbClr val="000000"/>
                </a:solidFill>
                <a:uFill>
                  <a:solidFill>
                    <a:srgbClr val="FFFFFF"/>
                  </a:solidFill>
                </a:uFill>
                <a:latin typeface="Arial" panose="020B0604020202020204"/>
              </a:rPr>
              <a:t>Straight forward</a:t>
            </a:r>
            <a:r>
              <a:rPr lang="en-GB" sz="2000" b="0" strike="noStrike" spc="-1" dirty="0">
                <a:solidFill>
                  <a:srgbClr val="000000"/>
                </a:solidFill>
                <a:uFill>
                  <a:solidFill>
                    <a:srgbClr val="FFFFFF"/>
                  </a:solidFill>
                </a:uFill>
                <a:latin typeface="Arial" panose="020B0604020202020204"/>
              </a:rPr>
              <a:t> and easy to carry out					-</a:t>
            </a:r>
            <a:r>
              <a:rPr lang="en-GB" sz="2000" b="1" strike="noStrike" spc="-1" dirty="0">
                <a:solidFill>
                  <a:srgbClr val="000000"/>
                </a:solidFill>
                <a:uFill>
                  <a:solidFill>
                    <a:srgbClr val="FFFFFF"/>
                  </a:solidFill>
                </a:uFill>
                <a:latin typeface="Arial" panose="020B0604020202020204"/>
              </a:rPr>
              <a:t>More biased</a:t>
            </a:r>
            <a:r>
              <a:rPr lang="en-GB" sz="2000" b="0" strike="noStrike" spc="-1" dirty="0">
                <a:solidFill>
                  <a:srgbClr val="000000"/>
                </a:solidFill>
                <a:uFill>
                  <a:solidFill>
                    <a:srgbClr val="FFFFFF"/>
                  </a:solidFill>
                </a:uFill>
                <a:latin typeface="Arial" panose="020B0604020202020204"/>
              </a:rPr>
              <a:t> as not all member or points have an 							equal chance of being selected</a:t>
            </a:r>
          </a:p>
          <a:p>
            <a:pPr marL="215900" indent="-214630">
              <a:lnSpc>
                <a:spcPct val="100000"/>
              </a:lnSpc>
            </a:pPr>
            <a:r>
              <a:rPr lang="en-GB" sz="2000" b="0" strike="noStrike" spc="-1" dirty="0">
                <a:solidFill>
                  <a:srgbClr val="000000"/>
                </a:solidFill>
                <a:uFill>
                  <a:solidFill>
                    <a:srgbClr val="FFFFFF"/>
                  </a:solidFill>
                </a:uFill>
                <a:latin typeface="Arial" panose="020B0604020202020204"/>
              </a:rPr>
              <a:t>-Good coverage of study area can be easily achieved</a:t>
            </a:r>
          </a:p>
          <a:p>
            <a:pPr marL="215900" indent="-214630">
              <a:lnSpc>
                <a:spcPct val="100000"/>
              </a:lnSpc>
            </a:pPr>
            <a:r>
              <a:rPr lang="en-GB" sz="2000" b="0" strike="noStrike" spc="-1" dirty="0">
                <a:solidFill>
                  <a:srgbClr val="000000"/>
                </a:solidFill>
                <a:uFill>
                  <a:solidFill>
                    <a:srgbClr val="FFFFFF"/>
                  </a:solidFill>
                </a:uFill>
                <a:latin typeface="Arial" panose="020B0604020202020204"/>
              </a:rPr>
              <a:t>-Can </a:t>
            </a:r>
            <a:r>
              <a:rPr lang="en-GB" sz="2000" b="1" strike="noStrike" spc="-1" dirty="0">
                <a:solidFill>
                  <a:srgbClr val="000000"/>
                </a:solidFill>
                <a:uFill>
                  <a:solidFill>
                    <a:srgbClr val="FFFFFF"/>
                  </a:solidFill>
                </a:uFill>
                <a:latin typeface="Arial" panose="020B0604020202020204"/>
              </a:rPr>
              <a:t>cover a large area						-</a:t>
            </a:r>
            <a:r>
              <a:rPr lang="en-GB" sz="2000" b="0" strike="noStrike" spc="-1" dirty="0">
                <a:solidFill>
                  <a:srgbClr val="000000"/>
                </a:solidFill>
                <a:uFill>
                  <a:solidFill>
                    <a:srgbClr val="FFFFFF"/>
                  </a:solidFill>
                </a:uFill>
                <a:latin typeface="Arial" panose="020B0604020202020204"/>
              </a:rPr>
              <a:t>Can lead to an </a:t>
            </a:r>
            <a:r>
              <a:rPr lang="en-GB" sz="2000" b="1" strike="noStrike" spc="-1" dirty="0">
                <a:solidFill>
                  <a:srgbClr val="000000"/>
                </a:solidFill>
                <a:uFill>
                  <a:solidFill>
                    <a:srgbClr val="FFFFFF"/>
                  </a:solidFill>
                </a:uFill>
                <a:latin typeface="Arial" panose="020B0604020202020204"/>
              </a:rPr>
              <a:t>over or under 								representation </a:t>
            </a:r>
            <a:r>
              <a:rPr lang="en-GB" sz="2000" b="0" strike="noStrike" spc="-1" dirty="0">
                <a:solidFill>
                  <a:srgbClr val="000000"/>
                </a:solidFill>
                <a:uFill>
                  <a:solidFill>
                    <a:srgbClr val="FFFFFF"/>
                  </a:solidFill>
                </a:uFill>
                <a:latin typeface="Arial" panose="020B0604020202020204"/>
              </a:rPr>
              <a:t>of a particle pattern.</a:t>
            </a:r>
          </a:p>
          <a:p>
            <a:pPr marL="215900" indent="-214630">
              <a:lnSpc>
                <a:spcPct val="100000"/>
              </a:lnSpc>
            </a:pPr>
            <a:r>
              <a:rPr lang="en-GB" sz="2000" b="1" strike="noStrike" spc="-1" dirty="0">
                <a:solidFill>
                  <a:srgbClr val="000000"/>
                </a:solidFill>
                <a:uFill>
                  <a:solidFill>
                    <a:srgbClr val="FFFFFF"/>
                  </a:solidFill>
                </a:uFill>
                <a:latin typeface="Arial" panose="020B0604020202020204"/>
              </a:rPr>
              <a:t>Random</a:t>
            </a:r>
            <a:r>
              <a:rPr lang="en-GB" sz="2000" b="0" strike="noStrike" spc="-1" dirty="0">
                <a:solidFill>
                  <a:srgbClr val="000000"/>
                </a:solidFill>
                <a:uFill>
                  <a:solidFill>
                    <a:srgbClr val="FFFFFF"/>
                  </a:solidFill>
                </a:uFill>
                <a:latin typeface="Arial" panose="020B0604020202020204"/>
              </a:rPr>
              <a:t> – can use a random numbers table</a:t>
            </a:r>
          </a:p>
          <a:p>
            <a:pPr marL="215900" indent="-214630">
              <a:lnSpc>
                <a:spcPct val="100000"/>
              </a:lnSpc>
            </a:pPr>
            <a:r>
              <a:rPr lang="en-GB" sz="2000" b="0" u="sng" strike="noStrike" spc="-1" dirty="0">
                <a:solidFill>
                  <a:srgbClr val="000000"/>
                </a:solidFill>
                <a:uFill>
                  <a:solidFill>
                    <a:srgbClr val="FFFFFF"/>
                  </a:solidFill>
                </a:uFill>
                <a:latin typeface="Arial" panose="020B0604020202020204"/>
              </a:rPr>
              <a:t>Advantages:	</a:t>
            </a:r>
            <a:r>
              <a:rPr lang="en-GB" sz="2000" b="0" strike="noStrike" spc="-1" dirty="0">
                <a:solidFill>
                  <a:srgbClr val="000000"/>
                </a:solidFill>
                <a:uFill>
                  <a:solidFill>
                    <a:srgbClr val="FFFFFF"/>
                  </a:solidFill>
                </a:uFill>
                <a:latin typeface="Arial" panose="020B0604020202020204"/>
              </a:rPr>
              <a:t>						</a:t>
            </a:r>
            <a:r>
              <a:rPr lang="en-GB" sz="2000" b="0" u="sng" strike="noStrike" spc="-1" dirty="0">
                <a:solidFill>
                  <a:srgbClr val="000000"/>
                </a:solidFill>
                <a:uFill>
                  <a:solidFill>
                    <a:srgbClr val="FFFFFF"/>
                  </a:solidFill>
                </a:uFill>
                <a:latin typeface="Arial" panose="020B0604020202020204"/>
              </a:rPr>
              <a:t>Disadvantages:</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0" strike="noStrike" spc="-1" dirty="0">
                <a:solidFill>
                  <a:srgbClr val="000000"/>
                </a:solidFill>
                <a:uFill>
                  <a:solidFill>
                    <a:srgbClr val="FFFFFF"/>
                  </a:solidFill>
                </a:uFill>
                <a:latin typeface="Arial" panose="020B0604020202020204"/>
              </a:rPr>
              <a:t>-Can be used with a large sample.</a:t>
            </a:r>
          </a:p>
          <a:p>
            <a:pPr marL="215900" indent="-214630">
              <a:lnSpc>
                <a:spcPct val="100000"/>
              </a:lnSpc>
            </a:pPr>
            <a:r>
              <a:rPr lang="en-GB" sz="2000" b="0" strike="noStrike" spc="-1" dirty="0">
                <a:solidFill>
                  <a:srgbClr val="000000"/>
                </a:solidFill>
                <a:uFill>
                  <a:solidFill>
                    <a:srgbClr val="FFFFFF"/>
                  </a:solidFill>
                </a:uFill>
                <a:latin typeface="Arial" panose="020B0604020202020204"/>
              </a:rPr>
              <a:t>-Avoids bias each member of the sample have equal chance of being selected/ no subjectivity. 	-Can lead to a poor representation of 								the sample if an area is not hit by 								random numbers table.</a:t>
            </a:r>
          </a:p>
          <a:p>
            <a:pPr marL="215900" indent="-214630">
              <a:lnSpc>
                <a:spcPct val="100000"/>
              </a:lnSpc>
            </a:pP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0" strike="noStrike" spc="-1" dirty="0">
                <a:solidFill>
                  <a:srgbClr val="000000"/>
                </a:solidFill>
                <a:uFill>
                  <a:solidFill>
                    <a:srgbClr val="FFFFFF"/>
                  </a:solidFill>
                </a:uFill>
                <a:latin typeface="Arial" panose="020B0604020202020204"/>
              </a:rPr>
              <a:t>								-Produces large samples therefore time consuming.</a:t>
            </a:r>
          </a:p>
          <a:p>
            <a:pPr marL="215900" indent="-214630">
              <a:lnSpc>
                <a:spcPct val="100000"/>
              </a:lnSpc>
            </a:pP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1" strike="noStrike" spc="-1" dirty="0">
                <a:solidFill>
                  <a:srgbClr val="000000"/>
                </a:solidFill>
                <a:uFill>
                  <a:solidFill>
                    <a:srgbClr val="FFFFFF"/>
                  </a:solidFill>
                </a:uFill>
                <a:latin typeface="Arial" panose="020B0604020202020204"/>
              </a:rPr>
              <a:t>Stratified</a:t>
            </a:r>
            <a:r>
              <a:rPr lang="en-GB" sz="2000" b="0" strike="noStrike" spc="-1" dirty="0">
                <a:solidFill>
                  <a:srgbClr val="000000"/>
                </a:solidFill>
                <a:uFill>
                  <a:solidFill>
                    <a:srgbClr val="FFFFFF"/>
                  </a:solidFill>
                </a:uFill>
                <a:latin typeface="Arial" panose="020B0604020202020204"/>
              </a:rPr>
              <a:t> – Used when parent population or sampling frame is </a:t>
            </a:r>
            <a:r>
              <a:rPr lang="en-GB" sz="2000" b="1" strike="noStrike" spc="-1" dirty="0">
                <a:solidFill>
                  <a:srgbClr val="000000"/>
                </a:solidFill>
                <a:uFill>
                  <a:solidFill>
                    <a:srgbClr val="FFFFFF"/>
                  </a:solidFill>
                </a:uFill>
                <a:latin typeface="Arial" panose="020B0604020202020204"/>
              </a:rPr>
              <a:t>made up of sub-sets of know size</a:t>
            </a:r>
            <a:r>
              <a:rPr lang="en-GB" sz="2000" b="0" strike="noStrike" spc="-1" dirty="0">
                <a:solidFill>
                  <a:srgbClr val="000000"/>
                </a:solidFill>
                <a:uFill>
                  <a:solidFill>
                    <a:srgbClr val="FFFFFF"/>
                  </a:solidFill>
                </a:uFill>
                <a:latin typeface="Arial" panose="020B0604020202020204"/>
              </a:rPr>
              <a:t>. These sub sets make up different proportions of the total there sampling should be stratified to </a:t>
            </a:r>
            <a:r>
              <a:rPr lang="en-GB" sz="2000" b="1" strike="noStrike" spc="-1" dirty="0">
                <a:solidFill>
                  <a:srgbClr val="000000"/>
                </a:solidFill>
                <a:uFill>
                  <a:solidFill>
                    <a:srgbClr val="FFFFFF"/>
                  </a:solidFill>
                </a:uFill>
                <a:latin typeface="Arial" panose="020B0604020202020204"/>
              </a:rPr>
              <a:t>ensure that results are proportional and representative of the whole.</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0" u="sng" strike="noStrike" spc="-1" dirty="0">
                <a:solidFill>
                  <a:srgbClr val="000000"/>
                </a:solidFill>
                <a:uFill>
                  <a:solidFill>
                    <a:srgbClr val="FFFFFF"/>
                  </a:solidFill>
                </a:uFill>
                <a:latin typeface="Arial" panose="020B0604020202020204"/>
              </a:rPr>
              <a:t>Advantages:</a:t>
            </a:r>
            <a:r>
              <a:rPr lang="en-GB" sz="2000" b="0" strike="noStrike" spc="-1" dirty="0">
                <a:solidFill>
                  <a:srgbClr val="000000"/>
                </a:solidFill>
                <a:uFill>
                  <a:solidFill>
                    <a:srgbClr val="FFFFFF"/>
                  </a:solidFill>
                </a:uFill>
                <a:latin typeface="Arial" panose="020B0604020202020204"/>
              </a:rPr>
              <a:t>							</a:t>
            </a:r>
            <a:r>
              <a:rPr lang="en-GB" sz="2000" b="0" u="sng" strike="noStrike" spc="-1" dirty="0">
                <a:solidFill>
                  <a:srgbClr val="000000"/>
                </a:solidFill>
                <a:uFill>
                  <a:solidFill>
                    <a:srgbClr val="FFFFFF"/>
                  </a:solidFill>
                </a:uFill>
                <a:latin typeface="Arial" panose="020B0604020202020204"/>
              </a:rPr>
              <a:t>Disadvantages:</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r>
              <a:rPr lang="en-GB" sz="2000" b="0" strike="noStrike" spc="-1" dirty="0">
                <a:solidFill>
                  <a:srgbClr val="000000"/>
                </a:solidFill>
                <a:uFill>
                  <a:solidFill>
                    <a:srgbClr val="FFFFFF"/>
                  </a:solidFill>
                </a:uFill>
                <a:latin typeface="Arial" panose="020B0604020202020204"/>
              </a:rPr>
              <a:t>-If proportions of the sub-sets are known it can generate results which are more representative	-Sub-sets must be known accurately 	</a:t>
            </a:r>
            <a:br>
              <a:rPr lang="en-GB" sz="2000" b="0" strike="noStrike" spc="-1" dirty="0">
                <a:solidFill>
                  <a:srgbClr val="000000"/>
                </a:solidFill>
                <a:uFill>
                  <a:solidFill>
                    <a:srgbClr val="FFFFFF"/>
                  </a:solidFill>
                </a:uFill>
                <a:latin typeface="Arial" panose="020B0604020202020204"/>
              </a:rPr>
            </a:br>
            <a:r>
              <a:rPr lang="en-GB" sz="2000" b="0" strike="noStrike" spc="-1" dirty="0">
                <a:solidFill>
                  <a:srgbClr val="000000"/>
                </a:solidFill>
                <a:uFill>
                  <a:solidFill>
                    <a:srgbClr val="FFFFFF"/>
                  </a:solidFill>
                </a:uFill>
                <a:latin typeface="Arial" panose="020B0604020202020204"/>
              </a:rPr>
              <a:t>of the whole population						for it to work correctly																			</a:t>
            </a:r>
          </a:p>
          <a:p>
            <a:pPr marL="215900" indent="-214630">
              <a:lnSpc>
                <a:spcPct val="100000"/>
              </a:lnSpc>
            </a:pPr>
            <a:r>
              <a:rPr lang="en-GB" sz="2000" b="0" strike="noStrike" spc="-1" dirty="0">
                <a:solidFill>
                  <a:srgbClr val="000000"/>
                </a:solidFill>
                <a:uFill>
                  <a:solidFill>
                    <a:srgbClr val="FFFFFF"/>
                  </a:solidFill>
                </a:uFill>
                <a:latin typeface="Arial" panose="020B0604020202020204"/>
              </a:rPr>
              <a:t>-It is very flexible and applicable to many geographical enquires.</a:t>
            </a:r>
          </a:p>
          <a:p>
            <a:pPr marL="215900" indent="-214630">
              <a:lnSpc>
                <a:spcPct val="100000"/>
              </a:lnSpc>
            </a:pPr>
            <a:r>
              <a:rPr lang="en-GB" sz="2000" b="0" strike="noStrike" spc="-1" dirty="0">
                <a:solidFill>
                  <a:srgbClr val="000000"/>
                </a:solidFill>
                <a:uFill>
                  <a:solidFill>
                    <a:srgbClr val="FFFFFF"/>
                  </a:solidFill>
                </a:uFill>
                <a:latin typeface="Arial" panose="020B0604020202020204"/>
              </a:rPr>
              <a:t>-Correlations and comparisons can be made between sub-sets.</a:t>
            </a:r>
          </a:p>
          <a:p>
            <a:pPr marL="215900" indent="-214630">
              <a:lnSpc>
                <a:spcPct val="100000"/>
              </a:lnSpc>
            </a:pPr>
            <a:r>
              <a:rPr lang="en-GB" sz="2000" b="1" strike="noStrike" spc="-1" dirty="0">
                <a:solidFill>
                  <a:srgbClr val="000000"/>
                </a:solidFill>
                <a:uFill>
                  <a:solidFill>
                    <a:srgbClr val="FFFFFF"/>
                  </a:solidFill>
                </a:uFill>
                <a:latin typeface="Arial" panose="020B0604020202020204"/>
              </a:rPr>
              <a:t> </a:t>
            </a:r>
            <a:endParaRPr lang="en-GB" sz="2000" b="0" strike="noStrike" spc="-1" dirty="0">
              <a:solidFill>
                <a:srgbClr val="000000"/>
              </a:solidFill>
              <a:uFill>
                <a:solidFill>
                  <a:srgbClr val="FFFFFF"/>
                </a:solidFill>
              </a:uFill>
              <a:latin typeface="Arial" panose="020B0604020202020204"/>
            </a:endParaRPr>
          </a:p>
          <a:p>
            <a:pPr marL="215900" indent="-214630">
              <a:lnSpc>
                <a:spcPct val="100000"/>
              </a:lnSpc>
            </a:pPr>
            <a:endParaRPr lang="en-GB" sz="2000" b="0" strike="noStrike" spc="-1" dirty="0">
              <a:solidFill>
                <a:srgbClr val="000000"/>
              </a:solidFill>
              <a:uFill>
                <a:solidFill>
                  <a:srgbClr val="FFFFFF"/>
                </a:solidFill>
              </a:uFill>
              <a:latin typeface="Arial" panose="020B0604020202020204"/>
            </a:endParaRPr>
          </a:p>
        </p:txBody>
      </p:sp>
      <p:sp>
        <p:nvSpPr>
          <p:cNvPr id="2604"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3BA76E3-6755-4698-BC25-E6625831D348}" type="slidenum">
              <a:rPr lang="en-GB" sz="1200" b="0" strike="noStrike" spc="-1">
                <a:solidFill>
                  <a:srgbClr val="000000"/>
                </a:solidFill>
                <a:uFill>
                  <a:solidFill>
                    <a:srgbClr val="FFFFFF"/>
                  </a:solidFill>
                </a:uFill>
                <a:latin typeface="Times New Roman" panose="02020603050405020304"/>
              </a:rPr>
              <a:pPr algn="r">
                <a:lnSpc>
                  <a:spcPct val="100000"/>
                </a:lnSpc>
              </a:pPr>
              <a:t>42</a:t>
            </a:fld>
            <a:endParaRPr lang="en-GB" sz="18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920645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5" name="PlaceHolder 1"/>
          <p:cNvSpPr>
            <a:spLocks noGrp="1"/>
          </p:cNvSpPr>
          <p:nvPr>
            <p:ph type="body"/>
          </p:nvPr>
        </p:nvSpPr>
        <p:spPr>
          <a:xfrm>
            <a:off x="685800" y="4343400"/>
            <a:ext cx="5484960" cy="4113360"/>
          </a:xfrm>
          <a:prstGeom prst="rect">
            <a:avLst/>
          </a:prstGeom>
        </p:spPr>
        <p:txBody>
          <a:bodyPr lIns="0" tIns="0" rIns="0" bIns="0"/>
          <a:lstStyle/>
          <a:p>
            <a:r>
              <a:rPr lang="en-GB" sz="2000" b="0" strike="noStrike" spc="-1" dirty="0">
                <a:solidFill>
                  <a:srgbClr val="000000"/>
                </a:solidFill>
                <a:uFill>
                  <a:solidFill>
                    <a:srgbClr val="FFFFFF"/>
                  </a:solidFill>
                </a:uFill>
                <a:latin typeface="Arial" panose="020B0604020202020204"/>
              </a:rPr>
              <a:t>Line transect: usually done over a short distance.</a:t>
            </a:r>
          </a:p>
          <a:p>
            <a:endParaRPr lang="en-GB" sz="2000" b="0" strike="noStrike" spc="-1" dirty="0">
              <a:solidFill>
                <a:srgbClr val="000000"/>
              </a:solidFill>
              <a:uFill>
                <a:solidFill>
                  <a:srgbClr val="FFFFFF"/>
                </a:solidFill>
              </a:uFill>
              <a:latin typeface="Arial" panose="020B0604020202020204"/>
            </a:endParaRPr>
          </a:p>
          <a:p>
            <a:r>
              <a:rPr lang="en-GB" sz="2000" b="0" strike="noStrike" spc="-1" dirty="0">
                <a:solidFill>
                  <a:srgbClr val="000000"/>
                </a:solidFill>
                <a:uFill>
                  <a:solidFill>
                    <a:srgbClr val="FFFFFF"/>
                  </a:solidFill>
                </a:uFill>
                <a:latin typeface="Arial" panose="020B0604020202020204"/>
              </a:rPr>
              <a:t>Belt Transect: Only over a short distance as time consuming.</a:t>
            </a:r>
          </a:p>
          <a:p>
            <a:endParaRPr lang="en-GB" sz="2000" b="0" strike="noStrike" spc="-1" dirty="0">
              <a:solidFill>
                <a:srgbClr val="000000"/>
              </a:solidFill>
              <a:uFill>
                <a:solidFill>
                  <a:srgbClr val="FFFFFF"/>
                </a:solidFill>
              </a:uFill>
              <a:latin typeface="Arial" panose="020B0604020202020204"/>
            </a:endParaRPr>
          </a:p>
          <a:p>
            <a:r>
              <a:rPr lang="en-GB" sz="2000" b="0" strike="noStrike" spc="-1" dirty="0">
                <a:solidFill>
                  <a:srgbClr val="000000"/>
                </a:solidFill>
                <a:uFill>
                  <a:solidFill>
                    <a:srgbClr val="FFFFFF"/>
                  </a:solidFill>
                </a:uFill>
                <a:latin typeface="Arial" panose="020B0604020202020204"/>
              </a:rPr>
              <a:t>Interrupted Belt Transect: Good for long distances.</a:t>
            </a:r>
          </a:p>
        </p:txBody>
      </p:sp>
      <p:sp>
        <p:nvSpPr>
          <p:cNvPr id="2606"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16A7BF4-608A-49DC-92E6-6FEB1E32733B}" type="slidenum">
              <a:rPr lang="en-GB" sz="1200" b="0" strike="noStrike" spc="-1">
                <a:solidFill>
                  <a:srgbClr val="000000"/>
                </a:solidFill>
                <a:uFill>
                  <a:solidFill>
                    <a:srgbClr val="FFFFFF"/>
                  </a:solidFill>
                </a:uFill>
                <a:latin typeface="Arial" panose="020B0604020202020204"/>
                <a:ea typeface="+mn-ea"/>
              </a:rPr>
              <a:pPr algn="r">
                <a:lnSpc>
                  <a:spcPct val="100000"/>
                </a:lnSpc>
              </a:pPr>
              <a:t>43</a:t>
            </a:fld>
            <a:endParaRPr lang="en-GB" sz="18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413221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spc="-1" smtClean="0">
                <a:solidFill>
                  <a:srgbClr val="000000"/>
                </a:solidFill>
                <a:uFill>
                  <a:solidFill>
                    <a:srgbClr val="FFFFFF"/>
                  </a:solidFill>
                </a:uFill>
                <a:latin typeface="Times New Roman" panose="02020603050405020304"/>
              </a:rPr>
              <a:pPr algn="r"/>
              <a:t>11</a:t>
            </a:fld>
            <a:endParaRPr lang="en-GB" sz="1400"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5927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b="0" strike="noStrike" spc="-1" smtClean="0">
                <a:solidFill>
                  <a:srgbClr val="000000"/>
                </a:solidFill>
                <a:uFill>
                  <a:solidFill>
                    <a:srgbClr val="FFFFFF"/>
                  </a:solidFill>
                </a:uFill>
                <a:latin typeface="Times New Roman" panose="02020603050405020304"/>
              </a:rPr>
              <a:pPr algn="r"/>
              <a:t>12</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21124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Mid. Jurassic Entrada Fm., Uintah Co., Utah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supermature</a:t>
            </a:r>
            <a:r>
              <a:rPr lang="en-US" sz="1200" b="0" i="0" u="none" strike="noStrike" kern="1200" baseline="0" dirty="0">
                <a:solidFill>
                  <a:schemeClr val="tx1"/>
                </a:solidFill>
                <a:latin typeface="+mn-lt"/>
                <a:ea typeface="+mn-ea"/>
                <a:cs typeface="+mn-cs"/>
              </a:rPr>
              <a:t> sandstone that meets all aspects of the definition of that textural term. It lacks any clay matrix and consists of very well-sorted and very well-rounded quartz grains. This sandstone is </a:t>
            </a:r>
            <a:r>
              <a:rPr lang="en-US" sz="1200" b="0" i="0" u="none" strike="noStrike" kern="1200" baseline="0" dirty="0" err="1">
                <a:solidFill>
                  <a:schemeClr val="tx1"/>
                </a:solidFill>
                <a:latin typeface="+mn-lt"/>
                <a:ea typeface="+mn-ea"/>
                <a:cs typeface="+mn-cs"/>
              </a:rPr>
              <a:t>eolian</a:t>
            </a:r>
            <a:r>
              <a:rPr lang="en-US" sz="1200" b="0" i="0" u="none" strike="noStrike" kern="1200" baseline="0" dirty="0">
                <a:solidFill>
                  <a:schemeClr val="tx1"/>
                </a:solidFill>
                <a:latin typeface="+mn-lt"/>
                <a:ea typeface="+mn-ea"/>
                <a:cs typeface="+mn-cs"/>
              </a:rPr>
              <a:t>—a depositional environment, which is most commonly, but by no means exclusively, associated with deposition of </a:t>
            </a:r>
            <a:r>
              <a:rPr lang="en-US" sz="1200" b="0" i="0" u="none" strike="noStrike" kern="1200" baseline="0" dirty="0" err="1">
                <a:solidFill>
                  <a:schemeClr val="tx1"/>
                </a:solidFill>
                <a:latin typeface="+mn-lt"/>
                <a:ea typeface="+mn-ea"/>
                <a:cs typeface="+mn-cs"/>
              </a:rPr>
              <a:t>supermature</a:t>
            </a:r>
            <a:r>
              <a:rPr lang="en-US" sz="1200" b="0" i="0" u="none" strike="noStrike" kern="1200" baseline="0" dirty="0">
                <a:solidFill>
                  <a:schemeClr val="tx1"/>
                </a:solidFill>
                <a:latin typeface="+mn-lt"/>
                <a:ea typeface="+mn-ea"/>
                <a:cs typeface="+mn-cs"/>
              </a:rPr>
              <a:t> sandstones. As in most such deposits, it is also compositionally mature with virtually nothing but quartz present as a result of mechanical, and perhaps also chemical, degradation of other, more unstable minerals </a:t>
            </a:r>
          </a:p>
          <a:p>
            <a:r>
              <a:rPr lang="en-US" sz="1200" b="0" i="0" u="none" strike="noStrike" kern="1200" baseline="0" dirty="0">
                <a:solidFill>
                  <a:schemeClr val="tx1"/>
                </a:solidFill>
                <a:latin typeface="+mn-lt"/>
                <a:ea typeface="+mn-ea"/>
                <a:cs typeface="+mn-cs"/>
              </a:rPr>
              <a:t>PPL, BDI, Scale bar = 0.26 mm </a:t>
            </a:r>
            <a:endParaRPr lang="en-US" dirty="0"/>
          </a:p>
        </p:txBody>
      </p:sp>
      <p:sp>
        <p:nvSpPr>
          <p:cNvPr id="4" name="Slide Number Placeholder 3"/>
          <p:cNvSpPr>
            <a:spLocks noGrp="1"/>
          </p:cNvSpPr>
          <p:nvPr>
            <p:ph type="sldNum" sz="quarter" idx="10"/>
          </p:nvPr>
        </p:nvSpPr>
        <p:spPr/>
        <p:txBody>
          <a:bodyPr/>
          <a:lstStyle/>
          <a:p>
            <a:fld id="{EE643CEE-840B-CE42-B893-E81C8A5BAFDA}" type="slidenum">
              <a:rPr lang="en-US" smtClean="0"/>
              <a:pPr/>
              <a:t>13</a:t>
            </a:fld>
            <a:endParaRPr lang="en-US"/>
          </a:p>
        </p:txBody>
      </p:sp>
    </p:spTree>
    <p:extLst>
      <p:ext uri="{BB962C8B-B14F-4D97-AF65-F5344CB8AC3E}">
        <p14:creationId xmlns:p14="http://schemas.microsoft.com/office/powerpoint/2010/main" val="275772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Unknown unit, unknown U.S. location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Having covered the textural maturity grades that involve interpretation of matrix, we will now look at the more mature categories. This is </a:t>
            </a:r>
            <a:r>
              <a:rPr lang="en-US" sz="1200" b="0" i="0" u="none" strike="noStrike" kern="1200" baseline="0" dirty="0" err="1">
                <a:solidFill>
                  <a:schemeClr val="tx1"/>
                </a:solidFill>
                <a:latin typeface="+mn-lt"/>
                <a:ea typeface="+mn-ea"/>
                <a:cs typeface="+mn-cs"/>
              </a:rPr>
              <a:t>submature</a:t>
            </a:r>
            <a:r>
              <a:rPr lang="en-US" sz="1200" b="0" i="0" u="none" strike="noStrike" kern="1200" baseline="0" dirty="0">
                <a:solidFill>
                  <a:schemeClr val="tx1"/>
                </a:solidFill>
                <a:latin typeface="+mn-lt"/>
                <a:ea typeface="+mn-ea"/>
                <a:cs typeface="+mn-cs"/>
              </a:rPr>
              <a:t> sandstone; grains are generally very angular and poorly sorted, and the rock contains substantial primary and minor secondary porosity, but no clay matrix. Recognizing textures in </a:t>
            </a:r>
            <a:r>
              <a:rPr lang="en-US" sz="1200" b="0" i="0" u="none" strike="noStrike" kern="1200" baseline="0" dirty="0" err="1">
                <a:solidFill>
                  <a:schemeClr val="tx1"/>
                </a:solidFill>
                <a:latin typeface="+mn-lt"/>
                <a:ea typeface="+mn-ea"/>
                <a:cs typeface="+mn-cs"/>
              </a:rPr>
              <a:t>uncemented</a:t>
            </a:r>
            <a:r>
              <a:rPr lang="en-US" sz="1200" b="0" i="0" u="none" strike="noStrike" kern="1200" baseline="0" dirty="0">
                <a:solidFill>
                  <a:schemeClr val="tx1"/>
                </a:solidFill>
                <a:latin typeface="+mn-lt"/>
                <a:ea typeface="+mn-ea"/>
                <a:cs typeface="+mn-cs"/>
              </a:rPr>
              <a:t> or largely </a:t>
            </a:r>
            <a:r>
              <a:rPr lang="en-US" sz="1200" b="0" i="0" u="none" strike="noStrike" kern="1200" baseline="0" dirty="0" err="1">
                <a:solidFill>
                  <a:schemeClr val="tx1"/>
                </a:solidFill>
                <a:latin typeface="+mn-lt"/>
                <a:ea typeface="+mn-ea"/>
                <a:cs typeface="+mn-cs"/>
              </a:rPr>
              <a:t>uncemented</a:t>
            </a:r>
            <a:r>
              <a:rPr lang="en-US" sz="1200" b="0" i="0" u="none" strike="noStrike" kern="1200" baseline="0" dirty="0">
                <a:solidFill>
                  <a:schemeClr val="tx1"/>
                </a:solidFill>
                <a:latin typeface="+mn-lt"/>
                <a:ea typeface="+mn-ea"/>
                <a:cs typeface="+mn-cs"/>
              </a:rPr>
              <a:t> sandstones is far easier than in cemented ones, especially where porosity is impregnated with dyed resins because the shapes and sizes of grains are starkly silhouetted against a colored backdrop. </a:t>
            </a:r>
          </a:p>
          <a:p>
            <a:r>
              <a:rPr lang="en-US" sz="1200" b="0" i="0" u="none" strike="noStrike" kern="1200" baseline="0" dirty="0">
                <a:solidFill>
                  <a:schemeClr val="tx1"/>
                </a:solidFill>
                <a:latin typeface="+mn-lt"/>
                <a:ea typeface="+mn-ea"/>
                <a:cs typeface="+mn-cs"/>
              </a:rPr>
              <a:t>PPL, BDI, Scale bar = 0.34 mm</a:t>
            </a:r>
            <a:endParaRPr lang="en-US" dirty="0"/>
          </a:p>
        </p:txBody>
      </p:sp>
      <p:sp>
        <p:nvSpPr>
          <p:cNvPr id="4" name="Slide Number Placeholder 3"/>
          <p:cNvSpPr>
            <a:spLocks noGrp="1"/>
          </p:cNvSpPr>
          <p:nvPr>
            <p:ph type="sldNum" sz="quarter" idx="10"/>
          </p:nvPr>
        </p:nvSpPr>
        <p:spPr/>
        <p:txBody>
          <a:bodyPr/>
          <a:lstStyle/>
          <a:p>
            <a:fld id="{EE643CEE-840B-CE42-B893-E81C8A5BAFDA}" type="slidenum">
              <a:rPr lang="en-US" smtClean="0"/>
              <a:pPr/>
              <a:t>14</a:t>
            </a:fld>
            <a:endParaRPr lang="en-US"/>
          </a:p>
        </p:txBody>
      </p:sp>
    </p:spTree>
    <p:extLst>
      <p:ext uri="{BB962C8B-B14F-4D97-AF65-F5344CB8AC3E}">
        <p14:creationId xmlns:p14="http://schemas.microsoft.com/office/powerpoint/2010/main" val="9804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Mid. Jurassic </a:t>
            </a:r>
            <a:r>
              <a:rPr lang="en-US" sz="1200" b="1" i="0" u="none" strike="noStrike" kern="1200" baseline="0" dirty="0" err="1">
                <a:solidFill>
                  <a:schemeClr val="tx1"/>
                </a:solidFill>
                <a:latin typeface="+mn-lt"/>
                <a:ea typeface="+mn-ea"/>
                <a:cs typeface="+mn-cs"/>
              </a:rPr>
              <a:t>Entrada</a:t>
            </a:r>
            <a:r>
              <a:rPr lang="en-US" sz="1200" b="1" i="0" u="none" strike="noStrike" kern="1200" baseline="0" dirty="0">
                <a:solidFill>
                  <a:schemeClr val="tx1"/>
                </a:solidFill>
                <a:latin typeface="+mn-lt"/>
                <a:ea typeface="+mn-ea"/>
                <a:cs typeface="+mn-cs"/>
              </a:rPr>
              <a:t> Fm., Moffat Co., Colorado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example of a feldspathic </a:t>
            </a:r>
            <a:r>
              <a:rPr lang="en-US" sz="1200" b="0" i="0" u="none" strike="noStrike" kern="1200" baseline="0" dirty="0" err="1">
                <a:solidFill>
                  <a:schemeClr val="tx1"/>
                </a:solidFill>
                <a:latin typeface="+mn-lt"/>
                <a:ea typeface="+mn-ea"/>
                <a:cs typeface="+mn-cs"/>
              </a:rPr>
              <a:t>quartzarenite</a:t>
            </a:r>
            <a:r>
              <a:rPr lang="en-US" sz="1200" b="0" i="0" u="none" strike="noStrike" kern="1200" baseline="0" dirty="0">
                <a:solidFill>
                  <a:schemeClr val="tx1"/>
                </a:solidFill>
                <a:latin typeface="+mn-lt"/>
                <a:ea typeface="+mn-ea"/>
                <a:cs typeface="+mn-cs"/>
              </a:rPr>
              <a:t> with mainly primary intergranular porosity (about 24% total porosity based on image analysis). The primary porosity has been reduced slightly by quartz overgrowths and minor kaolinite and dolomite cementation along with minor compaction (note close grain packing in some areas). </a:t>
            </a:r>
          </a:p>
          <a:p>
            <a:r>
              <a:rPr lang="en-US" sz="1200" b="0" i="0" u="none" strike="noStrike" kern="1200" baseline="0" dirty="0">
                <a:solidFill>
                  <a:schemeClr val="tx1"/>
                </a:solidFill>
                <a:latin typeface="+mn-lt"/>
                <a:ea typeface="+mn-ea"/>
                <a:cs typeface="+mn-cs"/>
              </a:rPr>
              <a:t>PPL, KFS, BDI, Scale bar = 0.26 mm </a:t>
            </a:r>
            <a:endParaRPr lang="en-US" dirty="0"/>
          </a:p>
        </p:txBody>
      </p:sp>
      <p:sp>
        <p:nvSpPr>
          <p:cNvPr id="4" name="Slide Number Placeholder 3"/>
          <p:cNvSpPr>
            <a:spLocks noGrp="1"/>
          </p:cNvSpPr>
          <p:nvPr>
            <p:ph type="sldNum" sz="quarter" idx="10"/>
          </p:nvPr>
        </p:nvSpPr>
        <p:spPr/>
        <p:txBody>
          <a:bodyPr/>
          <a:lstStyle/>
          <a:p>
            <a:fld id="{EE643CEE-840B-CE42-B893-E81C8A5BAFDA}" type="slidenum">
              <a:rPr lang="en-US" smtClean="0"/>
              <a:pPr/>
              <a:t>15</a:t>
            </a:fld>
            <a:endParaRPr lang="en-US"/>
          </a:p>
        </p:txBody>
      </p:sp>
    </p:spTree>
    <p:extLst>
      <p:ext uri="{BB962C8B-B14F-4D97-AF65-F5344CB8AC3E}">
        <p14:creationId xmlns:p14="http://schemas.microsoft.com/office/powerpoint/2010/main" val="9804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spc="-1" smtClean="0">
                <a:solidFill>
                  <a:srgbClr val="000000"/>
                </a:solidFill>
                <a:uFill>
                  <a:solidFill>
                    <a:srgbClr val="FFFFFF"/>
                  </a:solidFill>
                </a:uFill>
                <a:latin typeface="Times New Roman" panose="02020603050405020304"/>
              </a:rPr>
              <a:pPr algn="r"/>
              <a:t>16</a:t>
            </a:fld>
            <a:endParaRPr lang="en-GB" sz="1400"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406255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fld id="{9D233367-C0AE-4871-88FB-CB5C0AC93D66}" type="slidenum">
              <a:rPr lang="en-GB" sz="1400" spc="-1" smtClean="0">
                <a:solidFill>
                  <a:srgbClr val="000000"/>
                </a:solidFill>
                <a:uFill>
                  <a:solidFill>
                    <a:srgbClr val="FFFFFF"/>
                  </a:solidFill>
                </a:uFill>
                <a:latin typeface="Times New Roman" panose="02020603050405020304"/>
              </a:rPr>
              <a:pPr algn="r"/>
              <a:t>18</a:t>
            </a:fld>
            <a:endParaRPr lang="en-GB" sz="1400"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272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1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394596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3829618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75" name="PlaceHolder 3"/>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pic>
        <p:nvPicPr>
          <p:cNvPr id="76" name="Picture 75"/>
          <p:cNvPicPr/>
          <p:nvPr/>
        </p:nvPicPr>
        <p:blipFill>
          <a:blip r:embed="rId2" cstate="print"/>
          <a:stretch>
            <a:fillRect/>
          </a:stretch>
        </p:blipFill>
        <p:spPr>
          <a:xfrm>
            <a:off x="2079000" y="1604520"/>
            <a:ext cx="4984920" cy="3977280"/>
          </a:xfrm>
          <a:prstGeom prst="rect">
            <a:avLst/>
          </a:prstGeom>
          <a:ln>
            <a:noFill/>
          </a:ln>
        </p:spPr>
      </p:pic>
      <p:pic>
        <p:nvPicPr>
          <p:cNvPr id="77" name="Picture 76"/>
          <p:cNvPicPr/>
          <p:nvPr/>
        </p:nvPicPr>
        <p:blipFill>
          <a:blip r:embed="rId2" cstate="print"/>
          <a:stretch>
            <a:fillRect/>
          </a:stretch>
        </p:blipFill>
        <p:spPr>
          <a:xfrm>
            <a:off x="2079000" y="1604520"/>
            <a:ext cx="4984920" cy="3977280"/>
          </a:xfrm>
          <a:prstGeom prst="rect">
            <a:avLst/>
          </a:prstGeom>
          <a:ln>
            <a:noFill/>
          </a:ln>
        </p:spPr>
      </p:pic>
    </p:spTree>
    <p:extLst>
      <p:ext uri="{BB962C8B-B14F-4D97-AF65-F5344CB8AC3E}">
        <p14:creationId xmlns:p14="http://schemas.microsoft.com/office/powerpoint/2010/main" val="318582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289036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79949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72054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231926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392956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56" name="PlaceHolder 4"/>
          <p:cNvSpPr>
            <a:spLocks noGrp="1"/>
          </p:cNvSpPr>
          <p:nvPr>
            <p:ph type="body"/>
          </p:nvPr>
        </p:nvSpPr>
        <p:spPr>
          <a:xfrm>
            <a:off x="467424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322274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115650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panose="020B0604020202020204"/>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lang="en-GB" sz="3200" b="0" strike="noStrike" spc="-1">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310139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4294967295"/>
          <p:cNvPicPr/>
          <p:nvPr/>
        </p:nvPicPr>
        <p:blipFill>
          <a:blip r:embed="rId14" cstate="print"/>
          <a:stretch>
            <a:fillRect/>
          </a:stretch>
        </p:blipFill>
        <p:spPr>
          <a:xfrm>
            <a:off x="360" y="5400000"/>
            <a:ext cx="9138600" cy="1879200"/>
          </a:xfrm>
          <a:prstGeom prst="rect">
            <a:avLst/>
          </a:prstGeom>
          <a:ln>
            <a:noFill/>
          </a:ln>
        </p:spPr>
      </p:pic>
      <p:pic>
        <p:nvPicPr>
          <p:cNvPr id="41" name="Picture 7"/>
          <p:cNvPicPr/>
          <p:nvPr/>
        </p:nvPicPr>
        <p:blipFill>
          <a:blip r:embed="rId15" cstate="print"/>
          <a:stretch>
            <a:fillRect/>
          </a:stretch>
        </p:blipFill>
        <p:spPr>
          <a:xfrm>
            <a:off x="7884360" y="188640"/>
            <a:ext cx="1073520" cy="72396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GB" sz="4400" b="0" strike="noStrike" spc="-1">
                <a:solidFill>
                  <a:srgbClr val="000000"/>
                </a:solidFill>
                <a:uFill>
                  <a:solidFill>
                    <a:srgbClr val="FFFFFF"/>
                  </a:solidFill>
                </a:uFill>
                <a:latin typeface="Arial" panose="020B0604020202020204"/>
              </a:rPr>
              <a:t>Click to edit the title text format</a:t>
            </a: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pPr marL="431800" indent="-323850">
              <a:buClr>
                <a:srgbClr val="000000"/>
              </a:buClr>
              <a:buSzPct val="45000"/>
              <a:buFont typeface="Wingdings" panose="05000000000000000000" pitchFamily="2" charset="2"/>
              <a:buChar char=""/>
            </a:pPr>
            <a:r>
              <a:rPr lang="en-GB" sz="3200" b="0" strike="noStrike" spc="-1">
                <a:solidFill>
                  <a:srgbClr val="000000"/>
                </a:solidFill>
                <a:uFill>
                  <a:solidFill>
                    <a:srgbClr val="FFFFFF"/>
                  </a:solidFill>
                </a:uFill>
                <a:latin typeface="Arial" panose="020B0604020202020204"/>
              </a:rPr>
              <a:t>Click to edit the outline text format</a:t>
            </a:r>
          </a:p>
          <a:p>
            <a:pPr marL="864235" lvl="1" indent="-323850">
              <a:buClr>
                <a:srgbClr val="000000"/>
              </a:buClr>
              <a:buSzPct val="75000"/>
              <a:buFont typeface="Symbol" panose="05050102010706020507" charset="2"/>
              <a:buChar char=""/>
            </a:pPr>
            <a:r>
              <a:rPr lang="en-GB" sz="2800" b="0" strike="noStrike" spc="-1">
                <a:solidFill>
                  <a:srgbClr val="000000"/>
                </a:solidFill>
                <a:uFill>
                  <a:solidFill>
                    <a:srgbClr val="FFFFFF"/>
                  </a:solidFill>
                </a:uFill>
                <a:latin typeface="Arial" panose="020B0604020202020204"/>
              </a:rPr>
              <a:t>Second Outline Level</a:t>
            </a:r>
          </a:p>
          <a:p>
            <a:pPr marL="1296035" lvl="2" indent="-288290">
              <a:buClr>
                <a:srgbClr val="000000"/>
              </a:buClr>
              <a:buSzPct val="45000"/>
              <a:buFont typeface="Wingdings" panose="05000000000000000000" pitchFamily="2" charset="2"/>
              <a:buChar char=""/>
            </a:pPr>
            <a:r>
              <a:rPr lang="en-GB" sz="2400" b="0" strike="noStrike" spc="-1">
                <a:solidFill>
                  <a:srgbClr val="000000"/>
                </a:solidFill>
                <a:uFill>
                  <a:solidFill>
                    <a:srgbClr val="FFFFFF"/>
                  </a:solidFill>
                </a:uFill>
                <a:latin typeface="Arial" panose="020B0604020202020204"/>
              </a:rPr>
              <a:t>Third Outline Level</a:t>
            </a:r>
          </a:p>
          <a:p>
            <a:pPr marL="1727835" lvl="3" indent="-215900">
              <a:buClr>
                <a:srgbClr val="000000"/>
              </a:buClr>
              <a:buSzPct val="75000"/>
              <a:buFont typeface="Symbol" panose="05050102010706020507" charset="2"/>
              <a:buChar char=""/>
            </a:pPr>
            <a:r>
              <a:rPr lang="en-GB" sz="2000" b="0" strike="noStrike" spc="-1">
                <a:solidFill>
                  <a:srgbClr val="000000"/>
                </a:solidFill>
                <a:uFill>
                  <a:solidFill>
                    <a:srgbClr val="FFFFFF"/>
                  </a:solidFill>
                </a:uFill>
                <a:latin typeface="Arial" panose="020B0604020202020204"/>
              </a:rPr>
              <a:t>Fourth Outline Level</a:t>
            </a:r>
          </a:p>
          <a:p>
            <a:pPr marL="2160270" lvl="4" indent="-215900">
              <a:buClr>
                <a:srgbClr val="000000"/>
              </a:buClr>
              <a:buSzPct val="45000"/>
              <a:buFont typeface="Wingdings" panose="05000000000000000000" pitchFamily="2" charset="2"/>
              <a:buChar char=""/>
            </a:pPr>
            <a:r>
              <a:rPr lang="en-GB" sz="2000" b="0" strike="noStrike" spc="-1">
                <a:solidFill>
                  <a:srgbClr val="000000"/>
                </a:solidFill>
                <a:uFill>
                  <a:solidFill>
                    <a:srgbClr val="FFFFFF"/>
                  </a:solidFill>
                </a:uFill>
                <a:latin typeface="Arial" panose="020B0604020202020204"/>
              </a:rPr>
              <a:t>Fifth Outline Level</a:t>
            </a:r>
          </a:p>
          <a:p>
            <a:pPr marL="2592070" lvl="5" indent="-215900">
              <a:buClr>
                <a:srgbClr val="000000"/>
              </a:buClr>
              <a:buSzPct val="45000"/>
              <a:buFont typeface="Wingdings" panose="05000000000000000000" pitchFamily="2" charset="2"/>
              <a:buChar char=""/>
            </a:pPr>
            <a:r>
              <a:rPr lang="en-GB" sz="2000" b="0" strike="noStrike" spc="-1">
                <a:solidFill>
                  <a:srgbClr val="000000"/>
                </a:solidFill>
                <a:uFill>
                  <a:solidFill>
                    <a:srgbClr val="FFFFFF"/>
                  </a:solidFill>
                </a:uFill>
                <a:latin typeface="Arial" panose="020B0604020202020204"/>
              </a:rPr>
              <a:t>Sixth Outline Level</a:t>
            </a:r>
          </a:p>
          <a:p>
            <a:pPr marL="3023870" lvl="6" indent="-215900">
              <a:buClr>
                <a:srgbClr val="000000"/>
              </a:buClr>
              <a:buSzPct val="45000"/>
              <a:buFont typeface="Wingdings" panose="05000000000000000000" pitchFamily="2" charset="2"/>
              <a:buChar char=""/>
            </a:pPr>
            <a:r>
              <a:rPr lang="en-GB" sz="2000" b="0" strike="noStrike" spc="-1">
                <a:solidFill>
                  <a:srgbClr val="000000"/>
                </a:solidFill>
                <a:uFill>
                  <a:solidFill>
                    <a:srgbClr val="FFFFFF"/>
                  </a:solidFill>
                </a:uFill>
                <a:latin typeface="Arial" panose="020B0604020202020204"/>
              </a:rPr>
              <a:t>Seventh Outline Level</a:t>
            </a:r>
          </a:p>
        </p:txBody>
      </p:sp>
    </p:spTree>
    <p:extLst>
      <p:ext uri="{BB962C8B-B14F-4D97-AF65-F5344CB8AC3E}">
        <p14:creationId xmlns:p14="http://schemas.microsoft.com/office/powerpoint/2010/main" val="40261979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624930" y="247650"/>
            <a:ext cx="5852070" cy="1086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b"/>
          <a:lstStyle/>
          <a:p>
            <a:r>
              <a:rPr lang="en-GB" sz="2400" b="1" cap="all" spc="-1" dirty="0">
                <a:solidFill>
                  <a:srgbClr val="000000"/>
                </a:solidFill>
                <a:uFill>
                  <a:solidFill>
                    <a:srgbClr val="FFFFFF"/>
                  </a:solidFill>
                </a:uFill>
              </a:rPr>
              <a:t>GEOLOGICAL investigation SKILLS </a:t>
            </a:r>
            <a:endParaRPr lang="en-GB" sz="2000" spc="-1" dirty="0">
              <a:solidFill>
                <a:srgbClr val="000000"/>
              </a:solidFill>
              <a:uFill>
                <a:solidFill>
                  <a:srgbClr val="FFFFFF"/>
                </a:solidFill>
              </a:uFill>
            </a:endParaRPr>
          </a:p>
        </p:txBody>
      </p:sp>
      <p:pic>
        <p:nvPicPr>
          <p:cNvPr id="1026" name="Picture 2" descr="https://tse3-2.mm.bing.net/th?id=OIP.gALBuybSCF5QCTlLUYibqAHaFQ&amp;pid=A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902" y="1961069"/>
            <a:ext cx="4514850" cy="3200401"/>
          </a:xfrm>
          <a:prstGeom prst="rect">
            <a:avLst/>
          </a:prstGeom>
          <a:noFill/>
          <a:extLst>
            <a:ext uri="{909E8E84-426E-40DD-AFC4-6F175D3DCCD1}">
              <a14:hiddenFill xmlns:a14="http://schemas.microsoft.com/office/drawing/2010/main">
                <a:solidFill>
                  <a:srgbClr val="FFFFFF"/>
                </a:solidFill>
              </a14:hiddenFill>
            </a:ext>
          </a:extLst>
        </p:spPr>
      </p:pic>
      <p:sp>
        <p:nvSpPr>
          <p:cNvPr id="14" name="CustomShape 3"/>
          <p:cNvSpPr/>
          <p:nvPr/>
        </p:nvSpPr>
        <p:spPr>
          <a:xfrm>
            <a:off x="924810" y="3710694"/>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r>
              <a:rPr lang="en-GB" spc="-1" dirty="0">
                <a:solidFill>
                  <a:srgbClr val="000000"/>
                </a:solidFill>
                <a:uFill>
                  <a:solidFill>
                    <a:srgbClr val="FFFFFF"/>
                  </a:solidFill>
                </a:uFill>
              </a:rPr>
              <a:t>Field Sketches</a:t>
            </a:r>
          </a:p>
        </p:txBody>
      </p:sp>
      <p:sp>
        <p:nvSpPr>
          <p:cNvPr id="15" name="CustomShape 4"/>
          <p:cNvSpPr/>
          <p:nvPr/>
        </p:nvSpPr>
        <p:spPr>
          <a:xfrm>
            <a:off x="932010" y="4461622"/>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lnSpc>
                <a:spcPct val="90000"/>
              </a:lnSpc>
            </a:pPr>
            <a:r>
              <a:rPr lang="en-GB" spc="-1" dirty="0">
                <a:solidFill>
                  <a:srgbClr val="000000"/>
                </a:solidFill>
                <a:uFill>
                  <a:solidFill>
                    <a:srgbClr val="FFFFFF"/>
                  </a:solidFill>
                </a:uFill>
              </a:rPr>
              <a:t>Quantitative Data</a:t>
            </a:r>
            <a:endParaRPr lang="en-GB" sz="2000" spc="-1" dirty="0">
              <a:solidFill>
                <a:srgbClr val="000000"/>
              </a:solidFill>
              <a:uFill>
                <a:solidFill>
                  <a:srgbClr val="FFFFFF"/>
                </a:solidFill>
              </a:uFill>
            </a:endParaRPr>
          </a:p>
        </p:txBody>
      </p:sp>
      <p:sp>
        <p:nvSpPr>
          <p:cNvPr id="16" name="CustomShape 5"/>
          <p:cNvSpPr/>
          <p:nvPr/>
        </p:nvSpPr>
        <p:spPr>
          <a:xfrm>
            <a:off x="924450" y="2977020"/>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r>
              <a:rPr lang="en-GB" spc="-1" dirty="0">
                <a:solidFill>
                  <a:srgbClr val="000000"/>
                </a:solidFill>
                <a:uFill>
                  <a:solidFill>
                    <a:srgbClr val="FFFFFF"/>
                  </a:solidFill>
                </a:uFill>
              </a:rPr>
              <a:t>Rock Descriptions</a:t>
            </a:r>
            <a:endParaRPr lang="en-GB" sz="2000" spc="-1" dirty="0">
              <a:solidFill>
                <a:srgbClr val="000000"/>
              </a:solidFill>
              <a:uFill>
                <a:solidFill>
                  <a:srgbClr val="FFFFFF"/>
                </a:solidFill>
              </a:uFill>
            </a:endParaRPr>
          </a:p>
        </p:txBody>
      </p:sp>
      <p:sp>
        <p:nvSpPr>
          <p:cNvPr id="17" name="CustomShape 6"/>
          <p:cNvSpPr/>
          <p:nvPr/>
        </p:nvSpPr>
        <p:spPr>
          <a:xfrm>
            <a:off x="932010" y="5222186"/>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lnSpc>
                <a:spcPct val="90000"/>
              </a:lnSpc>
            </a:pPr>
            <a:r>
              <a:rPr lang="en-GB" spc="-1" dirty="0">
                <a:solidFill>
                  <a:srgbClr val="000000"/>
                </a:solidFill>
                <a:uFill>
                  <a:solidFill>
                    <a:srgbClr val="FFFFFF"/>
                  </a:solidFill>
                </a:uFill>
              </a:rPr>
              <a:t>Sampling Strategies</a:t>
            </a:r>
            <a:endParaRPr lang="en-GB" sz="2000" spc="-1" dirty="0">
              <a:solidFill>
                <a:srgbClr val="000000"/>
              </a:solidFill>
              <a:uFill>
                <a:solidFill>
                  <a:srgbClr val="FFFFFF"/>
                </a:solidFill>
              </a:uFill>
            </a:endParaRPr>
          </a:p>
        </p:txBody>
      </p:sp>
      <p:sp>
        <p:nvSpPr>
          <p:cNvPr id="8" name="CustomShape 5"/>
          <p:cNvSpPr/>
          <p:nvPr/>
        </p:nvSpPr>
        <p:spPr>
          <a:xfrm>
            <a:off x="922102" y="1469396"/>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r>
              <a:rPr lang="en-GB" spc="-1" dirty="0">
                <a:solidFill>
                  <a:srgbClr val="000000"/>
                </a:solidFill>
                <a:uFill>
                  <a:solidFill>
                    <a:srgbClr val="FFFFFF"/>
                  </a:solidFill>
                </a:uFill>
              </a:rPr>
              <a:t>Skills</a:t>
            </a:r>
            <a:endParaRPr lang="en-GB" sz="2000" spc="-1" dirty="0">
              <a:solidFill>
                <a:srgbClr val="000000"/>
              </a:solidFill>
              <a:uFill>
                <a:solidFill>
                  <a:srgbClr val="FFFFFF"/>
                </a:solidFill>
              </a:uFill>
            </a:endParaRPr>
          </a:p>
        </p:txBody>
      </p:sp>
      <p:sp>
        <p:nvSpPr>
          <p:cNvPr id="9" name="CustomShape 5"/>
          <p:cNvSpPr/>
          <p:nvPr/>
        </p:nvSpPr>
        <p:spPr>
          <a:xfrm>
            <a:off x="922102" y="2229068"/>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r>
              <a:rPr lang="en-GB" spc="-1" dirty="0">
                <a:solidFill>
                  <a:srgbClr val="000000"/>
                </a:solidFill>
                <a:uFill>
                  <a:solidFill>
                    <a:srgbClr val="FFFFFF"/>
                  </a:solidFill>
                </a:uFill>
              </a:rPr>
              <a:t>Notebook Setup</a:t>
            </a:r>
            <a:endParaRPr lang="en-GB" sz="2000" spc="-1" dirty="0">
              <a:solidFill>
                <a:srgbClr val="000000"/>
              </a:solidFill>
              <a:uFill>
                <a:solidFill>
                  <a:srgbClr val="FFFFFF"/>
                </a:solidFill>
              </a:uFill>
            </a:endParaRPr>
          </a:p>
        </p:txBody>
      </p:sp>
      <p:sp>
        <p:nvSpPr>
          <p:cNvPr id="2" name="TextBox 2">
            <a:extLst>
              <a:ext uri="{FF2B5EF4-FFF2-40B4-BE49-F238E27FC236}">
                <a16:creationId xmlns:a16="http://schemas.microsoft.com/office/drawing/2014/main" id="{A454A503-7484-428D-AD14-5274D4A5D0DE}"/>
              </a:ext>
            </a:extLst>
          </p:cNvPr>
          <p:cNvSpPr txBox="1">
            <a:spLocks noChangeArrowheads="1"/>
          </p:cNvSpPr>
          <p:nvPr/>
        </p:nvSpPr>
        <p:spPr bwMode="auto">
          <a:xfrm>
            <a:off x="6246422" y="5269686"/>
            <a:ext cx="2576946"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GB" altLang="en-US">
                <a:solidFill>
                  <a:schemeClr val="tx1"/>
                </a:solidFill>
              </a:rPr>
              <a:t>For further </a:t>
            </a:r>
            <a:r>
              <a:rPr lang="en-GB" altLang="en-US" dirty="0">
                <a:solidFill>
                  <a:schemeClr val="tx1"/>
                </a:solidFill>
              </a:rPr>
              <a:t>information, see the ‘Notes’ section of the PowerPoint</a:t>
            </a:r>
          </a:p>
        </p:txBody>
      </p:sp>
    </p:spTree>
    <p:extLst>
      <p:ext uri="{BB962C8B-B14F-4D97-AF65-F5344CB8AC3E}">
        <p14:creationId xmlns:p14="http://schemas.microsoft.com/office/powerpoint/2010/main" val="309559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Layout- observations</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2184064" y="1336431"/>
            <a:ext cx="4928384" cy="5533289"/>
            <a:chOff x="2184064" y="1336431"/>
            <a:chExt cx="4928384" cy="5533289"/>
          </a:xfrm>
        </p:grpSpPr>
        <p:cxnSp>
          <p:nvCxnSpPr>
            <p:cNvPr id="7" name="Straight Connector 6"/>
            <p:cNvCxnSpPr/>
            <p:nvPr/>
          </p:nvCxnSpPr>
          <p:spPr>
            <a:xfrm>
              <a:off x="2184064" y="133643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380" y="134815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28914" y="1451428"/>
            <a:ext cx="1190171" cy="369332"/>
          </a:xfrm>
          <a:prstGeom prst="rect">
            <a:avLst/>
          </a:prstGeom>
          <a:noFill/>
        </p:spPr>
        <p:txBody>
          <a:bodyPr wrap="square" rtlCol="0">
            <a:spAutoFit/>
          </a:bodyPr>
          <a:lstStyle/>
          <a:p>
            <a:r>
              <a:rPr lang="en-GB" dirty="0"/>
              <a:t>Stop 1-</a:t>
            </a:r>
          </a:p>
        </p:txBody>
      </p:sp>
      <p:sp>
        <p:nvSpPr>
          <p:cNvPr id="17" name="TextBox 16"/>
          <p:cNvSpPr txBox="1"/>
          <p:nvPr/>
        </p:nvSpPr>
        <p:spPr>
          <a:xfrm>
            <a:off x="870856" y="1850566"/>
            <a:ext cx="1328060" cy="646331"/>
          </a:xfrm>
          <a:prstGeom prst="rect">
            <a:avLst/>
          </a:prstGeom>
          <a:noFill/>
        </p:spPr>
        <p:txBody>
          <a:bodyPr wrap="square" rtlCol="0">
            <a:spAutoFit/>
          </a:bodyPr>
          <a:lstStyle/>
          <a:p>
            <a:pPr algn="ctr"/>
            <a:r>
              <a:rPr lang="en-GB" dirty="0"/>
              <a:t>Grid Reference</a:t>
            </a:r>
          </a:p>
        </p:txBody>
      </p:sp>
      <p:sp>
        <p:nvSpPr>
          <p:cNvPr id="18" name="TextBox 17"/>
          <p:cNvSpPr txBox="1"/>
          <p:nvPr/>
        </p:nvSpPr>
        <p:spPr>
          <a:xfrm>
            <a:off x="2242434" y="1415146"/>
            <a:ext cx="5101791" cy="369332"/>
          </a:xfrm>
          <a:prstGeom prst="rect">
            <a:avLst/>
          </a:prstGeom>
          <a:noFill/>
        </p:spPr>
        <p:txBody>
          <a:bodyPr wrap="square" rtlCol="0">
            <a:spAutoFit/>
          </a:bodyPr>
          <a:lstStyle/>
          <a:p>
            <a:r>
              <a:rPr lang="en-GB" b="1" dirty="0"/>
              <a:t>Site Introduction</a:t>
            </a:r>
          </a:p>
        </p:txBody>
      </p:sp>
      <p:sp>
        <p:nvSpPr>
          <p:cNvPr id="12" name="TextBox 11"/>
          <p:cNvSpPr txBox="1"/>
          <p:nvPr/>
        </p:nvSpPr>
        <p:spPr>
          <a:xfrm>
            <a:off x="2264208" y="1785256"/>
            <a:ext cx="5101791" cy="369332"/>
          </a:xfrm>
          <a:prstGeom prst="rect">
            <a:avLst/>
          </a:prstGeom>
          <a:noFill/>
        </p:spPr>
        <p:txBody>
          <a:bodyPr wrap="square" rtlCol="0">
            <a:spAutoFit/>
          </a:bodyPr>
          <a:lstStyle/>
          <a:p>
            <a:r>
              <a:rPr lang="en-GB" b="1" dirty="0"/>
              <a:t>Macro Observations</a:t>
            </a:r>
          </a:p>
        </p:txBody>
      </p:sp>
      <p:sp>
        <p:nvSpPr>
          <p:cNvPr id="14" name="TextBox 13"/>
          <p:cNvSpPr txBox="1"/>
          <p:nvPr/>
        </p:nvSpPr>
        <p:spPr>
          <a:xfrm>
            <a:off x="2278723" y="2598049"/>
            <a:ext cx="4804249" cy="369332"/>
          </a:xfrm>
          <a:prstGeom prst="rect">
            <a:avLst/>
          </a:prstGeom>
          <a:noFill/>
        </p:spPr>
        <p:txBody>
          <a:bodyPr wrap="square" rtlCol="0">
            <a:spAutoFit/>
          </a:bodyPr>
          <a:lstStyle/>
          <a:p>
            <a:r>
              <a:rPr lang="en-GB" b="1" dirty="0"/>
              <a:t>Field Sketches</a:t>
            </a:r>
          </a:p>
        </p:txBody>
      </p:sp>
      <p:sp>
        <p:nvSpPr>
          <p:cNvPr id="23" name="TextBox 22"/>
          <p:cNvSpPr txBox="1"/>
          <p:nvPr/>
        </p:nvSpPr>
        <p:spPr>
          <a:xfrm>
            <a:off x="2307748" y="3352826"/>
            <a:ext cx="4804249" cy="646331"/>
          </a:xfrm>
          <a:prstGeom prst="rect">
            <a:avLst/>
          </a:prstGeom>
          <a:noFill/>
        </p:spPr>
        <p:txBody>
          <a:bodyPr wrap="square" rtlCol="0">
            <a:spAutoFit/>
          </a:bodyPr>
          <a:lstStyle/>
          <a:p>
            <a:r>
              <a:rPr lang="en-GB" dirty="0"/>
              <a:t>Sedimentary:</a:t>
            </a:r>
          </a:p>
          <a:p>
            <a:r>
              <a:rPr lang="en-GB" dirty="0"/>
              <a:t>Energy, environment, direction</a:t>
            </a:r>
          </a:p>
        </p:txBody>
      </p:sp>
      <p:sp>
        <p:nvSpPr>
          <p:cNvPr id="22" name="TextBox 21"/>
          <p:cNvSpPr txBox="1"/>
          <p:nvPr/>
        </p:nvSpPr>
        <p:spPr>
          <a:xfrm>
            <a:off x="2256954" y="2184394"/>
            <a:ext cx="5101791" cy="369332"/>
          </a:xfrm>
          <a:prstGeom prst="rect">
            <a:avLst/>
          </a:prstGeom>
          <a:noFill/>
        </p:spPr>
        <p:txBody>
          <a:bodyPr wrap="square" rtlCol="0">
            <a:spAutoFit/>
          </a:bodyPr>
          <a:lstStyle/>
          <a:p>
            <a:r>
              <a:rPr lang="en-GB" b="1" dirty="0"/>
              <a:t>Micro Observations</a:t>
            </a:r>
          </a:p>
        </p:txBody>
      </p:sp>
      <p:sp>
        <p:nvSpPr>
          <p:cNvPr id="19" name="TextBox 18"/>
          <p:cNvSpPr txBox="1"/>
          <p:nvPr/>
        </p:nvSpPr>
        <p:spPr>
          <a:xfrm>
            <a:off x="2271469" y="2982673"/>
            <a:ext cx="4804249" cy="369332"/>
          </a:xfrm>
          <a:prstGeom prst="rect">
            <a:avLst/>
          </a:prstGeom>
          <a:noFill/>
        </p:spPr>
        <p:txBody>
          <a:bodyPr wrap="square" rtlCol="0">
            <a:spAutoFit/>
          </a:bodyPr>
          <a:lstStyle/>
          <a:p>
            <a:r>
              <a:rPr lang="en-GB" b="1" dirty="0"/>
              <a:t>Interpretations</a:t>
            </a:r>
          </a:p>
        </p:txBody>
      </p:sp>
      <p:sp>
        <p:nvSpPr>
          <p:cNvPr id="20" name="TextBox 19"/>
          <p:cNvSpPr txBox="1"/>
          <p:nvPr/>
        </p:nvSpPr>
        <p:spPr>
          <a:xfrm>
            <a:off x="2300494" y="4027730"/>
            <a:ext cx="4804249" cy="923330"/>
          </a:xfrm>
          <a:prstGeom prst="rect">
            <a:avLst/>
          </a:prstGeom>
          <a:noFill/>
        </p:spPr>
        <p:txBody>
          <a:bodyPr wrap="square" rtlCol="0">
            <a:spAutoFit/>
          </a:bodyPr>
          <a:lstStyle/>
          <a:p>
            <a:r>
              <a:rPr lang="en-GB" dirty="0"/>
              <a:t>Igneous:</a:t>
            </a:r>
          </a:p>
          <a:p>
            <a:r>
              <a:rPr lang="en-GB" dirty="0"/>
              <a:t>Composition, intrusive/extrusive, cooling rate, direction</a:t>
            </a:r>
          </a:p>
        </p:txBody>
      </p:sp>
      <p:sp>
        <p:nvSpPr>
          <p:cNvPr id="24" name="TextBox 23"/>
          <p:cNvSpPr txBox="1"/>
          <p:nvPr/>
        </p:nvSpPr>
        <p:spPr>
          <a:xfrm>
            <a:off x="2293240" y="4992914"/>
            <a:ext cx="4804249" cy="646331"/>
          </a:xfrm>
          <a:prstGeom prst="rect">
            <a:avLst/>
          </a:prstGeom>
          <a:noFill/>
        </p:spPr>
        <p:txBody>
          <a:bodyPr wrap="square" rtlCol="0">
            <a:spAutoFit/>
          </a:bodyPr>
          <a:lstStyle/>
          <a:p>
            <a:r>
              <a:rPr lang="en-GB" dirty="0"/>
              <a:t>Metamorphic:</a:t>
            </a:r>
          </a:p>
          <a:p>
            <a:r>
              <a:rPr lang="en-GB" dirty="0" err="1"/>
              <a:t>Protolith</a:t>
            </a:r>
            <a:r>
              <a:rPr lang="en-GB" dirty="0"/>
              <a:t>, deformation history, burial depth</a:t>
            </a:r>
          </a:p>
        </p:txBody>
      </p:sp>
      <p:sp>
        <p:nvSpPr>
          <p:cNvPr id="25" name="TextBox 24"/>
          <p:cNvSpPr txBox="1"/>
          <p:nvPr/>
        </p:nvSpPr>
        <p:spPr>
          <a:xfrm>
            <a:off x="2300500" y="5696846"/>
            <a:ext cx="4804249" cy="369332"/>
          </a:xfrm>
          <a:prstGeom prst="rect">
            <a:avLst/>
          </a:prstGeom>
          <a:noFill/>
        </p:spPr>
        <p:txBody>
          <a:bodyPr wrap="square" rtlCol="0">
            <a:spAutoFit/>
          </a:bodyPr>
          <a:lstStyle/>
          <a:p>
            <a:r>
              <a:rPr lang="en-GB" dirty="0"/>
              <a:t>Overall geological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0"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l="48096"/>
          <a:stretch>
            <a:fillRect/>
          </a:stretch>
        </p:blipFill>
        <p:spPr>
          <a:xfrm>
            <a:off x="4277360" y="1257300"/>
            <a:ext cx="4363085" cy="4984750"/>
          </a:xfrm>
          <a:prstGeom prst="rect">
            <a:avLst/>
          </a:prstGeom>
        </p:spPr>
      </p:pic>
      <p:sp>
        <p:nvSpPr>
          <p:cNvPr id="8" name="Rounded Rectangle 7"/>
          <p:cNvSpPr/>
          <p:nvPr/>
        </p:nvSpPr>
        <p:spPr>
          <a:xfrm>
            <a:off x="249925" y="712010"/>
            <a:ext cx="4027435"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dirty="0">
                <a:solidFill>
                  <a:prstClr val="black"/>
                </a:solidFill>
              </a:rPr>
              <a:t>SEDIMENTARY ROCK DESCRIPTIONS</a:t>
            </a:r>
          </a:p>
        </p:txBody>
      </p:sp>
      <p:sp>
        <p:nvSpPr>
          <p:cNvPr id="2" name="TextBox 1">
            <a:extLst>
              <a:ext uri="{FF2B5EF4-FFF2-40B4-BE49-F238E27FC236}">
                <a16:creationId xmlns:a16="http://schemas.microsoft.com/office/drawing/2014/main" id="{85DC4283-FF69-4D97-A4BD-57A93CEE2B62}"/>
              </a:ext>
            </a:extLst>
          </p:cNvPr>
          <p:cNvSpPr txBox="1"/>
          <p:nvPr/>
        </p:nvSpPr>
        <p:spPr>
          <a:xfrm>
            <a:off x="341393" y="2326934"/>
            <a:ext cx="3888000" cy="3330399"/>
          </a:xfrm>
          <a:prstGeom prst="rect">
            <a:avLst/>
          </a:prstGeom>
          <a:noFill/>
        </p:spPr>
        <p:txBody>
          <a:bodyPr wrap="square" rtlCol="0">
            <a:spAutoFit/>
          </a:bodyPr>
          <a:lstStyle/>
          <a:p>
            <a:pPr>
              <a:lnSpc>
                <a:spcPct val="200000"/>
              </a:lnSpc>
            </a:pPr>
            <a:r>
              <a:rPr lang="en-GB" dirty="0">
                <a:solidFill>
                  <a:prstClr val="white">
                    <a:lumMod val="50000"/>
                  </a:prstClr>
                </a:solidFill>
              </a:rPr>
              <a:t>C</a:t>
            </a:r>
          </a:p>
          <a:p>
            <a:pPr>
              <a:lnSpc>
                <a:spcPct val="200000"/>
              </a:lnSpc>
            </a:pPr>
            <a:r>
              <a:rPr lang="en-GB" dirty="0">
                <a:solidFill>
                  <a:prstClr val="white">
                    <a:lumMod val="50000"/>
                  </a:prstClr>
                </a:solidFill>
              </a:rPr>
              <a:t>C</a:t>
            </a:r>
          </a:p>
          <a:p>
            <a:pPr>
              <a:lnSpc>
                <a:spcPct val="200000"/>
              </a:lnSpc>
            </a:pPr>
            <a:r>
              <a:rPr lang="en-GB" dirty="0">
                <a:solidFill>
                  <a:prstClr val="white">
                    <a:lumMod val="50000"/>
                  </a:prstClr>
                </a:solidFill>
              </a:rPr>
              <a:t>C</a:t>
            </a:r>
          </a:p>
          <a:p>
            <a:pPr>
              <a:lnSpc>
                <a:spcPct val="200000"/>
              </a:lnSpc>
            </a:pPr>
            <a:r>
              <a:rPr lang="en-GB" dirty="0">
                <a:solidFill>
                  <a:prstClr val="white">
                    <a:lumMod val="50000"/>
                  </a:prstClr>
                </a:solidFill>
              </a:rPr>
              <a:t>S</a:t>
            </a:r>
          </a:p>
          <a:p>
            <a:pPr>
              <a:lnSpc>
                <a:spcPct val="200000"/>
              </a:lnSpc>
            </a:pPr>
            <a:r>
              <a:rPr lang="en-GB" dirty="0">
                <a:solidFill>
                  <a:prstClr val="white">
                    <a:lumMod val="50000"/>
                  </a:prstClr>
                </a:solidFill>
              </a:rPr>
              <a:t>S</a:t>
            </a:r>
          </a:p>
          <a:p>
            <a:pPr>
              <a:lnSpc>
                <a:spcPct val="200000"/>
              </a:lnSpc>
            </a:pPr>
            <a:r>
              <a:rPr lang="en-GB" dirty="0">
                <a:solidFill>
                  <a:prstClr val="white">
                    <a:lumMod val="50000"/>
                  </a:prstClr>
                </a:solidFill>
              </a:rPr>
              <a:t>S</a:t>
            </a:r>
          </a:p>
        </p:txBody>
      </p:sp>
    </p:spTree>
    <p:extLst>
      <p:ext uri="{BB962C8B-B14F-4D97-AF65-F5344CB8AC3E}">
        <p14:creationId xmlns:p14="http://schemas.microsoft.com/office/powerpoint/2010/main" val="199491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86410" y="740410"/>
            <a:ext cx="4752975" cy="640080"/>
          </a:xfrm>
          <a:prstGeom prst="rect">
            <a:avLst/>
          </a:prstGeom>
          <a:noFill/>
        </p:spPr>
        <p:txBody>
          <a:bodyPr wrap="square" rtlCol="0">
            <a:spAutoFit/>
          </a:bodyPr>
          <a:lstStyle/>
          <a:p>
            <a:r>
              <a:rPr lang="en-GB" altLang="en-US" sz="3600" b="1" dirty="0"/>
              <a:t>Micro Descriptions</a:t>
            </a:r>
          </a:p>
        </p:txBody>
      </p:sp>
      <p:pic>
        <p:nvPicPr>
          <p:cNvPr id="3" name="Picture 2">
            <a:extLst>
              <a:ext uri="{FF2B5EF4-FFF2-40B4-BE49-F238E27FC236}">
                <a16:creationId xmlns:a16="http://schemas.microsoft.com/office/drawing/2014/main" id="{028EE256-9874-46EA-93FE-AA5D8D81C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00" y="1618714"/>
            <a:ext cx="8485714" cy="4114286"/>
          </a:xfrm>
          <a:prstGeom prst="rect">
            <a:avLst/>
          </a:prstGeom>
        </p:spPr>
      </p:pic>
    </p:spTree>
    <p:extLst>
      <p:ext uri="{BB962C8B-B14F-4D97-AF65-F5344CB8AC3E}">
        <p14:creationId xmlns:p14="http://schemas.microsoft.com/office/powerpoint/2010/main" val="122523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201.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98705"/>
            <a:ext cx="9238942" cy="6159295"/>
          </a:xfrm>
          <a:prstGeom prst="rect">
            <a:avLst/>
          </a:prstGeom>
        </p:spPr>
      </p:pic>
    </p:spTree>
    <p:extLst>
      <p:ext uri="{BB962C8B-B14F-4D97-AF65-F5344CB8AC3E}">
        <p14:creationId xmlns:p14="http://schemas.microsoft.com/office/powerpoint/2010/main" val="284811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4762.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26645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IMG_10137.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16181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9925" y="712010"/>
            <a:ext cx="4027435"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dirty="0">
                <a:solidFill>
                  <a:prstClr val="black"/>
                </a:solidFill>
              </a:rPr>
              <a:t>IGNEOUS ROCK DESCRIPTIONS</a:t>
            </a:r>
          </a:p>
        </p:txBody>
      </p:sp>
      <p:sp>
        <p:nvSpPr>
          <p:cNvPr id="2" name="TextBox 1">
            <a:extLst>
              <a:ext uri="{FF2B5EF4-FFF2-40B4-BE49-F238E27FC236}">
                <a16:creationId xmlns:a16="http://schemas.microsoft.com/office/drawing/2014/main" id="{85DC4283-FF69-4D97-A4BD-57A93CEE2B62}"/>
              </a:ext>
            </a:extLst>
          </p:cNvPr>
          <p:cNvSpPr txBox="1"/>
          <p:nvPr/>
        </p:nvSpPr>
        <p:spPr>
          <a:xfrm>
            <a:off x="341393" y="2326934"/>
            <a:ext cx="3888000" cy="2862322"/>
          </a:xfrm>
          <a:prstGeom prst="rect">
            <a:avLst/>
          </a:prstGeom>
          <a:noFill/>
        </p:spPr>
        <p:txBody>
          <a:bodyPr wrap="square" rtlCol="0">
            <a:spAutoFit/>
          </a:bodyPr>
          <a:lstStyle/>
          <a:p>
            <a:pPr>
              <a:lnSpc>
                <a:spcPct val="200000"/>
              </a:lnSpc>
            </a:pPr>
            <a:r>
              <a:rPr lang="en-GB" dirty="0">
                <a:solidFill>
                  <a:prstClr val="white">
                    <a:lumMod val="50000"/>
                  </a:prstClr>
                </a:solidFill>
              </a:rPr>
              <a:t>C</a:t>
            </a:r>
          </a:p>
          <a:p>
            <a:pPr>
              <a:lnSpc>
                <a:spcPct val="200000"/>
              </a:lnSpc>
            </a:pPr>
            <a:r>
              <a:rPr lang="en-GB" dirty="0">
                <a:solidFill>
                  <a:prstClr val="white">
                    <a:lumMod val="50000"/>
                  </a:prstClr>
                </a:solidFill>
              </a:rPr>
              <a:t>C</a:t>
            </a:r>
          </a:p>
          <a:p>
            <a:pPr>
              <a:lnSpc>
                <a:spcPct val="200000"/>
              </a:lnSpc>
            </a:pPr>
            <a:r>
              <a:rPr lang="en-GB" dirty="0">
                <a:solidFill>
                  <a:prstClr val="white">
                    <a:lumMod val="50000"/>
                  </a:prstClr>
                </a:solidFill>
              </a:rPr>
              <a:t>S</a:t>
            </a:r>
          </a:p>
          <a:p>
            <a:pPr>
              <a:lnSpc>
                <a:spcPct val="200000"/>
              </a:lnSpc>
            </a:pPr>
            <a:r>
              <a:rPr lang="en-GB" dirty="0">
                <a:solidFill>
                  <a:prstClr val="white">
                    <a:lumMod val="50000"/>
                  </a:prstClr>
                </a:solidFill>
              </a:rPr>
              <a:t>S</a:t>
            </a:r>
          </a:p>
          <a:p>
            <a:pPr>
              <a:lnSpc>
                <a:spcPct val="200000"/>
              </a:lnSpc>
            </a:pPr>
            <a:r>
              <a:rPr lang="en-GB" dirty="0">
                <a:solidFill>
                  <a:prstClr val="white">
                    <a:lumMod val="50000"/>
                  </a:prstClr>
                </a:solidFill>
              </a:rPr>
              <a:t>T</a:t>
            </a:r>
          </a:p>
        </p:txBody>
      </p:sp>
      <p:pic>
        <p:nvPicPr>
          <p:cNvPr id="5" name="Picture 2"/>
          <p:cNvPicPr/>
          <p:nvPr/>
        </p:nvPicPr>
        <p:blipFill>
          <a:blip r:embed="rId3" cstate="print"/>
          <a:stretch>
            <a:fillRect/>
          </a:stretch>
        </p:blipFill>
        <p:spPr>
          <a:xfrm>
            <a:off x="4229393" y="1686726"/>
            <a:ext cx="4618990" cy="3502530"/>
          </a:xfrm>
          <a:prstGeom prst="rect">
            <a:avLst/>
          </a:prstGeom>
          <a:ln>
            <a:noFill/>
          </a:ln>
        </p:spPr>
      </p:pic>
    </p:spTree>
    <p:extLst>
      <p:ext uri="{BB962C8B-B14F-4D97-AF65-F5344CB8AC3E}">
        <p14:creationId xmlns:p14="http://schemas.microsoft.com/office/powerpoint/2010/main" val="240642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86410" y="740410"/>
            <a:ext cx="4752975" cy="640080"/>
          </a:xfrm>
          <a:prstGeom prst="rect">
            <a:avLst/>
          </a:prstGeom>
          <a:noFill/>
        </p:spPr>
        <p:txBody>
          <a:bodyPr wrap="square" rtlCol="0">
            <a:spAutoFit/>
          </a:bodyPr>
          <a:lstStyle/>
          <a:p>
            <a:r>
              <a:rPr lang="en-GB" altLang="en-US" sz="3600" b="1" dirty="0"/>
              <a:t>Micro Descriptions</a:t>
            </a:r>
          </a:p>
        </p:txBody>
      </p:sp>
      <p:grpSp>
        <p:nvGrpSpPr>
          <p:cNvPr id="3" name="Group 2"/>
          <p:cNvGrpSpPr/>
          <p:nvPr/>
        </p:nvGrpSpPr>
        <p:grpSpPr>
          <a:xfrm>
            <a:off x="24824" y="1412594"/>
            <a:ext cx="9144000" cy="4432326"/>
            <a:chOff x="24824" y="1412594"/>
            <a:chExt cx="9144000" cy="4432326"/>
          </a:xfrm>
        </p:grpSpPr>
        <p:pic>
          <p:nvPicPr>
            <p:cNvPr id="5" name="Picture 4">
              <a:extLst>
                <a:ext uri="{FF2B5EF4-FFF2-40B4-BE49-F238E27FC236}">
                  <a16:creationId xmlns:a16="http://schemas.microsoft.com/office/drawing/2014/main" id="{9C6DD1EA-8A1F-4ACC-A476-B43880907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24" y="1412594"/>
              <a:ext cx="9144000" cy="4432326"/>
            </a:xfrm>
            <a:prstGeom prst="rect">
              <a:avLst/>
            </a:prstGeom>
          </p:spPr>
        </p:pic>
        <p:sp>
          <p:nvSpPr>
            <p:cNvPr id="2" name="TextBox 1"/>
            <p:cNvSpPr txBox="1"/>
            <p:nvPr/>
          </p:nvSpPr>
          <p:spPr>
            <a:xfrm>
              <a:off x="3481137" y="5309936"/>
              <a:ext cx="1315452" cy="369332"/>
            </a:xfrm>
            <a:prstGeom prst="rect">
              <a:avLst/>
            </a:prstGeom>
            <a:noFill/>
          </p:spPr>
          <p:txBody>
            <a:bodyPr wrap="square" rtlCol="0">
              <a:spAutoFit/>
            </a:bodyPr>
            <a:lstStyle/>
            <a:p>
              <a:r>
                <a:rPr lang="en-GB" dirty="0">
                  <a:solidFill>
                    <a:srgbClr val="000103"/>
                  </a:solidFill>
                </a:rPr>
                <a:t>Ophitic </a:t>
              </a:r>
            </a:p>
          </p:txBody>
        </p:sp>
      </p:grpSp>
    </p:spTree>
    <p:extLst>
      <p:ext uri="{BB962C8B-B14F-4D97-AF65-F5344CB8AC3E}">
        <p14:creationId xmlns:p14="http://schemas.microsoft.com/office/powerpoint/2010/main" val="322759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9925" y="-77442"/>
            <a:ext cx="5764509"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dirty="0">
                <a:solidFill>
                  <a:prstClr val="black"/>
                </a:solidFill>
              </a:rPr>
              <a:t>FIELD SKETCHES</a:t>
            </a:r>
          </a:p>
        </p:txBody>
      </p:sp>
      <p:sp>
        <p:nvSpPr>
          <p:cNvPr id="2" name="TextBox 1">
            <a:extLst>
              <a:ext uri="{FF2B5EF4-FFF2-40B4-BE49-F238E27FC236}">
                <a16:creationId xmlns:a16="http://schemas.microsoft.com/office/drawing/2014/main" id="{85DC4283-FF69-4D97-A4BD-57A93CEE2B62}"/>
              </a:ext>
            </a:extLst>
          </p:cNvPr>
          <p:cNvSpPr txBox="1"/>
          <p:nvPr/>
        </p:nvSpPr>
        <p:spPr>
          <a:xfrm>
            <a:off x="341393" y="818968"/>
            <a:ext cx="3888000" cy="646331"/>
          </a:xfrm>
          <a:prstGeom prst="rect">
            <a:avLst/>
          </a:prstGeom>
          <a:noFill/>
        </p:spPr>
        <p:txBody>
          <a:bodyPr wrap="square" rtlCol="0">
            <a:spAutoFit/>
          </a:bodyPr>
          <a:lstStyle/>
          <a:p>
            <a:pPr>
              <a:lnSpc>
                <a:spcPct val="200000"/>
              </a:lnSpc>
            </a:pPr>
            <a:r>
              <a:rPr lang="en-GB" dirty="0">
                <a:solidFill>
                  <a:prstClr val="white">
                    <a:lumMod val="50000"/>
                  </a:prstClr>
                </a:solidFill>
              </a:rPr>
              <a:t>TONS of SNOT</a:t>
            </a:r>
          </a:p>
        </p:txBody>
      </p:sp>
      <p:pic>
        <p:nvPicPr>
          <p:cNvPr id="6" name="Picture 5"/>
          <p:cNvPicPr/>
          <p:nvPr/>
        </p:nvPicPr>
        <p:blipFill>
          <a:blip r:embed="rId3" cstate="print"/>
          <a:srcRect r="18525"/>
          <a:stretch>
            <a:fillRect/>
          </a:stretch>
        </p:blipFill>
        <p:spPr>
          <a:xfrm>
            <a:off x="2185212" y="1506064"/>
            <a:ext cx="5091840" cy="4421700"/>
          </a:xfrm>
          <a:prstGeom prst="rect">
            <a:avLst/>
          </a:prstGeom>
          <a:ln>
            <a:noFill/>
          </a:ln>
        </p:spPr>
      </p:pic>
    </p:spTree>
    <p:extLst>
      <p:ext uri="{BB962C8B-B14F-4D97-AF65-F5344CB8AC3E}">
        <p14:creationId xmlns:p14="http://schemas.microsoft.com/office/powerpoint/2010/main" val="296541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p:nvPr/>
        </p:nvPicPr>
        <p:blipFill>
          <a:blip r:embed="rId2" cstate="print"/>
          <a:srcRect r="18525"/>
          <a:stretch>
            <a:fillRect/>
          </a:stretch>
        </p:blipFill>
        <p:spPr>
          <a:xfrm>
            <a:off x="2032812" y="1353664"/>
            <a:ext cx="5091840" cy="4421700"/>
          </a:xfrm>
          <a:prstGeom prst="rect">
            <a:avLst/>
          </a:prstGeom>
          <a:ln>
            <a:noFill/>
          </a:ln>
        </p:spPr>
      </p:pic>
      <p:pic>
        <p:nvPicPr>
          <p:cNvPr id="230" name="Content Placeholder 6"/>
          <p:cNvPicPr/>
          <p:nvPr/>
        </p:nvPicPr>
        <p:blipFill>
          <a:blip r:embed="rId2" cstate="print"/>
          <a:stretch/>
        </p:blipFill>
        <p:spPr>
          <a:xfrm>
            <a:off x="2000160" y="928800"/>
            <a:ext cx="6971760" cy="4643280"/>
          </a:xfrm>
          <a:prstGeom prst="rect">
            <a:avLst/>
          </a:prstGeom>
          <a:ln>
            <a:noFill/>
          </a:ln>
        </p:spPr>
      </p:pic>
      <p:sp>
        <p:nvSpPr>
          <p:cNvPr id="231" name="TextShape 2"/>
          <p:cNvSpPr txBox="1"/>
          <p:nvPr/>
        </p:nvSpPr>
        <p:spPr>
          <a:xfrm>
            <a:off x="251640" y="1427220"/>
            <a:ext cx="1800000" cy="2215620"/>
          </a:xfrm>
          <a:prstGeom prst="rect">
            <a:avLst/>
          </a:prstGeom>
          <a:noFill/>
          <a:ln>
            <a:noFill/>
          </a:ln>
        </p:spPr>
        <p:txBody>
          <a:bodyPr/>
          <a:lstStyle/>
          <a:p>
            <a:r>
              <a:rPr lang="en-US" sz="3200" b="1" spc="-1" dirty="0">
                <a:solidFill>
                  <a:srgbClr val="8064A2"/>
                </a:solidFill>
                <a:uFill>
                  <a:solidFill>
                    <a:srgbClr val="FFFFFF"/>
                  </a:solidFill>
                </a:uFill>
                <a:latin typeface="Arial Black"/>
              </a:rPr>
              <a:t>T</a:t>
            </a:r>
            <a:r>
              <a:rPr lang="en-US" sz="2400" spc="-1" dirty="0">
                <a:solidFill>
                  <a:srgbClr val="8064A2"/>
                </a:solidFill>
                <a:uFill>
                  <a:solidFill>
                    <a:srgbClr val="FFFFFF"/>
                  </a:solidFill>
                </a:uFill>
              </a:rPr>
              <a:t>itle</a:t>
            </a:r>
            <a:endParaRPr lang="en-US" sz="3200" spc="-1" dirty="0">
              <a:solidFill>
                <a:srgbClr val="000000"/>
              </a:solidFill>
              <a:uFill>
                <a:solidFill>
                  <a:srgbClr val="FFFFFF"/>
                </a:solidFill>
              </a:uFill>
            </a:endParaRPr>
          </a:p>
          <a:p>
            <a:r>
              <a:rPr lang="en-US" sz="3200" b="1" spc="-1" dirty="0">
                <a:solidFill>
                  <a:srgbClr val="9BBB59"/>
                </a:solidFill>
                <a:uFill>
                  <a:solidFill>
                    <a:srgbClr val="FFFFFF"/>
                  </a:solidFill>
                </a:uFill>
                <a:latin typeface="Arial Black"/>
              </a:rPr>
              <a:t>O</a:t>
            </a:r>
            <a:r>
              <a:rPr lang="en-US" sz="2400" spc="-1" dirty="0">
                <a:solidFill>
                  <a:srgbClr val="9BBB59"/>
                </a:solidFill>
                <a:uFill>
                  <a:solidFill>
                    <a:srgbClr val="FFFFFF"/>
                  </a:solidFill>
                </a:uFill>
              </a:rPr>
              <a:t>rientation</a:t>
            </a:r>
            <a:endParaRPr lang="en-US" sz="3200" spc="-1" dirty="0">
              <a:solidFill>
                <a:srgbClr val="000000"/>
              </a:solidFill>
              <a:uFill>
                <a:solidFill>
                  <a:srgbClr val="FFFFFF"/>
                </a:solidFill>
              </a:uFill>
            </a:endParaRPr>
          </a:p>
          <a:p>
            <a:r>
              <a:rPr lang="en-US" sz="3200" b="1" spc="-1" dirty="0">
                <a:solidFill>
                  <a:srgbClr val="C0504D"/>
                </a:solidFill>
                <a:uFill>
                  <a:solidFill>
                    <a:srgbClr val="FFFFFF"/>
                  </a:solidFill>
                </a:uFill>
                <a:latin typeface="Arial Black"/>
              </a:rPr>
              <a:t>N</a:t>
            </a:r>
            <a:r>
              <a:rPr lang="en-US" sz="2400" spc="-1" dirty="0">
                <a:solidFill>
                  <a:srgbClr val="C0504D"/>
                </a:solidFill>
                <a:uFill>
                  <a:solidFill>
                    <a:srgbClr val="FFFFFF"/>
                  </a:solidFill>
                </a:uFill>
              </a:rPr>
              <a:t>otes</a:t>
            </a:r>
            <a:endParaRPr lang="en-US" sz="3200" spc="-1" dirty="0">
              <a:solidFill>
                <a:srgbClr val="000000"/>
              </a:solidFill>
              <a:uFill>
                <a:solidFill>
                  <a:srgbClr val="FFFFFF"/>
                </a:solidFill>
              </a:uFill>
            </a:endParaRPr>
          </a:p>
          <a:p>
            <a:pPr>
              <a:lnSpc>
                <a:spcPct val="100000"/>
              </a:lnSpc>
            </a:pPr>
            <a:r>
              <a:rPr lang="en-US" sz="3200" b="1" strike="noStrike" spc="-1" dirty="0">
                <a:solidFill>
                  <a:srgbClr val="1F497D"/>
                </a:solidFill>
                <a:uFill>
                  <a:solidFill>
                    <a:srgbClr val="FFFFFF"/>
                  </a:solidFill>
                </a:uFill>
                <a:latin typeface="Arial Black"/>
              </a:rPr>
              <a:t>S</a:t>
            </a:r>
            <a:r>
              <a:rPr lang="en-US" sz="2400" b="0" strike="noStrike" spc="-1" dirty="0">
                <a:solidFill>
                  <a:srgbClr val="1F497D"/>
                </a:solidFill>
                <a:uFill>
                  <a:solidFill>
                    <a:srgbClr val="FFFFFF"/>
                  </a:solidFill>
                </a:uFill>
                <a:latin typeface="Arial"/>
              </a:rPr>
              <a:t>cale</a:t>
            </a:r>
            <a:endParaRPr lang="en-US" sz="3200" b="0" strike="noStrike" spc="-1" dirty="0">
              <a:solidFill>
                <a:srgbClr val="000000"/>
              </a:solidFill>
              <a:uFill>
                <a:solidFill>
                  <a:srgbClr val="FFFFFF"/>
                </a:solidFill>
              </a:uFill>
              <a:latin typeface="Arial"/>
            </a:endParaRPr>
          </a:p>
        </p:txBody>
      </p:sp>
      <p:pic>
        <p:nvPicPr>
          <p:cNvPr id="232" name="Picture 2"/>
          <p:cNvPicPr/>
          <p:nvPr/>
        </p:nvPicPr>
        <p:blipFill>
          <a:blip r:embed="rId3" cstate="print"/>
          <a:stretch/>
        </p:blipFill>
        <p:spPr>
          <a:xfrm>
            <a:off x="1928880" y="421020"/>
            <a:ext cx="7071840" cy="5730120"/>
          </a:xfrm>
          <a:prstGeom prst="rect">
            <a:avLst/>
          </a:prstGeom>
          <a:ln w="9360">
            <a:noFill/>
          </a:ln>
        </p:spPr>
      </p:pic>
      <p:sp>
        <p:nvSpPr>
          <p:cNvPr id="241" name="CustomShape 11"/>
          <p:cNvSpPr/>
          <p:nvPr/>
        </p:nvSpPr>
        <p:spPr>
          <a:xfrm>
            <a:off x="1785960" y="285840"/>
            <a:ext cx="5857560" cy="856800"/>
          </a:xfrm>
          <a:prstGeom prst="ellipse">
            <a:avLst/>
          </a:prstGeom>
          <a:noFill/>
          <a:ln w="76320">
            <a:solidFill>
              <a:schemeClr val="accent4"/>
            </a:solidFill>
            <a:round/>
          </a:ln>
        </p:spPr>
        <p:style>
          <a:lnRef idx="2">
            <a:schemeClr val="accent1">
              <a:shade val="50000"/>
            </a:schemeClr>
          </a:lnRef>
          <a:fillRef idx="1">
            <a:schemeClr val="accent1"/>
          </a:fillRef>
          <a:effectRef idx="0">
            <a:schemeClr val="accent1"/>
          </a:effectRef>
          <a:fontRef idx="minor"/>
        </p:style>
      </p:sp>
      <p:grpSp>
        <p:nvGrpSpPr>
          <p:cNvPr id="2" name="Group 1"/>
          <p:cNvGrpSpPr/>
          <p:nvPr/>
        </p:nvGrpSpPr>
        <p:grpSpPr>
          <a:xfrm>
            <a:off x="1785960" y="714240"/>
            <a:ext cx="6143040" cy="857160"/>
            <a:chOff x="1785960" y="714240"/>
            <a:chExt cx="6143040" cy="857160"/>
          </a:xfrm>
        </p:grpSpPr>
        <p:sp>
          <p:nvSpPr>
            <p:cNvPr id="242" name="CustomShape 12"/>
            <p:cNvSpPr/>
            <p:nvPr/>
          </p:nvSpPr>
          <p:spPr>
            <a:xfrm>
              <a:off x="1785960" y="928800"/>
              <a:ext cx="713880" cy="642600"/>
            </a:xfrm>
            <a:prstGeom prst="ellipse">
              <a:avLst/>
            </a:prstGeom>
            <a:noFill/>
            <a:ln w="76320">
              <a:solidFill>
                <a:schemeClr val="accent3"/>
              </a:solidFill>
              <a:round/>
            </a:ln>
          </p:spPr>
          <p:style>
            <a:lnRef idx="2">
              <a:schemeClr val="accent1">
                <a:shade val="50000"/>
              </a:schemeClr>
            </a:lnRef>
            <a:fillRef idx="1">
              <a:schemeClr val="accent1"/>
            </a:fillRef>
            <a:effectRef idx="0">
              <a:schemeClr val="accent1"/>
            </a:effectRef>
            <a:fontRef idx="minor"/>
          </p:style>
        </p:sp>
        <p:sp>
          <p:nvSpPr>
            <p:cNvPr id="243" name="CustomShape 13"/>
            <p:cNvSpPr/>
            <p:nvPr/>
          </p:nvSpPr>
          <p:spPr>
            <a:xfrm>
              <a:off x="7215120" y="714240"/>
              <a:ext cx="713880" cy="642600"/>
            </a:xfrm>
            <a:prstGeom prst="ellipse">
              <a:avLst/>
            </a:prstGeom>
            <a:noFill/>
            <a:ln w="76320">
              <a:solidFill>
                <a:schemeClr val="accent3"/>
              </a:solidFill>
              <a:round/>
            </a:ln>
          </p:spPr>
          <p:style>
            <a:lnRef idx="2">
              <a:schemeClr val="accent1">
                <a:shade val="50000"/>
              </a:schemeClr>
            </a:lnRef>
            <a:fillRef idx="1">
              <a:schemeClr val="accent1"/>
            </a:fillRef>
            <a:effectRef idx="0">
              <a:schemeClr val="accent1"/>
            </a:effectRef>
            <a:fontRef idx="minor"/>
          </p:style>
        </p:sp>
      </p:grpSp>
      <p:grpSp>
        <p:nvGrpSpPr>
          <p:cNvPr id="3" name="Group 2"/>
          <p:cNvGrpSpPr/>
          <p:nvPr/>
        </p:nvGrpSpPr>
        <p:grpSpPr>
          <a:xfrm>
            <a:off x="2214720" y="1000080"/>
            <a:ext cx="6500520" cy="5072040"/>
            <a:chOff x="2214720" y="1000080"/>
            <a:chExt cx="6500520" cy="5072040"/>
          </a:xfrm>
        </p:grpSpPr>
        <p:sp>
          <p:nvSpPr>
            <p:cNvPr id="244" name="CustomShape 14"/>
            <p:cNvSpPr/>
            <p:nvPr/>
          </p:nvSpPr>
          <p:spPr>
            <a:xfrm>
              <a:off x="2214720" y="5000760"/>
              <a:ext cx="1428480" cy="107136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45" name="CustomShape 15"/>
            <p:cNvSpPr/>
            <p:nvPr/>
          </p:nvSpPr>
          <p:spPr>
            <a:xfrm>
              <a:off x="4000320" y="4786200"/>
              <a:ext cx="1428480" cy="92844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46" name="CustomShape 16"/>
            <p:cNvSpPr/>
            <p:nvPr/>
          </p:nvSpPr>
          <p:spPr>
            <a:xfrm>
              <a:off x="5715000" y="4714920"/>
              <a:ext cx="2214360" cy="64260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47" name="CustomShape 17"/>
            <p:cNvSpPr/>
            <p:nvPr/>
          </p:nvSpPr>
          <p:spPr>
            <a:xfrm>
              <a:off x="6500880" y="2786040"/>
              <a:ext cx="2214360" cy="85680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48" name="CustomShape 18"/>
            <p:cNvSpPr/>
            <p:nvPr/>
          </p:nvSpPr>
          <p:spPr>
            <a:xfrm>
              <a:off x="5786280" y="2357280"/>
              <a:ext cx="1213920" cy="35676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49" name="CustomShape 19"/>
            <p:cNvSpPr/>
            <p:nvPr/>
          </p:nvSpPr>
          <p:spPr>
            <a:xfrm>
              <a:off x="5000760" y="1285920"/>
              <a:ext cx="1714320" cy="78552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50" name="CustomShape 20"/>
            <p:cNvSpPr/>
            <p:nvPr/>
          </p:nvSpPr>
          <p:spPr>
            <a:xfrm>
              <a:off x="3000240" y="1000080"/>
              <a:ext cx="1428480" cy="499680"/>
            </a:xfrm>
            <a:prstGeom prst="rect">
              <a:avLst/>
            </a:prstGeom>
            <a:noFill/>
            <a:ln w="76320">
              <a:solidFill>
                <a:schemeClr val="accent2"/>
              </a:solidFill>
              <a:round/>
            </a:ln>
          </p:spPr>
          <p:style>
            <a:lnRef idx="2">
              <a:schemeClr val="accent1">
                <a:shade val="50000"/>
              </a:schemeClr>
            </a:lnRef>
            <a:fillRef idx="1">
              <a:schemeClr val="accent1"/>
            </a:fillRef>
            <a:effectRef idx="0">
              <a:schemeClr val="accent1"/>
            </a:effectRef>
            <a:fontRef idx="minor"/>
          </p:style>
        </p:sp>
      </p:grpSp>
      <p:grpSp>
        <p:nvGrpSpPr>
          <p:cNvPr id="4" name="Group 3"/>
          <p:cNvGrpSpPr/>
          <p:nvPr/>
        </p:nvGrpSpPr>
        <p:grpSpPr>
          <a:xfrm>
            <a:off x="1785960" y="2500200"/>
            <a:ext cx="4785840" cy="2428560"/>
            <a:chOff x="1785960" y="2500200"/>
            <a:chExt cx="4785840" cy="2428560"/>
          </a:xfrm>
        </p:grpSpPr>
        <p:sp>
          <p:nvSpPr>
            <p:cNvPr id="251" name="CustomShape 21"/>
            <p:cNvSpPr/>
            <p:nvPr/>
          </p:nvSpPr>
          <p:spPr>
            <a:xfrm>
              <a:off x="1785960" y="2500200"/>
              <a:ext cx="999720" cy="2285640"/>
            </a:xfrm>
            <a:prstGeom prst="ellipse">
              <a:avLst/>
            </a:prstGeom>
            <a:noFill/>
            <a:ln w="76320">
              <a:round/>
            </a:ln>
          </p:spPr>
          <p:style>
            <a:lnRef idx="2">
              <a:schemeClr val="accent1">
                <a:shade val="50000"/>
              </a:schemeClr>
            </a:lnRef>
            <a:fillRef idx="1">
              <a:schemeClr val="accent1"/>
            </a:fillRef>
            <a:effectRef idx="0">
              <a:schemeClr val="accent1"/>
            </a:effectRef>
            <a:fontRef idx="minor"/>
          </p:style>
        </p:sp>
        <p:sp>
          <p:nvSpPr>
            <p:cNvPr id="252" name="CustomShape 22"/>
            <p:cNvSpPr/>
            <p:nvPr/>
          </p:nvSpPr>
          <p:spPr>
            <a:xfrm>
              <a:off x="5715000" y="3286080"/>
              <a:ext cx="856800" cy="1642680"/>
            </a:xfrm>
            <a:prstGeom prst="ellipse">
              <a:avLst/>
            </a:prstGeom>
            <a:noFill/>
            <a:ln w="76320">
              <a:round/>
            </a:ln>
          </p:spPr>
          <p:style>
            <a:lnRef idx="2">
              <a:schemeClr val="accent1">
                <a:shade val="50000"/>
              </a:schemeClr>
            </a:lnRef>
            <a:fillRef idx="1">
              <a:schemeClr val="accent1"/>
            </a:fillRef>
            <a:effectRef idx="0">
              <a:schemeClr val="accent1"/>
            </a:effectRef>
            <a:fontRef idx="minor"/>
          </p:style>
        </p:sp>
        <p:sp>
          <p:nvSpPr>
            <p:cNvPr id="253" name="CustomShape 23"/>
            <p:cNvSpPr/>
            <p:nvPr/>
          </p:nvSpPr>
          <p:spPr>
            <a:xfrm>
              <a:off x="4500720" y="3786120"/>
              <a:ext cx="785520" cy="785520"/>
            </a:xfrm>
            <a:prstGeom prst="ellipse">
              <a:avLst/>
            </a:prstGeom>
            <a:noFill/>
            <a:ln w="76320">
              <a:round/>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38203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dissolve">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altLang="en-US" sz="3600" b="1" kern="1200" dirty="0">
                <a:solidFill>
                  <a:schemeClr val="tx1"/>
                </a:solidFill>
                <a:latin typeface="+mn-lt"/>
                <a:ea typeface="+mn-ea"/>
                <a:cs typeface="+mn-cs"/>
              </a:rPr>
              <a:t>Required skills</a:t>
            </a:r>
          </a:p>
        </p:txBody>
      </p:sp>
      <p:sp>
        <p:nvSpPr>
          <p:cNvPr id="3" name="Text Placeholder 2"/>
          <p:cNvSpPr>
            <a:spLocks noGrp="1"/>
          </p:cNvSpPr>
          <p:nvPr>
            <p:ph type="body"/>
          </p:nvPr>
        </p:nvSpPr>
        <p:spPr>
          <a:xfrm>
            <a:off x="457200" y="1306283"/>
            <a:ext cx="4015800" cy="4887071"/>
          </a:xfrm>
        </p:spPr>
        <p:txBody>
          <a:bodyPr/>
          <a:lstStyle/>
          <a:p>
            <a:pPr marL="342900" indent="-342900">
              <a:buFont typeface="+mj-lt"/>
              <a:buAutoNum type="arabicPeriod"/>
            </a:pPr>
            <a:r>
              <a:rPr lang="en-GB" dirty="0"/>
              <a:t>Location of a Geological feature in the field</a:t>
            </a:r>
          </a:p>
          <a:p>
            <a:pPr marL="342900" indent="-342900">
              <a:buFont typeface="+mj-lt"/>
              <a:buAutoNum type="arabicPeriod"/>
            </a:pPr>
            <a:endParaRPr lang="en-GB" dirty="0"/>
          </a:p>
          <a:p>
            <a:pPr marL="342900" indent="-342900">
              <a:buFont typeface="+mj-lt"/>
              <a:buAutoNum type="arabicPeriod"/>
            </a:pPr>
            <a:r>
              <a:rPr lang="en-GB" dirty="0"/>
              <a:t>Identification of a geological features , recording observations as field sketches</a:t>
            </a:r>
          </a:p>
          <a:p>
            <a:pPr marL="342900" indent="-342900">
              <a:buFont typeface="+mj-lt"/>
              <a:buAutoNum type="arabicPeriod"/>
            </a:pPr>
            <a:endParaRPr lang="en-GB" dirty="0"/>
          </a:p>
          <a:p>
            <a:pPr marL="342900" indent="-342900">
              <a:buFont typeface="+mj-lt"/>
              <a:buAutoNum type="arabicPeriod"/>
            </a:pPr>
            <a:r>
              <a:rPr lang="en-GB" dirty="0"/>
              <a:t>Use of a compass </a:t>
            </a:r>
            <a:r>
              <a:rPr lang="en-GB" dirty="0" err="1"/>
              <a:t>clinometer</a:t>
            </a:r>
            <a:r>
              <a:rPr lang="en-GB" dirty="0"/>
              <a:t> </a:t>
            </a:r>
          </a:p>
          <a:p>
            <a:pPr marL="342900" indent="-342900">
              <a:buFont typeface="+mj-lt"/>
              <a:buAutoNum type="arabicPeriod"/>
            </a:pPr>
            <a:endParaRPr lang="en-GB" dirty="0"/>
          </a:p>
          <a:p>
            <a:pPr marL="342900" indent="-342900">
              <a:buFont typeface="+mj-lt"/>
              <a:buAutoNum type="arabicPeriod"/>
            </a:pPr>
            <a:r>
              <a:rPr lang="en-GB" dirty="0"/>
              <a:t>Construction of a graphic log</a:t>
            </a:r>
          </a:p>
          <a:p>
            <a:pPr marL="342900" indent="-342900">
              <a:buFont typeface="+mj-lt"/>
              <a:buAutoNum type="arabicPeriod"/>
            </a:pPr>
            <a:endParaRPr lang="en-GB" dirty="0"/>
          </a:p>
          <a:p>
            <a:pPr marL="342900" indent="-342900">
              <a:buFont typeface="+mj-lt"/>
              <a:buAutoNum type="arabicPeriod"/>
            </a:pPr>
            <a:r>
              <a:rPr lang="en-GB" dirty="0"/>
              <a:t>Use of sampling  techniques</a:t>
            </a:r>
          </a:p>
          <a:p>
            <a:pPr marL="342900" indent="-342900">
              <a:buFont typeface="+mj-lt"/>
              <a:buAutoNum type="arabicPeriod"/>
            </a:pPr>
            <a:endParaRPr lang="en-GB" dirty="0"/>
          </a:p>
          <a:p>
            <a:pPr marL="342900" indent="-342900">
              <a:buFont typeface="+mj-lt"/>
              <a:buAutoNum type="arabicPeriod"/>
            </a:pPr>
            <a:r>
              <a:rPr lang="en-GB" dirty="0"/>
              <a:t>Production of full rock descriptions</a:t>
            </a:r>
          </a:p>
          <a:p>
            <a:pPr marL="342900" indent="-342900">
              <a:buFont typeface="+mj-lt"/>
              <a:buAutoNum type="arabicPeriod"/>
            </a:pPr>
            <a:endParaRPr lang="en-GB" dirty="0"/>
          </a:p>
          <a:p>
            <a:pPr marL="342900" indent="-342900">
              <a:buFont typeface="+mj-lt"/>
              <a:buAutoNum type="arabicPeriod"/>
            </a:pPr>
            <a:r>
              <a:rPr lang="en-GB" dirty="0"/>
              <a:t>Use of methods to increase accuracy  (</a:t>
            </a:r>
            <a:r>
              <a:rPr lang="en-GB" dirty="0" err="1"/>
              <a:t>fiducial</a:t>
            </a:r>
            <a:r>
              <a:rPr lang="en-GB" dirty="0"/>
              <a:t> scale)</a:t>
            </a:r>
          </a:p>
          <a:p>
            <a:pPr marL="342900" indent="-342900">
              <a:buFont typeface="+mj-lt"/>
              <a:buAutoNum type="arabicPeriod"/>
            </a:pPr>
            <a:endParaRPr lang="en-GB" dirty="0"/>
          </a:p>
        </p:txBody>
      </p:sp>
      <p:sp>
        <p:nvSpPr>
          <p:cNvPr id="4" name="Text Placeholder 3"/>
          <p:cNvSpPr>
            <a:spLocks noGrp="1"/>
          </p:cNvSpPr>
          <p:nvPr>
            <p:ph type="body"/>
          </p:nvPr>
        </p:nvSpPr>
        <p:spPr>
          <a:xfrm>
            <a:off x="4674240" y="1604519"/>
            <a:ext cx="4015800" cy="4219505"/>
          </a:xfrm>
        </p:spPr>
        <p:txBody>
          <a:bodyPr/>
          <a:lstStyle/>
          <a:p>
            <a:r>
              <a:rPr lang="en-GB" b="1" dirty="0"/>
              <a:t>	Additional Skills</a:t>
            </a:r>
          </a:p>
          <a:p>
            <a:endParaRPr lang="en-GB" dirty="0"/>
          </a:p>
          <a:p>
            <a:pPr marL="342900" indent="-342900">
              <a:buFont typeface="+mj-lt"/>
              <a:buAutoNum type="arabicPeriod"/>
            </a:pPr>
            <a:r>
              <a:rPr lang="en-GB" dirty="0"/>
              <a:t>Application of classification systems</a:t>
            </a:r>
          </a:p>
          <a:p>
            <a:pPr marL="342900" indent="-342900">
              <a:buFont typeface="+mj-lt"/>
              <a:buAutoNum type="arabicPeriod"/>
            </a:pPr>
            <a:endParaRPr lang="en-GB" dirty="0"/>
          </a:p>
          <a:p>
            <a:pPr marL="342900" indent="-342900">
              <a:buFont typeface="+mj-lt"/>
              <a:buAutoNum type="arabicPeriod"/>
            </a:pPr>
            <a:r>
              <a:rPr lang="en-GB" dirty="0"/>
              <a:t>Production of annotated scientific drawings of fossils</a:t>
            </a:r>
          </a:p>
          <a:p>
            <a:pPr marL="342900" indent="-342900">
              <a:buFont typeface="+mj-lt"/>
              <a:buAutoNum type="arabicPeriod"/>
            </a:pPr>
            <a:endParaRPr lang="en-GB" dirty="0"/>
          </a:p>
          <a:p>
            <a:pPr marL="342900" indent="-342900">
              <a:buFont typeface="+mj-lt"/>
              <a:buAutoNum type="arabicPeriod"/>
            </a:pPr>
            <a:r>
              <a:rPr lang="en-GB" dirty="0"/>
              <a:t>Use of Photomicrographs to identify minerals and rock textures</a:t>
            </a:r>
          </a:p>
          <a:p>
            <a:pPr marL="342900" indent="-342900">
              <a:buFont typeface="+mj-lt"/>
              <a:buAutoNum type="arabicPeriod"/>
            </a:pPr>
            <a:endParaRPr lang="en-GB" dirty="0"/>
          </a:p>
          <a:p>
            <a:pPr marL="342900" indent="-342900">
              <a:buFont typeface="+mj-lt"/>
              <a:buAutoNum type="arabicPeriod"/>
            </a:pPr>
            <a:r>
              <a:rPr lang="en-GB" dirty="0"/>
              <a:t>Use of physical and chemical testing to identify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722160" y="4406760"/>
            <a:ext cx="7772040" cy="1361880"/>
          </a:xfrm>
          <a:prstGeom prst="rect">
            <a:avLst/>
          </a:prstGeom>
          <a:noFill/>
          <a:ln>
            <a:noFill/>
          </a:ln>
        </p:spPr>
        <p:txBody>
          <a:bodyPr/>
          <a:lstStyle/>
          <a:p>
            <a:endParaRPr lang="en-US" sz="1800" b="0" strike="noStrike" spc="-1">
              <a:solidFill>
                <a:srgbClr val="000000"/>
              </a:solidFill>
              <a:uFill>
                <a:solidFill>
                  <a:srgbClr val="FFFFFF"/>
                </a:solidFill>
              </a:uFill>
              <a:latin typeface="Arial"/>
            </a:endParaRPr>
          </a:p>
        </p:txBody>
      </p:sp>
      <p:sp>
        <p:nvSpPr>
          <p:cNvPr id="255" name="TextShape 2"/>
          <p:cNvSpPr txBox="1"/>
          <p:nvPr/>
        </p:nvSpPr>
        <p:spPr>
          <a:xfrm>
            <a:off x="114300" y="-303120"/>
            <a:ext cx="7772040" cy="1499760"/>
          </a:xfrm>
          <a:prstGeom prst="rect">
            <a:avLst/>
          </a:prstGeom>
          <a:noFill/>
          <a:ln>
            <a:noFill/>
          </a:ln>
        </p:spPr>
        <p:txBody>
          <a:bodyPr anchor="b"/>
          <a:lstStyle/>
          <a:p>
            <a:pPr>
              <a:lnSpc>
                <a:spcPct val="100000"/>
              </a:lnSpc>
            </a:pPr>
            <a:r>
              <a:rPr lang="en-US" sz="2000" b="0" strike="noStrike" spc="-1" dirty="0">
                <a:solidFill>
                  <a:srgbClr val="000000"/>
                </a:solidFill>
                <a:uFill>
                  <a:solidFill>
                    <a:srgbClr val="FFFFFF"/>
                  </a:solidFill>
                </a:uFill>
                <a:latin typeface="Arial"/>
              </a:rPr>
              <a:t>Take sufficient precise measurements of one type of sedimentary structure to form a representative data set &amp; include appropriate measurements on your field sketch</a:t>
            </a:r>
            <a:endParaRPr lang="en-US" sz="3200" b="0" strike="noStrike" spc="-1" dirty="0">
              <a:solidFill>
                <a:srgbClr val="000000"/>
              </a:solidFill>
              <a:uFill>
                <a:solidFill>
                  <a:srgbClr val="FFFFFF"/>
                </a:solidFill>
              </a:uFill>
              <a:latin typeface="Arial"/>
            </a:endParaRPr>
          </a:p>
        </p:txBody>
      </p:sp>
      <p:pic>
        <p:nvPicPr>
          <p:cNvPr id="256" name="Content Placeholder 6"/>
          <p:cNvPicPr/>
          <p:nvPr/>
        </p:nvPicPr>
        <p:blipFill>
          <a:blip r:embed="rId3" cstate="print"/>
          <a:stretch/>
        </p:blipFill>
        <p:spPr>
          <a:xfrm>
            <a:off x="1617120" y="1357200"/>
            <a:ext cx="7078320" cy="4714560"/>
          </a:xfrm>
          <a:prstGeom prst="rect">
            <a:avLst/>
          </a:prstGeom>
          <a:ln>
            <a:noFill/>
          </a:ln>
        </p:spPr>
      </p:pic>
      <p:pic>
        <p:nvPicPr>
          <p:cNvPr id="257" name="Picture 2"/>
          <p:cNvPicPr/>
          <p:nvPr/>
        </p:nvPicPr>
        <p:blipFill>
          <a:blip r:embed="rId4" cstate="print"/>
          <a:srcRect l="6446" t="16849" r="44341" b="50936"/>
          <a:stretch/>
        </p:blipFill>
        <p:spPr>
          <a:xfrm>
            <a:off x="337680" y="1428840"/>
            <a:ext cx="8591760" cy="4500360"/>
          </a:xfrm>
          <a:prstGeom prst="rect">
            <a:avLst/>
          </a:prstGeom>
          <a:ln w="9360">
            <a:noFill/>
          </a:ln>
        </p:spPr>
      </p:pic>
    </p:spTree>
    <p:extLst>
      <p:ext uri="{BB962C8B-B14F-4D97-AF65-F5344CB8AC3E}">
        <p14:creationId xmlns:p14="http://schemas.microsoft.com/office/powerpoint/2010/main" val="14098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9925" y="317035"/>
            <a:ext cx="5124180"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dirty="0">
                <a:solidFill>
                  <a:prstClr val="black"/>
                </a:solidFill>
              </a:rPr>
              <a:t>QUANTITATIVE DATA</a:t>
            </a:r>
          </a:p>
        </p:txBody>
      </p:sp>
      <p:sp>
        <p:nvSpPr>
          <p:cNvPr id="7" name="CustomShape 4"/>
          <p:cNvSpPr/>
          <p:nvPr/>
        </p:nvSpPr>
        <p:spPr>
          <a:xfrm>
            <a:off x="932010" y="3321241"/>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lnSpc>
                <a:spcPct val="90000"/>
              </a:lnSpc>
            </a:pPr>
            <a:r>
              <a:rPr lang="en-GB" sz="1700" spc="-1" dirty="0">
                <a:solidFill>
                  <a:srgbClr val="000000"/>
                </a:solidFill>
                <a:uFill>
                  <a:solidFill>
                    <a:srgbClr val="FFFFFF"/>
                  </a:solidFill>
                </a:uFill>
              </a:rPr>
              <a:t>Dyke Measurements</a:t>
            </a:r>
            <a:endParaRPr lang="en-GB" spc="-1" dirty="0">
              <a:solidFill>
                <a:srgbClr val="000000"/>
              </a:solidFill>
              <a:uFill>
                <a:solidFill>
                  <a:srgbClr val="FFFFFF"/>
                </a:solidFill>
              </a:uFill>
            </a:endParaRPr>
          </a:p>
        </p:txBody>
      </p:sp>
      <p:sp>
        <p:nvSpPr>
          <p:cNvPr id="9" name="CustomShape 5"/>
          <p:cNvSpPr/>
          <p:nvPr/>
        </p:nvSpPr>
        <p:spPr>
          <a:xfrm>
            <a:off x="932010" y="2081492"/>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r>
              <a:rPr lang="en-GB" spc="-1" dirty="0">
                <a:solidFill>
                  <a:srgbClr val="000000"/>
                </a:solidFill>
                <a:uFill>
                  <a:solidFill>
                    <a:srgbClr val="FFFFFF"/>
                  </a:solidFill>
                </a:uFill>
              </a:rPr>
              <a:t>Dip and Strike</a:t>
            </a:r>
            <a:endParaRPr lang="en-GB" sz="2000" spc="-1" dirty="0">
              <a:solidFill>
                <a:srgbClr val="000000"/>
              </a:solidFill>
              <a:uFill>
                <a:solidFill>
                  <a:srgbClr val="FFFFFF"/>
                </a:solidFill>
              </a:uFill>
            </a:endParaRPr>
          </a:p>
        </p:txBody>
      </p:sp>
      <p:sp>
        <p:nvSpPr>
          <p:cNvPr id="10" name="CustomShape 6"/>
          <p:cNvSpPr/>
          <p:nvPr/>
        </p:nvSpPr>
        <p:spPr>
          <a:xfrm>
            <a:off x="932010" y="4560990"/>
            <a:ext cx="3399540" cy="652680"/>
          </a:xfrm>
          <a:prstGeom prst="roundRect">
            <a:avLst>
              <a:gd name="adj" fmla="val 16667"/>
            </a:avLst>
          </a:prstGeom>
          <a:solidFill>
            <a:srgbClr val="FFFFFF"/>
          </a:solidFill>
          <a:ln w="19080">
            <a:solidFill>
              <a:srgbClr val="000000"/>
            </a:solidFill>
            <a:round/>
          </a:ln>
        </p:spPr>
        <p:style>
          <a:lnRef idx="0">
            <a:srgbClr val="FFFFFF"/>
          </a:lnRef>
          <a:fillRef idx="0">
            <a:srgbClr val="FFFFFF"/>
          </a:fillRef>
          <a:effectRef idx="0">
            <a:srgbClr val="FFFFFF"/>
          </a:effectRef>
          <a:fontRef idx="minor"/>
        </p:style>
        <p:txBody>
          <a:bodyPr lIns="64800" tIns="64800" rIns="64800" bIns="64800" anchor="ctr"/>
          <a:lstStyle/>
          <a:p>
            <a:pPr algn="ctr">
              <a:lnSpc>
                <a:spcPct val="90000"/>
              </a:lnSpc>
            </a:pPr>
            <a:r>
              <a:rPr lang="en-GB" sz="1700" spc="-1" dirty="0">
                <a:solidFill>
                  <a:srgbClr val="000000"/>
                </a:solidFill>
                <a:uFill>
                  <a:solidFill>
                    <a:srgbClr val="FFFFFF"/>
                  </a:solidFill>
                </a:uFill>
              </a:rPr>
              <a:t>Sedimentary Logging</a:t>
            </a:r>
            <a:endParaRPr lang="en-GB" spc="-1" dirty="0">
              <a:solidFill>
                <a:srgbClr val="000000"/>
              </a:solidFill>
              <a:uFill>
                <a:solidFill>
                  <a:srgbClr val="FFFFFF"/>
                </a:solidFill>
              </a:uFill>
            </a:endParaRPr>
          </a:p>
        </p:txBody>
      </p:sp>
      <p:pic>
        <p:nvPicPr>
          <p:cNvPr id="2050" name="Picture 2" descr="https://lh3.googleusercontent.com/_w1Tb9FrITxVLb_FJ1DiQCBXNCl2gvmS95KoL_iTfUHlcS4p9Q7Lh7_T9ZhnViPYEGQOVvp6_hJQk4Q6U4OqCmxj8VTsszs8vQXb7vWu9TRV8y6DcfueNOSaWUHXMK7Dt46Nfri29DeFnEIdEi2tiFqrn0pTkIvciYcKX1Wzl8cL5mKrhu5yyScDQ4zy19ERTTOjsL4ESPWWZop11RRAQVINiXjXlSt-WnHB-oWVy6o4dk3tXiiFP2MNUCNh691n34iIFjgWrm4xVTakxIyleM6hH3IYJoigT7ptOtbCiMxP4ZPTakgGkMfddWiAxPHIh9YUgpJdcFxzKxTxT3xGAYz-Rq6fQEQYzAX1K63phJfvJuYMxgB6wyXmAZM2yIAPJQ2w_YZA3iybh1EA1M6m1gHxzPvKkCJUlAIAs9wOFerbD_tIR6myFJr4bNOxuOUkriDJ39PuEMuq-__5hBYqvs3l1OjHWKhvXkvtJURDXqUljFW-bdutAkDMp4jl8cXm6qVy1TcRXSHVnIsa_siRhbuTaI5fkB1_xxozd5sJnLKNqzklwJWA3paWF08D7yoTlThP6sz2LeGvzNVNyln1YZLcFIByyXBM=w497-h662-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58" y="1438266"/>
            <a:ext cx="3181299" cy="424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60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Picture 2"/>
          <p:cNvPicPr/>
          <p:nvPr/>
        </p:nvPicPr>
        <p:blipFill>
          <a:blip r:embed="rId3" cstate="print"/>
          <a:srcRect t="11071" b="15143"/>
          <a:stretch/>
        </p:blipFill>
        <p:spPr>
          <a:xfrm>
            <a:off x="2178000" y="620640"/>
            <a:ext cx="5562000" cy="4104000"/>
          </a:xfrm>
          <a:prstGeom prst="rect">
            <a:avLst/>
          </a:prstGeom>
          <a:ln>
            <a:noFill/>
          </a:ln>
        </p:spPr>
      </p:pic>
      <p:sp>
        <p:nvSpPr>
          <p:cNvPr id="420" name="TextShape 1"/>
          <p:cNvSpPr txBox="1"/>
          <p:nvPr/>
        </p:nvSpPr>
        <p:spPr>
          <a:xfrm>
            <a:off x="722160" y="4947120"/>
            <a:ext cx="7772040" cy="1361880"/>
          </a:xfrm>
          <a:prstGeom prst="rect">
            <a:avLst/>
          </a:prstGeom>
          <a:noFill/>
          <a:ln>
            <a:noFill/>
          </a:ln>
        </p:spPr>
        <p:txBody>
          <a:bodyPr/>
          <a:lstStyle/>
          <a:p>
            <a:pPr>
              <a:lnSpc>
                <a:spcPct val="100000"/>
              </a:lnSpc>
            </a:pPr>
            <a:r>
              <a:rPr lang="en-US" sz="4000" b="1" strike="noStrike" cap="all" spc="-1">
                <a:solidFill>
                  <a:srgbClr val="000000"/>
                </a:solidFill>
                <a:uFill>
                  <a:solidFill>
                    <a:srgbClr val="FFFFFF"/>
                  </a:solidFill>
                </a:uFill>
                <a:latin typeface="Arial"/>
              </a:rPr>
              <a:t>Dip &amp; strike workshop</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434978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179640" y="0"/>
            <a:ext cx="1656000" cy="119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22" name="CustomShape 2"/>
          <p:cNvSpPr/>
          <p:nvPr/>
        </p:nvSpPr>
        <p:spPr>
          <a:xfrm>
            <a:off x="395640" y="407520"/>
            <a:ext cx="2962440" cy="1972080"/>
          </a:xfrm>
          <a:prstGeom prst="roundRect">
            <a:avLst>
              <a:gd name="adj" fmla="val 16667"/>
            </a:avLst>
          </a:prstGeom>
          <a:solidFill>
            <a:schemeClr val="accent2">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6840" tIns="93240" rIns="186840" bIns="93240" anchor="ctr"/>
          <a:lstStyle/>
          <a:p>
            <a:pPr algn="ctr">
              <a:lnSpc>
                <a:spcPct val="90000"/>
              </a:lnSpc>
            </a:pPr>
            <a:r>
              <a:rPr lang="en-GB" sz="4900" b="0" strike="noStrike" spc="-1">
                <a:solidFill>
                  <a:srgbClr val="FFFFFF"/>
                </a:solidFill>
                <a:uFill>
                  <a:solidFill>
                    <a:srgbClr val="FFFFFF"/>
                  </a:solidFill>
                </a:uFill>
                <a:latin typeface="Arial"/>
              </a:rPr>
              <a:t>Bedding plane</a:t>
            </a:r>
            <a:endParaRPr lang="en-GB" sz="1800" b="0" strike="noStrike" spc="-1">
              <a:solidFill>
                <a:srgbClr val="000000"/>
              </a:solidFill>
              <a:uFill>
                <a:solidFill>
                  <a:srgbClr val="FFFFFF"/>
                </a:solidFill>
              </a:uFill>
              <a:latin typeface="Arial"/>
            </a:endParaRPr>
          </a:p>
        </p:txBody>
      </p:sp>
      <p:sp>
        <p:nvSpPr>
          <p:cNvPr id="423" name="CustomShape 3"/>
          <p:cNvSpPr/>
          <p:nvPr/>
        </p:nvSpPr>
        <p:spPr>
          <a:xfrm>
            <a:off x="395640" y="2478600"/>
            <a:ext cx="2962440" cy="1972080"/>
          </a:xfrm>
          <a:prstGeom prst="roundRect">
            <a:avLst>
              <a:gd name="adj" fmla="val 16667"/>
            </a:avLst>
          </a:prstGeom>
          <a:solidFill>
            <a:schemeClr val="accent3">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6840" tIns="93240" rIns="186840" bIns="93240" anchor="ctr"/>
          <a:lstStyle/>
          <a:p>
            <a:pPr algn="ctr">
              <a:lnSpc>
                <a:spcPct val="90000"/>
              </a:lnSpc>
            </a:pPr>
            <a:r>
              <a:rPr lang="en-GB" sz="4900" b="0" strike="noStrike" spc="-1">
                <a:solidFill>
                  <a:srgbClr val="FFFFFF"/>
                </a:solidFill>
                <a:uFill>
                  <a:solidFill>
                    <a:srgbClr val="FFFFFF"/>
                  </a:solidFill>
                </a:uFill>
                <a:latin typeface="Arial"/>
              </a:rPr>
              <a:t>Dip</a:t>
            </a:r>
            <a:endParaRPr lang="en-GB" sz="1800" b="0" strike="noStrike" spc="-1">
              <a:solidFill>
                <a:srgbClr val="000000"/>
              </a:solidFill>
              <a:uFill>
                <a:solidFill>
                  <a:srgbClr val="FFFFFF"/>
                </a:solidFill>
              </a:uFill>
              <a:latin typeface="Arial"/>
            </a:endParaRPr>
          </a:p>
        </p:txBody>
      </p:sp>
      <p:sp>
        <p:nvSpPr>
          <p:cNvPr id="424" name="CustomShape 4"/>
          <p:cNvSpPr/>
          <p:nvPr/>
        </p:nvSpPr>
        <p:spPr>
          <a:xfrm>
            <a:off x="395640" y="4550040"/>
            <a:ext cx="2962440" cy="1972080"/>
          </a:xfrm>
          <a:prstGeom prst="roundRect">
            <a:avLst>
              <a:gd name="adj" fmla="val 16667"/>
            </a:avLst>
          </a:prstGeom>
          <a:solidFill>
            <a:schemeClr val="accent4">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86840" tIns="93240" rIns="186840" bIns="93240" anchor="ctr"/>
          <a:lstStyle/>
          <a:p>
            <a:pPr algn="ctr">
              <a:lnSpc>
                <a:spcPct val="90000"/>
              </a:lnSpc>
            </a:pPr>
            <a:r>
              <a:rPr lang="en-GB" sz="4900" b="0" strike="noStrike" spc="-1">
                <a:solidFill>
                  <a:srgbClr val="FFFFFF"/>
                </a:solidFill>
                <a:uFill>
                  <a:solidFill>
                    <a:srgbClr val="FFFFFF"/>
                  </a:solidFill>
                </a:uFill>
                <a:latin typeface="Arial"/>
              </a:rPr>
              <a:t>Strike</a:t>
            </a:r>
            <a:endParaRPr lang="en-GB" sz="1800" b="0" strike="noStrike" spc="-1">
              <a:solidFill>
                <a:srgbClr val="000000"/>
              </a:solidFill>
              <a:uFill>
                <a:solidFill>
                  <a:srgbClr val="FFFFFF"/>
                </a:solidFill>
              </a:uFill>
              <a:latin typeface="Arial"/>
            </a:endParaRPr>
          </a:p>
        </p:txBody>
      </p:sp>
      <p:sp>
        <p:nvSpPr>
          <p:cNvPr id="425" name="CustomShape 5"/>
          <p:cNvSpPr/>
          <p:nvPr/>
        </p:nvSpPr>
        <p:spPr>
          <a:xfrm>
            <a:off x="3537000" y="612000"/>
            <a:ext cx="5355000" cy="1577160"/>
          </a:xfrm>
          <a:custGeom>
            <a:avLst/>
            <a:gdLst/>
            <a:ahLst/>
            <a:cxnLst/>
            <a:rect l="0" t="0" r="r" b="b"/>
            <a:pathLst>
              <a:path w="14877" h="4383">
                <a:moveTo>
                  <a:pt x="730" y="0"/>
                </a:moveTo>
                <a:cubicBezTo>
                  <a:pt x="365" y="0"/>
                  <a:pt x="0" y="365"/>
                  <a:pt x="0" y="730"/>
                </a:cubicBezTo>
                <a:lnTo>
                  <a:pt x="0" y="3651"/>
                </a:lnTo>
                <a:cubicBezTo>
                  <a:pt x="0" y="4016"/>
                  <a:pt x="365" y="4382"/>
                  <a:pt x="730" y="4382"/>
                </a:cubicBezTo>
                <a:lnTo>
                  <a:pt x="14145" y="4382"/>
                </a:lnTo>
                <a:cubicBezTo>
                  <a:pt x="14510" y="4382"/>
                  <a:pt x="14876" y="4016"/>
                  <a:pt x="14876" y="3651"/>
                </a:cubicBezTo>
                <a:lnTo>
                  <a:pt x="14876" y="730"/>
                </a:lnTo>
                <a:cubicBezTo>
                  <a:pt x="14876" y="365"/>
                  <a:pt x="14510" y="0"/>
                  <a:pt x="14145" y="0"/>
                </a:cubicBezTo>
                <a:lnTo>
                  <a:pt x="730" y="0"/>
                </a:lnTo>
              </a:path>
            </a:pathLst>
          </a:custGeom>
          <a:solidFill>
            <a:srgbClr val="CC9999">
              <a:alpha val="45000"/>
            </a:srgbClr>
          </a:solid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Break in sedimentation</a:t>
            </a:r>
            <a:endParaRPr lang="en-GB" sz="1800" b="0" strike="noStrike" spc="-1">
              <a:solidFill>
                <a:srgbClr val="000000"/>
              </a:solidFill>
              <a:uFill>
                <a:solidFill>
                  <a:srgbClr val="FFFFFF"/>
                </a:solidFill>
              </a:uFill>
              <a:latin typeface="Arial"/>
            </a:endParaRPr>
          </a:p>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Change in composition or grain size</a:t>
            </a:r>
            <a:endParaRPr lang="en-GB" sz="1800" b="0" strike="noStrike" spc="-1">
              <a:solidFill>
                <a:srgbClr val="000000"/>
              </a:solidFill>
              <a:uFill>
                <a:solidFill>
                  <a:srgbClr val="FFFFFF"/>
                </a:solidFill>
              </a:uFill>
              <a:latin typeface="Arial"/>
            </a:endParaRPr>
          </a:p>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Change in the colour</a:t>
            </a:r>
            <a:endParaRPr lang="en-GB" sz="1800" b="0" strike="noStrike" spc="-1">
              <a:solidFill>
                <a:srgbClr val="000000"/>
              </a:solidFill>
              <a:uFill>
                <a:solidFill>
                  <a:srgbClr val="FFFFFF"/>
                </a:solidFill>
              </a:uFill>
              <a:latin typeface="Arial"/>
            </a:endParaRPr>
          </a:p>
        </p:txBody>
      </p:sp>
      <p:sp>
        <p:nvSpPr>
          <p:cNvPr id="426" name="CustomShape 6"/>
          <p:cNvSpPr/>
          <p:nvPr/>
        </p:nvSpPr>
        <p:spPr>
          <a:xfrm>
            <a:off x="3537000" y="2664000"/>
            <a:ext cx="5355000" cy="1577160"/>
          </a:xfrm>
          <a:custGeom>
            <a:avLst/>
            <a:gdLst/>
            <a:ahLst/>
            <a:cxnLst/>
            <a:rect l="0" t="0" r="r" b="b"/>
            <a:pathLst>
              <a:path w="14877" h="4383">
                <a:moveTo>
                  <a:pt x="730" y="0"/>
                </a:moveTo>
                <a:cubicBezTo>
                  <a:pt x="365" y="0"/>
                  <a:pt x="0" y="365"/>
                  <a:pt x="0" y="730"/>
                </a:cubicBezTo>
                <a:lnTo>
                  <a:pt x="0" y="3651"/>
                </a:lnTo>
                <a:cubicBezTo>
                  <a:pt x="0" y="4016"/>
                  <a:pt x="365" y="4382"/>
                  <a:pt x="730" y="4382"/>
                </a:cubicBezTo>
                <a:lnTo>
                  <a:pt x="14145" y="4382"/>
                </a:lnTo>
                <a:cubicBezTo>
                  <a:pt x="14510" y="4382"/>
                  <a:pt x="14876" y="4016"/>
                  <a:pt x="14876" y="3651"/>
                </a:cubicBezTo>
                <a:lnTo>
                  <a:pt x="14876" y="730"/>
                </a:lnTo>
                <a:cubicBezTo>
                  <a:pt x="14876" y="365"/>
                  <a:pt x="14510" y="0"/>
                  <a:pt x="14145" y="0"/>
                </a:cubicBezTo>
                <a:lnTo>
                  <a:pt x="730" y="0"/>
                </a:lnTo>
              </a:path>
            </a:pathLst>
          </a:custGeom>
          <a:solidFill>
            <a:srgbClr val="669900">
              <a:alpha val="35000"/>
            </a:srgbClr>
          </a:solid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The </a:t>
            </a:r>
            <a:r>
              <a:rPr lang="en-GB" sz="2200" b="1" strike="noStrike" spc="-1">
                <a:solidFill>
                  <a:srgbClr val="000000"/>
                </a:solidFill>
                <a:uFill>
                  <a:solidFill>
                    <a:srgbClr val="FFFFFF"/>
                  </a:solidFill>
                </a:uFill>
                <a:latin typeface="Arial"/>
              </a:rPr>
              <a:t>maximum inclination </a:t>
            </a:r>
            <a:r>
              <a:rPr lang="en-GB" sz="2200" b="0" strike="noStrike" spc="-1">
                <a:solidFill>
                  <a:srgbClr val="000000"/>
                </a:solidFill>
                <a:uFill>
                  <a:solidFill>
                    <a:srgbClr val="FFFFFF"/>
                  </a:solidFill>
                </a:uFill>
                <a:latin typeface="Arial"/>
              </a:rPr>
              <a:t>of a bed</a:t>
            </a:r>
            <a:endParaRPr lang="en-GB" sz="1800" b="0" strike="noStrike" spc="-1">
              <a:solidFill>
                <a:srgbClr val="000000"/>
              </a:solidFill>
              <a:uFill>
                <a:solidFill>
                  <a:srgbClr val="FFFFFF"/>
                </a:solidFill>
              </a:uFill>
              <a:latin typeface="Arial"/>
            </a:endParaRPr>
          </a:p>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from horizontal</a:t>
            </a:r>
            <a:endParaRPr lang="en-GB" sz="1800" b="0" strike="noStrike" spc="-1">
              <a:solidFill>
                <a:srgbClr val="000000"/>
              </a:solidFill>
              <a:uFill>
                <a:solidFill>
                  <a:srgbClr val="FFFFFF"/>
                </a:solidFill>
              </a:uFill>
              <a:latin typeface="Arial"/>
            </a:endParaRPr>
          </a:p>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An </a:t>
            </a:r>
            <a:r>
              <a:rPr lang="en-GB" sz="2200" b="1" strike="noStrike" spc="-1">
                <a:solidFill>
                  <a:srgbClr val="000000"/>
                </a:solidFill>
                <a:uFill>
                  <a:solidFill>
                    <a:srgbClr val="FFFFFF"/>
                  </a:solidFill>
                </a:uFill>
                <a:latin typeface="Arial"/>
              </a:rPr>
              <a:t>angle</a:t>
            </a:r>
            <a:r>
              <a:rPr lang="en-GB" sz="2200" b="0" strike="noStrike" spc="-1">
                <a:solidFill>
                  <a:srgbClr val="000000"/>
                </a:solidFill>
                <a:uFill>
                  <a:solidFill>
                    <a:srgbClr val="FFFFFF"/>
                  </a:solidFill>
                </a:uFill>
                <a:latin typeface="Arial"/>
              </a:rPr>
              <a:t> measured using a clinometer</a:t>
            </a:r>
            <a:endParaRPr lang="en-GB" sz="1800" b="0" strike="noStrike" spc="-1">
              <a:solidFill>
                <a:srgbClr val="000000"/>
              </a:solidFill>
              <a:uFill>
                <a:solidFill>
                  <a:srgbClr val="FFFFFF"/>
                </a:solidFill>
              </a:uFill>
              <a:latin typeface="Arial"/>
            </a:endParaRPr>
          </a:p>
        </p:txBody>
      </p:sp>
      <p:sp>
        <p:nvSpPr>
          <p:cNvPr id="427" name="CustomShape 7"/>
          <p:cNvSpPr/>
          <p:nvPr/>
        </p:nvSpPr>
        <p:spPr>
          <a:xfrm>
            <a:off x="3528000" y="4752000"/>
            <a:ext cx="5355000" cy="1577160"/>
          </a:xfrm>
          <a:custGeom>
            <a:avLst/>
            <a:gdLst/>
            <a:ahLst/>
            <a:cxnLst/>
            <a:rect l="0" t="0" r="r" b="b"/>
            <a:pathLst>
              <a:path w="14877" h="4383">
                <a:moveTo>
                  <a:pt x="730" y="0"/>
                </a:moveTo>
                <a:cubicBezTo>
                  <a:pt x="365" y="0"/>
                  <a:pt x="0" y="365"/>
                  <a:pt x="0" y="730"/>
                </a:cubicBezTo>
                <a:lnTo>
                  <a:pt x="0" y="3651"/>
                </a:lnTo>
                <a:cubicBezTo>
                  <a:pt x="0" y="4016"/>
                  <a:pt x="365" y="4382"/>
                  <a:pt x="730" y="4382"/>
                </a:cubicBezTo>
                <a:lnTo>
                  <a:pt x="14145" y="4382"/>
                </a:lnTo>
                <a:cubicBezTo>
                  <a:pt x="14510" y="4382"/>
                  <a:pt x="14876" y="4016"/>
                  <a:pt x="14876" y="3651"/>
                </a:cubicBezTo>
                <a:lnTo>
                  <a:pt x="14876" y="730"/>
                </a:lnTo>
                <a:cubicBezTo>
                  <a:pt x="14876" y="365"/>
                  <a:pt x="14510" y="0"/>
                  <a:pt x="14145" y="0"/>
                </a:cubicBezTo>
                <a:lnTo>
                  <a:pt x="730" y="0"/>
                </a:lnTo>
              </a:path>
            </a:pathLst>
          </a:custGeom>
          <a:solidFill>
            <a:srgbClr val="CCCCFF">
              <a:alpha val="55000"/>
            </a:srgbClr>
          </a:solid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The direction at </a:t>
            </a:r>
            <a:r>
              <a:rPr lang="en-GB" sz="2200" b="1" strike="noStrike" spc="-1">
                <a:solidFill>
                  <a:srgbClr val="000000"/>
                </a:solidFill>
                <a:uFill>
                  <a:solidFill>
                    <a:srgbClr val="FFFFFF"/>
                  </a:solidFill>
                </a:uFill>
                <a:latin typeface="Arial"/>
              </a:rPr>
              <a:t>right angles </a:t>
            </a:r>
            <a:r>
              <a:rPr lang="en-GB" sz="2200" b="0" strike="noStrike" spc="-1">
                <a:solidFill>
                  <a:srgbClr val="000000"/>
                </a:solidFill>
                <a:uFill>
                  <a:solidFill>
                    <a:srgbClr val="FFFFFF"/>
                  </a:solidFill>
                </a:uFill>
                <a:latin typeface="Arial"/>
              </a:rPr>
              <a:t>to the dip</a:t>
            </a:r>
            <a:endParaRPr lang="en-GB" sz="1800" b="0" strike="noStrike" spc="-1">
              <a:solidFill>
                <a:srgbClr val="000000"/>
              </a:solidFill>
              <a:uFill>
                <a:solidFill>
                  <a:srgbClr val="FFFFFF"/>
                </a:solidFill>
              </a:uFill>
              <a:latin typeface="Arial"/>
            </a:endParaRPr>
          </a:p>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There is </a:t>
            </a:r>
            <a:r>
              <a:rPr lang="en-GB" sz="2200" b="1" strike="noStrike" spc="-1">
                <a:solidFill>
                  <a:srgbClr val="000000"/>
                </a:solidFill>
                <a:uFill>
                  <a:solidFill>
                    <a:srgbClr val="FFFFFF"/>
                  </a:solidFill>
                </a:uFill>
                <a:latin typeface="Arial"/>
              </a:rPr>
              <a:t>zero dip</a:t>
            </a:r>
            <a:r>
              <a:rPr lang="en-GB" sz="2200" b="0" strike="noStrike" spc="-1">
                <a:solidFill>
                  <a:srgbClr val="000000"/>
                </a:solidFill>
                <a:uFill>
                  <a:solidFill>
                    <a:srgbClr val="FFFFFF"/>
                  </a:solidFill>
                </a:uFill>
                <a:latin typeface="Arial"/>
              </a:rPr>
              <a:t> in this direction</a:t>
            </a:r>
            <a:endParaRPr lang="en-GB" sz="1800" b="0" strike="noStrike" spc="-1">
              <a:solidFill>
                <a:srgbClr val="000000"/>
              </a:solidFill>
              <a:uFill>
                <a:solidFill>
                  <a:srgbClr val="FFFFFF"/>
                </a:solidFill>
              </a:uFill>
              <a:latin typeface="Arial"/>
            </a:endParaRPr>
          </a:p>
          <a:p>
            <a:pPr marL="216000" indent="-216000">
              <a:lnSpc>
                <a:spcPct val="90000"/>
              </a:lnSpc>
              <a:buClr>
                <a:srgbClr val="000000"/>
              </a:buClr>
              <a:buSzPct val="45000"/>
              <a:buFont typeface="Wingdings" charset="2"/>
              <a:buChar char=""/>
            </a:pPr>
            <a:r>
              <a:rPr lang="en-GB" sz="2200" b="0" strike="noStrike" spc="-1">
                <a:solidFill>
                  <a:srgbClr val="000000"/>
                </a:solidFill>
                <a:uFill>
                  <a:solidFill>
                    <a:srgbClr val="FFFFFF"/>
                  </a:solidFill>
                </a:uFill>
                <a:latin typeface="Arial"/>
              </a:rPr>
              <a:t>A </a:t>
            </a:r>
            <a:r>
              <a:rPr lang="en-GB" sz="2200" b="1" strike="noStrike" spc="-1">
                <a:solidFill>
                  <a:srgbClr val="000000"/>
                </a:solidFill>
                <a:uFill>
                  <a:solidFill>
                    <a:srgbClr val="FFFFFF"/>
                  </a:solidFill>
                </a:uFill>
                <a:latin typeface="Arial"/>
              </a:rPr>
              <a:t>bearing</a:t>
            </a:r>
            <a:r>
              <a:rPr lang="en-GB" sz="2200" b="0" strike="noStrike" spc="-1">
                <a:solidFill>
                  <a:srgbClr val="000000"/>
                </a:solidFill>
                <a:uFill>
                  <a:solidFill>
                    <a:srgbClr val="FFFFFF"/>
                  </a:solidFill>
                </a:uFill>
                <a:latin typeface="Arial"/>
              </a:rPr>
              <a:t> measured using a compass</a:t>
            </a:r>
            <a:endParaRPr lang="en-GB"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628026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Shape 1"/>
          <p:cNvSpPr txBox="1"/>
          <p:nvPr/>
        </p:nvSpPr>
        <p:spPr>
          <a:xfrm>
            <a:off x="457200" y="274680"/>
            <a:ext cx="8229240" cy="1142640"/>
          </a:xfrm>
          <a:prstGeom prst="rect">
            <a:avLst/>
          </a:prstGeom>
          <a:noFill/>
          <a:ln>
            <a:noFill/>
          </a:ln>
        </p:spPr>
        <p:txBody>
          <a:bodyPr anchor="ctr"/>
          <a:lstStyle/>
          <a:p>
            <a:endParaRPr lang="en-US" sz="1800" b="0" strike="noStrike" spc="-1">
              <a:solidFill>
                <a:srgbClr val="000000"/>
              </a:solidFill>
              <a:uFill>
                <a:solidFill>
                  <a:srgbClr val="FFFFFF"/>
                </a:solidFill>
              </a:uFill>
              <a:latin typeface="Arial"/>
            </a:endParaRPr>
          </a:p>
        </p:txBody>
      </p:sp>
      <p:sp>
        <p:nvSpPr>
          <p:cNvPr id="429" name="TextShape 2"/>
          <p:cNvSpPr txBox="1"/>
          <p:nvPr/>
        </p:nvSpPr>
        <p:spPr>
          <a:xfrm>
            <a:off x="457200" y="1600200"/>
            <a:ext cx="8229240" cy="4525560"/>
          </a:xfrm>
          <a:prstGeom prst="rect">
            <a:avLst/>
          </a:prstGeom>
          <a:noFill/>
          <a:ln>
            <a:noFill/>
          </a:ln>
        </p:spPr>
        <p:txBody>
          <a:bodyPr/>
          <a:lstStyle/>
          <a:p>
            <a:endParaRPr lang="en-US" sz="3200" b="0" strike="noStrike" spc="-1">
              <a:solidFill>
                <a:srgbClr val="000000"/>
              </a:solidFill>
              <a:uFill>
                <a:solidFill>
                  <a:srgbClr val="FFFFFF"/>
                </a:solidFill>
              </a:uFill>
              <a:latin typeface="Arial"/>
            </a:endParaRPr>
          </a:p>
        </p:txBody>
      </p:sp>
      <p:pic>
        <p:nvPicPr>
          <p:cNvPr id="430" name="Picture 2"/>
          <p:cNvPicPr/>
          <p:nvPr/>
        </p:nvPicPr>
        <p:blipFill>
          <a:blip r:embed="rId2" cstate="print"/>
          <a:stretch/>
        </p:blipFill>
        <p:spPr>
          <a:xfrm>
            <a:off x="1187640" y="764640"/>
            <a:ext cx="6073200" cy="4752000"/>
          </a:xfrm>
          <a:prstGeom prst="rect">
            <a:avLst/>
          </a:prstGeom>
          <a:ln>
            <a:noFill/>
          </a:ln>
        </p:spPr>
      </p:pic>
    </p:spTree>
    <p:extLst>
      <p:ext uri="{BB962C8B-B14F-4D97-AF65-F5344CB8AC3E}">
        <p14:creationId xmlns:p14="http://schemas.microsoft.com/office/powerpoint/2010/main" val="18610208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558" y="737937"/>
            <a:ext cx="8021053" cy="51244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Set compass to West-East</a:t>
            </a:r>
          </a:p>
          <a:p>
            <a:pPr marL="285750" indent="-285750">
              <a:lnSpc>
                <a:spcPct val="150000"/>
              </a:lnSpc>
              <a:buFont typeface="Arial" panose="020B0604020202020204" pitchFamily="34" charset="0"/>
              <a:buChar char="•"/>
            </a:pPr>
            <a:r>
              <a:rPr lang="en-GB" dirty="0"/>
              <a:t>Find the strike line- where inclination (dip) is 0 and draw onto rock</a:t>
            </a:r>
          </a:p>
          <a:p>
            <a:pPr marL="285750" indent="-285750">
              <a:lnSpc>
                <a:spcPct val="150000"/>
              </a:lnSpc>
              <a:buFont typeface="Arial" panose="020B0604020202020204" pitchFamily="34" charset="0"/>
              <a:buChar char="•"/>
            </a:pPr>
            <a:r>
              <a:rPr lang="en-GB" dirty="0"/>
              <a:t>Draw tick at 90</a:t>
            </a:r>
            <a:r>
              <a:rPr lang="en-GB" dirty="0">
                <a:latin typeface="Arial" panose="020B0604020202020204" pitchFamily="34" charset="0"/>
                <a:cs typeface="Arial" panose="020B0604020202020204" pitchFamily="34" charset="0"/>
              </a:rPr>
              <a:t>° in direction the plane is dipping</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Use Right hand rule, palm of hand on surface, thumb pointing down dip</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Take bearing along the strike line in direction of fingers and record to 3 digits. Keeping compass horizontal</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Reset compass to West-East</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Measure dip angle using inner clinometer scale and record to 2 digits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Take the direction that the plane is dipping and record as cardinal points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Record measurement as STRIKE/DIP ANGLE/DIP DIRECTION e.g. 042/14/E</a:t>
            </a:r>
          </a:p>
          <a:p>
            <a:pPr marL="285750" indent="-285750">
              <a:lnSpc>
                <a:spcPct val="150000"/>
              </a:lnSpc>
              <a:buFont typeface="Arial" panose="020B0604020202020204" pitchFamily="34" charset="0"/>
              <a:buChar char="•"/>
            </a:pPr>
            <a:endParaRPr lang="en-GB" sz="2000" dirty="0"/>
          </a:p>
        </p:txBody>
      </p:sp>
    </p:spTree>
    <p:extLst>
      <p:ext uri="{BB962C8B-B14F-4D97-AF65-F5344CB8AC3E}">
        <p14:creationId xmlns:p14="http://schemas.microsoft.com/office/powerpoint/2010/main" val="203767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5121275" y="536575"/>
            <a:ext cx="2836545" cy="5501005"/>
          </a:xfrm>
          <a:prstGeom prst="rect">
            <a:avLst/>
          </a:prstGeom>
        </p:spPr>
      </p:pic>
      <p:sp>
        <p:nvSpPr>
          <p:cNvPr id="242" name="CustomShape 1"/>
          <p:cNvSpPr/>
          <p:nvPr/>
        </p:nvSpPr>
        <p:spPr>
          <a:xfrm>
            <a:off x="722160" y="3802820"/>
            <a:ext cx="7771680" cy="13615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GB" sz="4000" b="1" strike="noStrike" cap="all" spc="-1" dirty="0">
                <a:solidFill>
                  <a:srgbClr val="000000"/>
                </a:solidFill>
                <a:uFill>
                  <a:solidFill>
                    <a:srgbClr val="FFFFFF"/>
                  </a:solidFill>
                </a:uFill>
                <a:latin typeface="Arial" panose="020B0604020202020204"/>
              </a:rPr>
              <a:t>Sedimentary </a:t>
            </a:r>
          </a:p>
          <a:p>
            <a:pPr>
              <a:lnSpc>
                <a:spcPct val="100000"/>
              </a:lnSpc>
            </a:pPr>
            <a:r>
              <a:rPr lang="en-GB" sz="4000" b="1" strike="noStrike" cap="all" spc="-1" dirty="0">
                <a:solidFill>
                  <a:srgbClr val="000000"/>
                </a:solidFill>
                <a:uFill>
                  <a:solidFill>
                    <a:srgbClr val="FFFFFF"/>
                  </a:solidFill>
                </a:uFill>
                <a:latin typeface="Arial" panose="020B0604020202020204"/>
              </a:rPr>
              <a:t>Logging</a:t>
            </a:r>
            <a:endParaRPr lang="en-GB" sz="1800" b="0" strike="noStrike" spc="-1" dirty="0">
              <a:solidFill>
                <a:srgbClr val="000000"/>
              </a:solidFill>
              <a:uFill>
                <a:solidFill>
                  <a:srgbClr val="FFFFFF"/>
                </a:solidFill>
              </a:uFill>
              <a:latin typeface="Arial" panose="020B0604020202020204"/>
            </a:endParaRPr>
          </a:p>
        </p:txBody>
      </p:sp>
      <p:sp>
        <p:nvSpPr>
          <p:cNvPr id="4" name="TextBox 3">
            <a:extLst>
              <a:ext uri="{FF2B5EF4-FFF2-40B4-BE49-F238E27FC236}">
                <a16:creationId xmlns:a16="http://schemas.microsoft.com/office/drawing/2014/main" id="{85DC4283-FF69-4D97-A4BD-57A93CEE2B62}"/>
              </a:ext>
            </a:extLst>
          </p:cNvPr>
          <p:cNvSpPr txBox="1"/>
          <p:nvPr/>
        </p:nvSpPr>
        <p:spPr>
          <a:xfrm>
            <a:off x="722160" y="5152331"/>
            <a:ext cx="3888000" cy="646331"/>
          </a:xfrm>
          <a:prstGeom prst="rect">
            <a:avLst/>
          </a:prstGeom>
          <a:noFill/>
        </p:spPr>
        <p:txBody>
          <a:bodyPr wrap="square" rtlCol="0">
            <a:spAutoFit/>
          </a:bodyPr>
          <a:lstStyle/>
          <a:p>
            <a:r>
              <a:rPr lang="en-GB" dirty="0">
                <a:solidFill>
                  <a:prstClr val="white">
                    <a:lumMod val="50000"/>
                  </a:prstClr>
                </a:solidFill>
              </a:rPr>
              <a:t>Calculating true thicknesses and plotting</a:t>
            </a:r>
          </a:p>
        </p:txBody>
      </p:sp>
    </p:spTree>
    <p:extLst>
      <p:ext uri="{BB962C8B-B14F-4D97-AF65-F5344CB8AC3E}">
        <p14:creationId xmlns:p14="http://schemas.microsoft.com/office/powerpoint/2010/main" val="3892892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p:nvPr/>
        </p:nvSpPr>
        <p:spPr>
          <a:xfrm>
            <a:off x="486410" y="740410"/>
            <a:ext cx="6460300" cy="646331"/>
          </a:xfrm>
          <a:prstGeom prst="rect">
            <a:avLst/>
          </a:prstGeom>
          <a:noFill/>
        </p:spPr>
        <p:txBody>
          <a:bodyPr wrap="square" rtlCol="0">
            <a:spAutoFit/>
          </a:bodyPr>
          <a:lstStyle/>
          <a:p>
            <a:r>
              <a:rPr lang="en-GB" altLang="en-US" sz="3600" b="1" dirty="0"/>
              <a:t>Calculating true thickness</a:t>
            </a:r>
          </a:p>
        </p:txBody>
      </p:sp>
      <p:cxnSp>
        <p:nvCxnSpPr>
          <p:cNvPr id="8" name="Straight Connector 7"/>
          <p:cNvCxnSpPr>
            <a:stCxn id="6" idx="13"/>
          </p:cNvCxnSpPr>
          <p:nvPr/>
        </p:nvCxnSpPr>
        <p:spPr>
          <a:xfrm>
            <a:off x="4511897" y="2283489"/>
            <a:ext cx="2456419" cy="249754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511116" y="2271248"/>
            <a:ext cx="914400" cy="9144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Freeform 5"/>
          <p:cNvSpPr/>
          <p:nvPr/>
        </p:nvSpPr>
        <p:spPr>
          <a:xfrm>
            <a:off x="2273664" y="2008804"/>
            <a:ext cx="6059606" cy="561288"/>
          </a:xfrm>
          <a:custGeom>
            <a:avLst/>
            <a:gdLst>
              <a:gd name="connsiteX0" fmla="*/ 0 w 6059606"/>
              <a:gd name="connsiteY0" fmla="*/ 151855 h 561288"/>
              <a:gd name="connsiteX1" fmla="*/ 600501 w 6059606"/>
              <a:gd name="connsiteY1" fmla="*/ 69969 h 561288"/>
              <a:gd name="connsiteX2" fmla="*/ 709684 w 6059606"/>
              <a:gd name="connsiteY2" fmla="*/ 29025 h 561288"/>
              <a:gd name="connsiteX3" fmla="*/ 1187355 w 6059606"/>
              <a:gd name="connsiteY3" fmla="*/ 29025 h 561288"/>
              <a:gd name="connsiteX4" fmla="*/ 1282890 w 6059606"/>
              <a:gd name="connsiteY4" fmla="*/ 56321 h 561288"/>
              <a:gd name="connsiteX5" fmla="*/ 1364776 w 6059606"/>
              <a:gd name="connsiteY5" fmla="*/ 83616 h 561288"/>
              <a:gd name="connsiteX6" fmla="*/ 1405719 w 6059606"/>
              <a:gd name="connsiteY6" fmla="*/ 97264 h 561288"/>
              <a:gd name="connsiteX7" fmla="*/ 1473958 w 6059606"/>
              <a:gd name="connsiteY7" fmla="*/ 110912 h 561288"/>
              <a:gd name="connsiteX8" fmla="*/ 1624084 w 6059606"/>
              <a:gd name="connsiteY8" fmla="*/ 151855 h 561288"/>
              <a:gd name="connsiteX9" fmla="*/ 1856095 w 6059606"/>
              <a:gd name="connsiteY9" fmla="*/ 179151 h 561288"/>
              <a:gd name="connsiteX10" fmla="*/ 1937982 w 6059606"/>
              <a:gd name="connsiteY10" fmla="*/ 206446 h 561288"/>
              <a:gd name="connsiteX11" fmla="*/ 1978925 w 6059606"/>
              <a:gd name="connsiteY11" fmla="*/ 233742 h 561288"/>
              <a:gd name="connsiteX12" fmla="*/ 2101755 w 6059606"/>
              <a:gd name="connsiteY12" fmla="*/ 261037 h 561288"/>
              <a:gd name="connsiteX13" fmla="*/ 2238233 w 6059606"/>
              <a:gd name="connsiteY13" fmla="*/ 274685 h 561288"/>
              <a:gd name="connsiteX14" fmla="*/ 2483893 w 6059606"/>
              <a:gd name="connsiteY14" fmla="*/ 288333 h 561288"/>
              <a:gd name="connsiteX15" fmla="*/ 2565779 w 6059606"/>
              <a:gd name="connsiteY15" fmla="*/ 315628 h 561288"/>
              <a:gd name="connsiteX16" fmla="*/ 2647666 w 6059606"/>
              <a:gd name="connsiteY16" fmla="*/ 370219 h 561288"/>
              <a:gd name="connsiteX17" fmla="*/ 2770495 w 6059606"/>
              <a:gd name="connsiteY17" fmla="*/ 397515 h 561288"/>
              <a:gd name="connsiteX18" fmla="*/ 2811439 w 6059606"/>
              <a:gd name="connsiteY18" fmla="*/ 438458 h 561288"/>
              <a:gd name="connsiteX19" fmla="*/ 2934269 w 6059606"/>
              <a:gd name="connsiteY19" fmla="*/ 479402 h 561288"/>
              <a:gd name="connsiteX20" fmla="*/ 3029803 w 6059606"/>
              <a:gd name="connsiteY20" fmla="*/ 506697 h 561288"/>
              <a:gd name="connsiteX21" fmla="*/ 3070746 w 6059606"/>
              <a:gd name="connsiteY21" fmla="*/ 520345 h 561288"/>
              <a:gd name="connsiteX22" fmla="*/ 3179928 w 6059606"/>
              <a:gd name="connsiteY22" fmla="*/ 533993 h 561288"/>
              <a:gd name="connsiteX23" fmla="*/ 3289110 w 6059606"/>
              <a:gd name="connsiteY23" fmla="*/ 561288 h 561288"/>
              <a:gd name="connsiteX24" fmla="*/ 3343701 w 6059606"/>
              <a:gd name="connsiteY24" fmla="*/ 547640 h 561288"/>
              <a:gd name="connsiteX25" fmla="*/ 3384645 w 6059606"/>
              <a:gd name="connsiteY25" fmla="*/ 533993 h 561288"/>
              <a:gd name="connsiteX26" fmla="*/ 3466531 w 6059606"/>
              <a:gd name="connsiteY26" fmla="*/ 520345 h 561288"/>
              <a:gd name="connsiteX27" fmla="*/ 3521122 w 6059606"/>
              <a:gd name="connsiteY27" fmla="*/ 506697 h 561288"/>
              <a:gd name="connsiteX28" fmla="*/ 3603009 w 6059606"/>
              <a:gd name="connsiteY28" fmla="*/ 479402 h 561288"/>
              <a:gd name="connsiteX29" fmla="*/ 3712191 w 6059606"/>
              <a:gd name="connsiteY29" fmla="*/ 465754 h 561288"/>
              <a:gd name="connsiteX30" fmla="*/ 4189863 w 6059606"/>
              <a:gd name="connsiteY30" fmla="*/ 465754 h 561288"/>
              <a:gd name="connsiteX31" fmla="*/ 4271749 w 6059606"/>
              <a:gd name="connsiteY31" fmla="*/ 438458 h 561288"/>
              <a:gd name="connsiteX32" fmla="*/ 4312693 w 6059606"/>
              <a:gd name="connsiteY32" fmla="*/ 424811 h 561288"/>
              <a:gd name="connsiteX33" fmla="*/ 4353636 w 6059606"/>
              <a:gd name="connsiteY33" fmla="*/ 397515 h 561288"/>
              <a:gd name="connsiteX34" fmla="*/ 4435522 w 6059606"/>
              <a:gd name="connsiteY34" fmla="*/ 370219 h 561288"/>
              <a:gd name="connsiteX35" fmla="*/ 4531057 w 6059606"/>
              <a:gd name="connsiteY35" fmla="*/ 315628 h 561288"/>
              <a:gd name="connsiteX36" fmla="*/ 4612943 w 6059606"/>
              <a:gd name="connsiteY36" fmla="*/ 288333 h 561288"/>
              <a:gd name="connsiteX37" fmla="*/ 4653887 w 6059606"/>
              <a:gd name="connsiteY37" fmla="*/ 274685 h 561288"/>
              <a:gd name="connsiteX38" fmla="*/ 5213445 w 6059606"/>
              <a:gd name="connsiteY38" fmla="*/ 288333 h 561288"/>
              <a:gd name="connsiteX39" fmla="*/ 5322627 w 6059606"/>
              <a:gd name="connsiteY39" fmla="*/ 301981 h 561288"/>
              <a:gd name="connsiteX40" fmla="*/ 5527343 w 6059606"/>
              <a:gd name="connsiteY40" fmla="*/ 288333 h 561288"/>
              <a:gd name="connsiteX41" fmla="*/ 5581934 w 6059606"/>
              <a:gd name="connsiteY41" fmla="*/ 274685 h 561288"/>
              <a:gd name="connsiteX42" fmla="*/ 5691116 w 6059606"/>
              <a:gd name="connsiteY42" fmla="*/ 261037 h 561288"/>
              <a:gd name="connsiteX43" fmla="*/ 6059606 w 6059606"/>
              <a:gd name="connsiteY43" fmla="*/ 206446 h 561288"/>
              <a:gd name="connsiteX0" fmla="*/ 0 w 6059606"/>
              <a:gd name="connsiteY0" fmla="*/ 151855 h 561288"/>
              <a:gd name="connsiteX1" fmla="*/ 600501 w 6059606"/>
              <a:gd name="connsiteY1" fmla="*/ 69969 h 561288"/>
              <a:gd name="connsiteX2" fmla="*/ 709684 w 6059606"/>
              <a:gd name="connsiteY2" fmla="*/ 29025 h 561288"/>
              <a:gd name="connsiteX3" fmla="*/ 1187355 w 6059606"/>
              <a:gd name="connsiteY3" fmla="*/ 29025 h 561288"/>
              <a:gd name="connsiteX4" fmla="*/ 1282890 w 6059606"/>
              <a:gd name="connsiteY4" fmla="*/ 56321 h 561288"/>
              <a:gd name="connsiteX5" fmla="*/ 1364776 w 6059606"/>
              <a:gd name="connsiteY5" fmla="*/ 83616 h 561288"/>
              <a:gd name="connsiteX6" fmla="*/ 1405719 w 6059606"/>
              <a:gd name="connsiteY6" fmla="*/ 97264 h 561288"/>
              <a:gd name="connsiteX7" fmla="*/ 1473958 w 6059606"/>
              <a:gd name="connsiteY7" fmla="*/ 110912 h 561288"/>
              <a:gd name="connsiteX8" fmla="*/ 1624084 w 6059606"/>
              <a:gd name="connsiteY8" fmla="*/ 151855 h 561288"/>
              <a:gd name="connsiteX9" fmla="*/ 1856095 w 6059606"/>
              <a:gd name="connsiteY9" fmla="*/ 179151 h 561288"/>
              <a:gd name="connsiteX10" fmla="*/ 1937982 w 6059606"/>
              <a:gd name="connsiteY10" fmla="*/ 206446 h 561288"/>
              <a:gd name="connsiteX11" fmla="*/ 1978925 w 6059606"/>
              <a:gd name="connsiteY11" fmla="*/ 233742 h 561288"/>
              <a:gd name="connsiteX12" fmla="*/ 2101755 w 6059606"/>
              <a:gd name="connsiteY12" fmla="*/ 261037 h 561288"/>
              <a:gd name="connsiteX13" fmla="*/ 2238233 w 6059606"/>
              <a:gd name="connsiteY13" fmla="*/ 274685 h 561288"/>
              <a:gd name="connsiteX14" fmla="*/ 2483893 w 6059606"/>
              <a:gd name="connsiteY14" fmla="*/ 288333 h 561288"/>
              <a:gd name="connsiteX15" fmla="*/ 2565779 w 6059606"/>
              <a:gd name="connsiteY15" fmla="*/ 315628 h 561288"/>
              <a:gd name="connsiteX16" fmla="*/ 2647666 w 6059606"/>
              <a:gd name="connsiteY16" fmla="*/ 370219 h 561288"/>
              <a:gd name="connsiteX17" fmla="*/ 2770495 w 6059606"/>
              <a:gd name="connsiteY17" fmla="*/ 397515 h 561288"/>
              <a:gd name="connsiteX18" fmla="*/ 2811439 w 6059606"/>
              <a:gd name="connsiteY18" fmla="*/ 438458 h 561288"/>
              <a:gd name="connsiteX19" fmla="*/ 2934269 w 6059606"/>
              <a:gd name="connsiteY19" fmla="*/ 479402 h 561288"/>
              <a:gd name="connsiteX20" fmla="*/ 3029803 w 6059606"/>
              <a:gd name="connsiteY20" fmla="*/ 506697 h 561288"/>
              <a:gd name="connsiteX21" fmla="*/ 3070746 w 6059606"/>
              <a:gd name="connsiteY21" fmla="*/ 520345 h 561288"/>
              <a:gd name="connsiteX22" fmla="*/ 3179928 w 6059606"/>
              <a:gd name="connsiteY22" fmla="*/ 533993 h 561288"/>
              <a:gd name="connsiteX23" fmla="*/ 3289110 w 6059606"/>
              <a:gd name="connsiteY23" fmla="*/ 561288 h 561288"/>
              <a:gd name="connsiteX24" fmla="*/ 3343701 w 6059606"/>
              <a:gd name="connsiteY24" fmla="*/ 547640 h 561288"/>
              <a:gd name="connsiteX25" fmla="*/ 3384645 w 6059606"/>
              <a:gd name="connsiteY25" fmla="*/ 533993 h 561288"/>
              <a:gd name="connsiteX26" fmla="*/ 3466531 w 6059606"/>
              <a:gd name="connsiteY26" fmla="*/ 520345 h 561288"/>
              <a:gd name="connsiteX27" fmla="*/ 3521122 w 6059606"/>
              <a:gd name="connsiteY27" fmla="*/ 506697 h 561288"/>
              <a:gd name="connsiteX28" fmla="*/ 3603009 w 6059606"/>
              <a:gd name="connsiteY28" fmla="*/ 479402 h 561288"/>
              <a:gd name="connsiteX29" fmla="*/ 3712191 w 6059606"/>
              <a:gd name="connsiteY29" fmla="*/ 465754 h 561288"/>
              <a:gd name="connsiteX30" fmla="*/ 4189863 w 6059606"/>
              <a:gd name="connsiteY30" fmla="*/ 465754 h 561288"/>
              <a:gd name="connsiteX31" fmla="*/ 4251278 w 6059606"/>
              <a:gd name="connsiteY31" fmla="*/ 267861 h 561288"/>
              <a:gd name="connsiteX32" fmla="*/ 4312693 w 6059606"/>
              <a:gd name="connsiteY32" fmla="*/ 424811 h 561288"/>
              <a:gd name="connsiteX33" fmla="*/ 4353636 w 6059606"/>
              <a:gd name="connsiteY33" fmla="*/ 397515 h 561288"/>
              <a:gd name="connsiteX34" fmla="*/ 4435522 w 6059606"/>
              <a:gd name="connsiteY34" fmla="*/ 370219 h 561288"/>
              <a:gd name="connsiteX35" fmla="*/ 4531057 w 6059606"/>
              <a:gd name="connsiteY35" fmla="*/ 315628 h 561288"/>
              <a:gd name="connsiteX36" fmla="*/ 4612943 w 6059606"/>
              <a:gd name="connsiteY36" fmla="*/ 288333 h 561288"/>
              <a:gd name="connsiteX37" fmla="*/ 4653887 w 6059606"/>
              <a:gd name="connsiteY37" fmla="*/ 274685 h 561288"/>
              <a:gd name="connsiteX38" fmla="*/ 5213445 w 6059606"/>
              <a:gd name="connsiteY38" fmla="*/ 288333 h 561288"/>
              <a:gd name="connsiteX39" fmla="*/ 5322627 w 6059606"/>
              <a:gd name="connsiteY39" fmla="*/ 301981 h 561288"/>
              <a:gd name="connsiteX40" fmla="*/ 5527343 w 6059606"/>
              <a:gd name="connsiteY40" fmla="*/ 288333 h 561288"/>
              <a:gd name="connsiteX41" fmla="*/ 5581934 w 6059606"/>
              <a:gd name="connsiteY41" fmla="*/ 274685 h 561288"/>
              <a:gd name="connsiteX42" fmla="*/ 5691116 w 6059606"/>
              <a:gd name="connsiteY42" fmla="*/ 261037 h 561288"/>
              <a:gd name="connsiteX43" fmla="*/ 6059606 w 6059606"/>
              <a:gd name="connsiteY43" fmla="*/ 206446 h 561288"/>
              <a:gd name="connsiteX0" fmla="*/ 0 w 6059606"/>
              <a:gd name="connsiteY0" fmla="*/ 151855 h 561288"/>
              <a:gd name="connsiteX1" fmla="*/ 600501 w 6059606"/>
              <a:gd name="connsiteY1" fmla="*/ 69969 h 561288"/>
              <a:gd name="connsiteX2" fmla="*/ 709684 w 6059606"/>
              <a:gd name="connsiteY2" fmla="*/ 29025 h 561288"/>
              <a:gd name="connsiteX3" fmla="*/ 1187355 w 6059606"/>
              <a:gd name="connsiteY3" fmla="*/ 29025 h 561288"/>
              <a:gd name="connsiteX4" fmla="*/ 1282890 w 6059606"/>
              <a:gd name="connsiteY4" fmla="*/ 56321 h 561288"/>
              <a:gd name="connsiteX5" fmla="*/ 1364776 w 6059606"/>
              <a:gd name="connsiteY5" fmla="*/ 83616 h 561288"/>
              <a:gd name="connsiteX6" fmla="*/ 1405719 w 6059606"/>
              <a:gd name="connsiteY6" fmla="*/ 97264 h 561288"/>
              <a:gd name="connsiteX7" fmla="*/ 1473958 w 6059606"/>
              <a:gd name="connsiteY7" fmla="*/ 110912 h 561288"/>
              <a:gd name="connsiteX8" fmla="*/ 1624084 w 6059606"/>
              <a:gd name="connsiteY8" fmla="*/ 151855 h 561288"/>
              <a:gd name="connsiteX9" fmla="*/ 1856095 w 6059606"/>
              <a:gd name="connsiteY9" fmla="*/ 179151 h 561288"/>
              <a:gd name="connsiteX10" fmla="*/ 1937982 w 6059606"/>
              <a:gd name="connsiteY10" fmla="*/ 206446 h 561288"/>
              <a:gd name="connsiteX11" fmla="*/ 1978925 w 6059606"/>
              <a:gd name="connsiteY11" fmla="*/ 233742 h 561288"/>
              <a:gd name="connsiteX12" fmla="*/ 2101755 w 6059606"/>
              <a:gd name="connsiteY12" fmla="*/ 261037 h 561288"/>
              <a:gd name="connsiteX13" fmla="*/ 2238233 w 6059606"/>
              <a:gd name="connsiteY13" fmla="*/ 274685 h 561288"/>
              <a:gd name="connsiteX14" fmla="*/ 2483893 w 6059606"/>
              <a:gd name="connsiteY14" fmla="*/ 288333 h 561288"/>
              <a:gd name="connsiteX15" fmla="*/ 2565779 w 6059606"/>
              <a:gd name="connsiteY15" fmla="*/ 315628 h 561288"/>
              <a:gd name="connsiteX16" fmla="*/ 2647666 w 6059606"/>
              <a:gd name="connsiteY16" fmla="*/ 370219 h 561288"/>
              <a:gd name="connsiteX17" fmla="*/ 2770495 w 6059606"/>
              <a:gd name="connsiteY17" fmla="*/ 397515 h 561288"/>
              <a:gd name="connsiteX18" fmla="*/ 2811439 w 6059606"/>
              <a:gd name="connsiteY18" fmla="*/ 438458 h 561288"/>
              <a:gd name="connsiteX19" fmla="*/ 2934269 w 6059606"/>
              <a:gd name="connsiteY19" fmla="*/ 479402 h 561288"/>
              <a:gd name="connsiteX20" fmla="*/ 3029803 w 6059606"/>
              <a:gd name="connsiteY20" fmla="*/ 506697 h 561288"/>
              <a:gd name="connsiteX21" fmla="*/ 3070746 w 6059606"/>
              <a:gd name="connsiteY21" fmla="*/ 520345 h 561288"/>
              <a:gd name="connsiteX22" fmla="*/ 3179928 w 6059606"/>
              <a:gd name="connsiteY22" fmla="*/ 533993 h 561288"/>
              <a:gd name="connsiteX23" fmla="*/ 3289110 w 6059606"/>
              <a:gd name="connsiteY23" fmla="*/ 561288 h 561288"/>
              <a:gd name="connsiteX24" fmla="*/ 3343701 w 6059606"/>
              <a:gd name="connsiteY24" fmla="*/ 547640 h 561288"/>
              <a:gd name="connsiteX25" fmla="*/ 3384645 w 6059606"/>
              <a:gd name="connsiteY25" fmla="*/ 533993 h 561288"/>
              <a:gd name="connsiteX26" fmla="*/ 3466531 w 6059606"/>
              <a:gd name="connsiteY26" fmla="*/ 520345 h 561288"/>
              <a:gd name="connsiteX27" fmla="*/ 3521122 w 6059606"/>
              <a:gd name="connsiteY27" fmla="*/ 506697 h 561288"/>
              <a:gd name="connsiteX28" fmla="*/ 3603009 w 6059606"/>
              <a:gd name="connsiteY28" fmla="*/ 479402 h 561288"/>
              <a:gd name="connsiteX29" fmla="*/ 3712191 w 6059606"/>
              <a:gd name="connsiteY29" fmla="*/ 465754 h 561288"/>
              <a:gd name="connsiteX30" fmla="*/ 3985146 w 6059606"/>
              <a:gd name="connsiteY30" fmla="*/ 390691 h 561288"/>
              <a:gd name="connsiteX31" fmla="*/ 4251278 w 6059606"/>
              <a:gd name="connsiteY31" fmla="*/ 267861 h 561288"/>
              <a:gd name="connsiteX32" fmla="*/ 4312693 w 6059606"/>
              <a:gd name="connsiteY32" fmla="*/ 424811 h 561288"/>
              <a:gd name="connsiteX33" fmla="*/ 4353636 w 6059606"/>
              <a:gd name="connsiteY33" fmla="*/ 397515 h 561288"/>
              <a:gd name="connsiteX34" fmla="*/ 4435522 w 6059606"/>
              <a:gd name="connsiteY34" fmla="*/ 370219 h 561288"/>
              <a:gd name="connsiteX35" fmla="*/ 4531057 w 6059606"/>
              <a:gd name="connsiteY35" fmla="*/ 315628 h 561288"/>
              <a:gd name="connsiteX36" fmla="*/ 4612943 w 6059606"/>
              <a:gd name="connsiteY36" fmla="*/ 288333 h 561288"/>
              <a:gd name="connsiteX37" fmla="*/ 4653887 w 6059606"/>
              <a:gd name="connsiteY37" fmla="*/ 274685 h 561288"/>
              <a:gd name="connsiteX38" fmla="*/ 5213445 w 6059606"/>
              <a:gd name="connsiteY38" fmla="*/ 288333 h 561288"/>
              <a:gd name="connsiteX39" fmla="*/ 5322627 w 6059606"/>
              <a:gd name="connsiteY39" fmla="*/ 301981 h 561288"/>
              <a:gd name="connsiteX40" fmla="*/ 5527343 w 6059606"/>
              <a:gd name="connsiteY40" fmla="*/ 288333 h 561288"/>
              <a:gd name="connsiteX41" fmla="*/ 5581934 w 6059606"/>
              <a:gd name="connsiteY41" fmla="*/ 274685 h 561288"/>
              <a:gd name="connsiteX42" fmla="*/ 5691116 w 6059606"/>
              <a:gd name="connsiteY42" fmla="*/ 261037 h 561288"/>
              <a:gd name="connsiteX43" fmla="*/ 6059606 w 6059606"/>
              <a:gd name="connsiteY43" fmla="*/ 206446 h 561288"/>
              <a:gd name="connsiteX0" fmla="*/ 0 w 6059606"/>
              <a:gd name="connsiteY0" fmla="*/ 151855 h 561288"/>
              <a:gd name="connsiteX1" fmla="*/ 600501 w 6059606"/>
              <a:gd name="connsiteY1" fmla="*/ 69969 h 561288"/>
              <a:gd name="connsiteX2" fmla="*/ 709684 w 6059606"/>
              <a:gd name="connsiteY2" fmla="*/ 29025 h 561288"/>
              <a:gd name="connsiteX3" fmla="*/ 1187355 w 6059606"/>
              <a:gd name="connsiteY3" fmla="*/ 29025 h 561288"/>
              <a:gd name="connsiteX4" fmla="*/ 1282890 w 6059606"/>
              <a:gd name="connsiteY4" fmla="*/ 56321 h 561288"/>
              <a:gd name="connsiteX5" fmla="*/ 1364776 w 6059606"/>
              <a:gd name="connsiteY5" fmla="*/ 83616 h 561288"/>
              <a:gd name="connsiteX6" fmla="*/ 1405719 w 6059606"/>
              <a:gd name="connsiteY6" fmla="*/ 97264 h 561288"/>
              <a:gd name="connsiteX7" fmla="*/ 1473958 w 6059606"/>
              <a:gd name="connsiteY7" fmla="*/ 110912 h 561288"/>
              <a:gd name="connsiteX8" fmla="*/ 1624084 w 6059606"/>
              <a:gd name="connsiteY8" fmla="*/ 151855 h 561288"/>
              <a:gd name="connsiteX9" fmla="*/ 1856095 w 6059606"/>
              <a:gd name="connsiteY9" fmla="*/ 179151 h 561288"/>
              <a:gd name="connsiteX10" fmla="*/ 1937982 w 6059606"/>
              <a:gd name="connsiteY10" fmla="*/ 206446 h 561288"/>
              <a:gd name="connsiteX11" fmla="*/ 1978925 w 6059606"/>
              <a:gd name="connsiteY11" fmla="*/ 233742 h 561288"/>
              <a:gd name="connsiteX12" fmla="*/ 2101755 w 6059606"/>
              <a:gd name="connsiteY12" fmla="*/ 261037 h 561288"/>
              <a:gd name="connsiteX13" fmla="*/ 2238233 w 6059606"/>
              <a:gd name="connsiteY13" fmla="*/ 274685 h 561288"/>
              <a:gd name="connsiteX14" fmla="*/ 2483893 w 6059606"/>
              <a:gd name="connsiteY14" fmla="*/ 288333 h 561288"/>
              <a:gd name="connsiteX15" fmla="*/ 2565779 w 6059606"/>
              <a:gd name="connsiteY15" fmla="*/ 315628 h 561288"/>
              <a:gd name="connsiteX16" fmla="*/ 2647666 w 6059606"/>
              <a:gd name="connsiteY16" fmla="*/ 370219 h 561288"/>
              <a:gd name="connsiteX17" fmla="*/ 2770495 w 6059606"/>
              <a:gd name="connsiteY17" fmla="*/ 397515 h 561288"/>
              <a:gd name="connsiteX18" fmla="*/ 2811439 w 6059606"/>
              <a:gd name="connsiteY18" fmla="*/ 438458 h 561288"/>
              <a:gd name="connsiteX19" fmla="*/ 2934269 w 6059606"/>
              <a:gd name="connsiteY19" fmla="*/ 479402 h 561288"/>
              <a:gd name="connsiteX20" fmla="*/ 3029803 w 6059606"/>
              <a:gd name="connsiteY20" fmla="*/ 506697 h 561288"/>
              <a:gd name="connsiteX21" fmla="*/ 3070746 w 6059606"/>
              <a:gd name="connsiteY21" fmla="*/ 520345 h 561288"/>
              <a:gd name="connsiteX22" fmla="*/ 3179928 w 6059606"/>
              <a:gd name="connsiteY22" fmla="*/ 533993 h 561288"/>
              <a:gd name="connsiteX23" fmla="*/ 3289110 w 6059606"/>
              <a:gd name="connsiteY23" fmla="*/ 561288 h 561288"/>
              <a:gd name="connsiteX24" fmla="*/ 3343701 w 6059606"/>
              <a:gd name="connsiteY24" fmla="*/ 547640 h 561288"/>
              <a:gd name="connsiteX25" fmla="*/ 3384645 w 6059606"/>
              <a:gd name="connsiteY25" fmla="*/ 533993 h 561288"/>
              <a:gd name="connsiteX26" fmla="*/ 3466531 w 6059606"/>
              <a:gd name="connsiteY26" fmla="*/ 520345 h 561288"/>
              <a:gd name="connsiteX27" fmla="*/ 3521122 w 6059606"/>
              <a:gd name="connsiteY27" fmla="*/ 506697 h 561288"/>
              <a:gd name="connsiteX28" fmla="*/ 3603009 w 6059606"/>
              <a:gd name="connsiteY28" fmla="*/ 479402 h 561288"/>
              <a:gd name="connsiteX29" fmla="*/ 3712191 w 6059606"/>
              <a:gd name="connsiteY29" fmla="*/ 465754 h 561288"/>
              <a:gd name="connsiteX30" fmla="*/ 3985146 w 6059606"/>
              <a:gd name="connsiteY30" fmla="*/ 390691 h 561288"/>
              <a:gd name="connsiteX31" fmla="*/ 4251278 w 6059606"/>
              <a:gd name="connsiteY31" fmla="*/ 267861 h 561288"/>
              <a:gd name="connsiteX32" fmla="*/ 4353636 w 6059606"/>
              <a:gd name="connsiteY32" fmla="*/ 397515 h 561288"/>
              <a:gd name="connsiteX33" fmla="*/ 4435522 w 6059606"/>
              <a:gd name="connsiteY33" fmla="*/ 370219 h 561288"/>
              <a:gd name="connsiteX34" fmla="*/ 4531057 w 6059606"/>
              <a:gd name="connsiteY34" fmla="*/ 315628 h 561288"/>
              <a:gd name="connsiteX35" fmla="*/ 4612943 w 6059606"/>
              <a:gd name="connsiteY35" fmla="*/ 288333 h 561288"/>
              <a:gd name="connsiteX36" fmla="*/ 4653887 w 6059606"/>
              <a:gd name="connsiteY36" fmla="*/ 274685 h 561288"/>
              <a:gd name="connsiteX37" fmla="*/ 5213445 w 6059606"/>
              <a:gd name="connsiteY37" fmla="*/ 288333 h 561288"/>
              <a:gd name="connsiteX38" fmla="*/ 5322627 w 6059606"/>
              <a:gd name="connsiteY38" fmla="*/ 301981 h 561288"/>
              <a:gd name="connsiteX39" fmla="*/ 5527343 w 6059606"/>
              <a:gd name="connsiteY39" fmla="*/ 288333 h 561288"/>
              <a:gd name="connsiteX40" fmla="*/ 5581934 w 6059606"/>
              <a:gd name="connsiteY40" fmla="*/ 274685 h 561288"/>
              <a:gd name="connsiteX41" fmla="*/ 5691116 w 6059606"/>
              <a:gd name="connsiteY41" fmla="*/ 261037 h 561288"/>
              <a:gd name="connsiteX42" fmla="*/ 6059606 w 6059606"/>
              <a:gd name="connsiteY42" fmla="*/ 206446 h 561288"/>
              <a:gd name="connsiteX0" fmla="*/ 0 w 6059606"/>
              <a:gd name="connsiteY0" fmla="*/ 151855 h 561288"/>
              <a:gd name="connsiteX1" fmla="*/ 600501 w 6059606"/>
              <a:gd name="connsiteY1" fmla="*/ 69969 h 561288"/>
              <a:gd name="connsiteX2" fmla="*/ 709684 w 6059606"/>
              <a:gd name="connsiteY2" fmla="*/ 29025 h 561288"/>
              <a:gd name="connsiteX3" fmla="*/ 1187355 w 6059606"/>
              <a:gd name="connsiteY3" fmla="*/ 29025 h 561288"/>
              <a:gd name="connsiteX4" fmla="*/ 1282890 w 6059606"/>
              <a:gd name="connsiteY4" fmla="*/ 56321 h 561288"/>
              <a:gd name="connsiteX5" fmla="*/ 1364776 w 6059606"/>
              <a:gd name="connsiteY5" fmla="*/ 83616 h 561288"/>
              <a:gd name="connsiteX6" fmla="*/ 1405719 w 6059606"/>
              <a:gd name="connsiteY6" fmla="*/ 97264 h 561288"/>
              <a:gd name="connsiteX7" fmla="*/ 1473958 w 6059606"/>
              <a:gd name="connsiteY7" fmla="*/ 110912 h 561288"/>
              <a:gd name="connsiteX8" fmla="*/ 1624084 w 6059606"/>
              <a:gd name="connsiteY8" fmla="*/ 151855 h 561288"/>
              <a:gd name="connsiteX9" fmla="*/ 1856095 w 6059606"/>
              <a:gd name="connsiteY9" fmla="*/ 179151 h 561288"/>
              <a:gd name="connsiteX10" fmla="*/ 1937982 w 6059606"/>
              <a:gd name="connsiteY10" fmla="*/ 206446 h 561288"/>
              <a:gd name="connsiteX11" fmla="*/ 1978925 w 6059606"/>
              <a:gd name="connsiteY11" fmla="*/ 233742 h 561288"/>
              <a:gd name="connsiteX12" fmla="*/ 2101755 w 6059606"/>
              <a:gd name="connsiteY12" fmla="*/ 261037 h 561288"/>
              <a:gd name="connsiteX13" fmla="*/ 2238233 w 6059606"/>
              <a:gd name="connsiteY13" fmla="*/ 274685 h 561288"/>
              <a:gd name="connsiteX14" fmla="*/ 2483893 w 6059606"/>
              <a:gd name="connsiteY14" fmla="*/ 288333 h 561288"/>
              <a:gd name="connsiteX15" fmla="*/ 2565779 w 6059606"/>
              <a:gd name="connsiteY15" fmla="*/ 315628 h 561288"/>
              <a:gd name="connsiteX16" fmla="*/ 2647666 w 6059606"/>
              <a:gd name="connsiteY16" fmla="*/ 370219 h 561288"/>
              <a:gd name="connsiteX17" fmla="*/ 2770495 w 6059606"/>
              <a:gd name="connsiteY17" fmla="*/ 397515 h 561288"/>
              <a:gd name="connsiteX18" fmla="*/ 2811439 w 6059606"/>
              <a:gd name="connsiteY18" fmla="*/ 438458 h 561288"/>
              <a:gd name="connsiteX19" fmla="*/ 2934269 w 6059606"/>
              <a:gd name="connsiteY19" fmla="*/ 479402 h 561288"/>
              <a:gd name="connsiteX20" fmla="*/ 3029803 w 6059606"/>
              <a:gd name="connsiteY20" fmla="*/ 506697 h 561288"/>
              <a:gd name="connsiteX21" fmla="*/ 3070746 w 6059606"/>
              <a:gd name="connsiteY21" fmla="*/ 520345 h 561288"/>
              <a:gd name="connsiteX22" fmla="*/ 3179928 w 6059606"/>
              <a:gd name="connsiteY22" fmla="*/ 533993 h 561288"/>
              <a:gd name="connsiteX23" fmla="*/ 3289110 w 6059606"/>
              <a:gd name="connsiteY23" fmla="*/ 561288 h 561288"/>
              <a:gd name="connsiteX24" fmla="*/ 3343701 w 6059606"/>
              <a:gd name="connsiteY24" fmla="*/ 547640 h 561288"/>
              <a:gd name="connsiteX25" fmla="*/ 3384645 w 6059606"/>
              <a:gd name="connsiteY25" fmla="*/ 533993 h 561288"/>
              <a:gd name="connsiteX26" fmla="*/ 3466531 w 6059606"/>
              <a:gd name="connsiteY26" fmla="*/ 520345 h 561288"/>
              <a:gd name="connsiteX27" fmla="*/ 3521122 w 6059606"/>
              <a:gd name="connsiteY27" fmla="*/ 506697 h 561288"/>
              <a:gd name="connsiteX28" fmla="*/ 3603009 w 6059606"/>
              <a:gd name="connsiteY28" fmla="*/ 479402 h 561288"/>
              <a:gd name="connsiteX29" fmla="*/ 3712191 w 6059606"/>
              <a:gd name="connsiteY29" fmla="*/ 465754 h 561288"/>
              <a:gd name="connsiteX30" fmla="*/ 3985146 w 6059606"/>
              <a:gd name="connsiteY30" fmla="*/ 390691 h 561288"/>
              <a:gd name="connsiteX31" fmla="*/ 4251278 w 6059606"/>
              <a:gd name="connsiteY31" fmla="*/ 267861 h 561288"/>
              <a:gd name="connsiteX32" fmla="*/ 4435522 w 6059606"/>
              <a:gd name="connsiteY32" fmla="*/ 370219 h 561288"/>
              <a:gd name="connsiteX33" fmla="*/ 4531057 w 6059606"/>
              <a:gd name="connsiteY33" fmla="*/ 315628 h 561288"/>
              <a:gd name="connsiteX34" fmla="*/ 4612943 w 6059606"/>
              <a:gd name="connsiteY34" fmla="*/ 288333 h 561288"/>
              <a:gd name="connsiteX35" fmla="*/ 4653887 w 6059606"/>
              <a:gd name="connsiteY35" fmla="*/ 274685 h 561288"/>
              <a:gd name="connsiteX36" fmla="*/ 5213445 w 6059606"/>
              <a:gd name="connsiteY36" fmla="*/ 288333 h 561288"/>
              <a:gd name="connsiteX37" fmla="*/ 5322627 w 6059606"/>
              <a:gd name="connsiteY37" fmla="*/ 301981 h 561288"/>
              <a:gd name="connsiteX38" fmla="*/ 5527343 w 6059606"/>
              <a:gd name="connsiteY38" fmla="*/ 288333 h 561288"/>
              <a:gd name="connsiteX39" fmla="*/ 5581934 w 6059606"/>
              <a:gd name="connsiteY39" fmla="*/ 274685 h 561288"/>
              <a:gd name="connsiteX40" fmla="*/ 5691116 w 6059606"/>
              <a:gd name="connsiteY40" fmla="*/ 261037 h 561288"/>
              <a:gd name="connsiteX41" fmla="*/ 6059606 w 6059606"/>
              <a:gd name="connsiteY41" fmla="*/ 206446 h 561288"/>
              <a:gd name="connsiteX0" fmla="*/ 0 w 6059606"/>
              <a:gd name="connsiteY0" fmla="*/ 151855 h 561288"/>
              <a:gd name="connsiteX1" fmla="*/ 600501 w 6059606"/>
              <a:gd name="connsiteY1" fmla="*/ 69969 h 561288"/>
              <a:gd name="connsiteX2" fmla="*/ 709684 w 6059606"/>
              <a:gd name="connsiteY2" fmla="*/ 29025 h 561288"/>
              <a:gd name="connsiteX3" fmla="*/ 1187355 w 6059606"/>
              <a:gd name="connsiteY3" fmla="*/ 29025 h 561288"/>
              <a:gd name="connsiteX4" fmla="*/ 1282890 w 6059606"/>
              <a:gd name="connsiteY4" fmla="*/ 56321 h 561288"/>
              <a:gd name="connsiteX5" fmla="*/ 1364776 w 6059606"/>
              <a:gd name="connsiteY5" fmla="*/ 83616 h 561288"/>
              <a:gd name="connsiteX6" fmla="*/ 1405719 w 6059606"/>
              <a:gd name="connsiteY6" fmla="*/ 97264 h 561288"/>
              <a:gd name="connsiteX7" fmla="*/ 1473958 w 6059606"/>
              <a:gd name="connsiteY7" fmla="*/ 110912 h 561288"/>
              <a:gd name="connsiteX8" fmla="*/ 1624084 w 6059606"/>
              <a:gd name="connsiteY8" fmla="*/ 151855 h 561288"/>
              <a:gd name="connsiteX9" fmla="*/ 1856095 w 6059606"/>
              <a:gd name="connsiteY9" fmla="*/ 179151 h 561288"/>
              <a:gd name="connsiteX10" fmla="*/ 1937982 w 6059606"/>
              <a:gd name="connsiteY10" fmla="*/ 206446 h 561288"/>
              <a:gd name="connsiteX11" fmla="*/ 1978925 w 6059606"/>
              <a:gd name="connsiteY11" fmla="*/ 233742 h 561288"/>
              <a:gd name="connsiteX12" fmla="*/ 2101755 w 6059606"/>
              <a:gd name="connsiteY12" fmla="*/ 261037 h 561288"/>
              <a:gd name="connsiteX13" fmla="*/ 2238233 w 6059606"/>
              <a:gd name="connsiteY13" fmla="*/ 274685 h 561288"/>
              <a:gd name="connsiteX14" fmla="*/ 2483893 w 6059606"/>
              <a:gd name="connsiteY14" fmla="*/ 288333 h 561288"/>
              <a:gd name="connsiteX15" fmla="*/ 2565779 w 6059606"/>
              <a:gd name="connsiteY15" fmla="*/ 315628 h 561288"/>
              <a:gd name="connsiteX16" fmla="*/ 2647666 w 6059606"/>
              <a:gd name="connsiteY16" fmla="*/ 370219 h 561288"/>
              <a:gd name="connsiteX17" fmla="*/ 2770495 w 6059606"/>
              <a:gd name="connsiteY17" fmla="*/ 397515 h 561288"/>
              <a:gd name="connsiteX18" fmla="*/ 2811439 w 6059606"/>
              <a:gd name="connsiteY18" fmla="*/ 438458 h 561288"/>
              <a:gd name="connsiteX19" fmla="*/ 2934269 w 6059606"/>
              <a:gd name="connsiteY19" fmla="*/ 479402 h 561288"/>
              <a:gd name="connsiteX20" fmla="*/ 3029803 w 6059606"/>
              <a:gd name="connsiteY20" fmla="*/ 506697 h 561288"/>
              <a:gd name="connsiteX21" fmla="*/ 3070746 w 6059606"/>
              <a:gd name="connsiteY21" fmla="*/ 520345 h 561288"/>
              <a:gd name="connsiteX22" fmla="*/ 3179928 w 6059606"/>
              <a:gd name="connsiteY22" fmla="*/ 533993 h 561288"/>
              <a:gd name="connsiteX23" fmla="*/ 3289110 w 6059606"/>
              <a:gd name="connsiteY23" fmla="*/ 561288 h 561288"/>
              <a:gd name="connsiteX24" fmla="*/ 3343701 w 6059606"/>
              <a:gd name="connsiteY24" fmla="*/ 547640 h 561288"/>
              <a:gd name="connsiteX25" fmla="*/ 3384645 w 6059606"/>
              <a:gd name="connsiteY25" fmla="*/ 533993 h 561288"/>
              <a:gd name="connsiteX26" fmla="*/ 3466531 w 6059606"/>
              <a:gd name="connsiteY26" fmla="*/ 520345 h 561288"/>
              <a:gd name="connsiteX27" fmla="*/ 3521122 w 6059606"/>
              <a:gd name="connsiteY27" fmla="*/ 506697 h 561288"/>
              <a:gd name="connsiteX28" fmla="*/ 3603009 w 6059606"/>
              <a:gd name="connsiteY28" fmla="*/ 479402 h 561288"/>
              <a:gd name="connsiteX29" fmla="*/ 3712191 w 6059606"/>
              <a:gd name="connsiteY29" fmla="*/ 465754 h 561288"/>
              <a:gd name="connsiteX30" fmla="*/ 3985146 w 6059606"/>
              <a:gd name="connsiteY30" fmla="*/ 390691 h 561288"/>
              <a:gd name="connsiteX31" fmla="*/ 4251278 w 6059606"/>
              <a:gd name="connsiteY31" fmla="*/ 267861 h 561288"/>
              <a:gd name="connsiteX32" fmla="*/ 4531057 w 6059606"/>
              <a:gd name="connsiteY32" fmla="*/ 315628 h 561288"/>
              <a:gd name="connsiteX33" fmla="*/ 4612943 w 6059606"/>
              <a:gd name="connsiteY33" fmla="*/ 288333 h 561288"/>
              <a:gd name="connsiteX34" fmla="*/ 4653887 w 6059606"/>
              <a:gd name="connsiteY34" fmla="*/ 274685 h 561288"/>
              <a:gd name="connsiteX35" fmla="*/ 5213445 w 6059606"/>
              <a:gd name="connsiteY35" fmla="*/ 288333 h 561288"/>
              <a:gd name="connsiteX36" fmla="*/ 5322627 w 6059606"/>
              <a:gd name="connsiteY36" fmla="*/ 301981 h 561288"/>
              <a:gd name="connsiteX37" fmla="*/ 5527343 w 6059606"/>
              <a:gd name="connsiteY37" fmla="*/ 288333 h 561288"/>
              <a:gd name="connsiteX38" fmla="*/ 5581934 w 6059606"/>
              <a:gd name="connsiteY38" fmla="*/ 274685 h 561288"/>
              <a:gd name="connsiteX39" fmla="*/ 5691116 w 6059606"/>
              <a:gd name="connsiteY39" fmla="*/ 261037 h 561288"/>
              <a:gd name="connsiteX40" fmla="*/ 6059606 w 6059606"/>
              <a:gd name="connsiteY40" fmla="*/ 206446 h 5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9606" h="561288">
                <a:moveTo>
                  <a:pt x="0" y="151855"/>
                </a:moveTo>
                <a:lnTo>
                  <a:pt x="600501" y="69969"/>
                </a:lnTo>
                <a:lnTo>
                  <a:pt x="709684" y="29025"/>
                </a:lnTo>
                <a:cubicBezTo>
                  <a:pt x="875049" y="-31107"/>
                  <a:pt x="875477" y="19279"/>
                  <a:pt x="1187355" y="29025"/>
                </a:cubicBezTo>
                <a:cubicBezTo>
                  <a:pt x="1324922" y="74882"/>
                  <a:pt x="1111559" y="4922"/>
                  <a:pt x="1282890" y="56321"/>
                </a:cubicBezTo>
                <a:cubicBezTo>
                  <a:pt x="1310448" y="64588"/>
                  <a:pt x="1337481" y="74518"/>
                  <a:pt x="1364776" y="83616"/>
                </a:cubicBezTo>
                <a:cubicBezTo>
                  <a:pt x="1378424" y="88165"/>
                  <a:pt x="1391612" y="94443"/>
                  <a:pt x="1405719" y="97264"/>
                </a:cubicBezTo>
                <a:cubicBezTo>
                  <a:pt x="1428465" y="101813"/>
                  <a:pt x="1451579" y="104808"/>
                  <a:pt x="1473958" y="110912"/>
                </a:cubicBezTo>
                <a:cubicBezTo>
                  <a:pt x="1559745" y="134309"/>
                  <a:pt x="1542229" y="141623"/>
                  <a:pt x="1624084" y="151855"/>
                </a:cubicBezTo>
                <a:cubicBezTo>
                  <a:pt x="1691102" y="160232"/>
                  <a:pt x="1785589" y="161524"/>
                  <a:pt x="1856095" y="179151"/>
                </a:cubicBezTo>
                <a:cubicBezTo>
                  <a:pt x="1884008" y="186129"/>
                  <a:pt x="1937982" y="206446"/>
                  <a:pt x="1937982" y="206446"/>
                </a:cubicBezTo>
                <a:cubicBezTo>
                  <a:pt x="1951630" y="215545"/>
                  <a:pt x="1964254" y="226406"/>
                  <a:pt x="1978925" y="233742"/>
                </a:cubicBezTo>
                <a:cubicBezTo>
                  <a:pt x="2010707" y="249633"/>
                  <a:pt x="2073797" y="257542"/>
                  <a:pt x="2101755" y="261037"/>
                </a:cubicBezTo>
                <a:cubicBezTo>
                  <a:pt x="2147122" y="266708"/>
                  <a:pt x="2192630" y="271428"/>
                  <a:pt x="2238233" y="274685"/>
                </a:cubicBezTo>
                <a:cubicBezTo>
                  <a:pt x="2320038" y="280528"/>
                  <a:pt x="2402006" y="283784"/>
                  <a:pt x="2483893" y="288333"/>
                </a:cubicBezTo>
                <a:cubicBezTo>
                  <a:pt x="2511188" y="297431"/>
                  <a:pt x="2541839" y="299668"/>
                  <a:pt x="2565779" y="315628"/>
                </a:cubicBezTo>
                <a:cubicBezTo>
                  <a:pt x="2593075" y="333825"/>
                  <a:pt x="2615307" y="364826"/>
                  <a:pt x="2647666" y="370219"/>
                </a:cubicBezTo>
                <a:cubicBezTo>
                  <a:pt x="2743742" y="386232"/>
                  <a:pt x="2703300" y="375116"/>
                  <a:pt x="2770495" y="397515"/>
                </a:cubicBezTo>
                <a:cubicBezTo>
                  <a:pt x="2784143" y="411163"/>
                  <a:pt x="2794567" y="429085"/>
                  <a:pt x="2811439" y="438458"/>
                </a:cubicBezTo>
                <a:cubicBezTo>
                  <a:pt x="2811441" y="438459"/>
                  <a:pt x="2913797" y="472578"/>
                  <a:pt x="2934269" y="479402"/>
                </a:cubicBezTo>
                <a:cubicBezTo>
                  <a:pt x="3032439" y="512125"/>
                  <a:pt x="2909841" y="472421"/>
                  <a:pt x="3029803" y="506697"/>
                </a:cubicBezTo>
                <a:cubicBezTo>
                  <a:pt x="3043635" y="510649"/>
                  <a:pt x="3056592" y="517772"/>
                  <a:pt x="3070746" y="520345"/>
                </a:cubicBezTo>
                <a:cubicBezTo>
                  <a:pt x="3106832" y="526906"/>
                  <a:pt x="3143677" y="528416"/>
                  <a:pt x="3179928" y="533993"/>
                </a:cubicBezTo>
                <a:cubicBezTo>
                  <a:pt x="3241104" y="543405"/>
                  <a:pt x="3239289" y="544681"/>
                  <a:pt x="3289110" y="561288"/>
                </a:cubicBezTo>
                <a:cubicBezTo>
                  <a:pt x="3307307" y="556739"/>
                  <a:pt x="3325666" y="552793"/>
                  <a:pt x="3343701" y="547640"/>
                </a:cubicBezTo>
                <a:cubicBezTo>
                  <a:pt x="3357534" y="543688"/>
                  <a:pt x="3370601" y="537114"/>
                  <a:pt x="3384645" y="533993"/>
                </a:cubicBezTo>
                <a:cubicBezTo>
                  <a:pt x="3411658" y="527990"/>
                  <a:pt x="3439397" y="525772"/>
                  <a:pt x="3466531" y="520345"/>
                </a:cubicBezTo>
                <a:cubicBezTo>
                  <a:pt x="3484924" y="516666"/>
                  <a:pt x="3503156" y="512087"/>
                  <a:pt x="3521122" y="506697"/>
                </a:cubicBezTo>
                <a:cubicBezTo>
                  <a:pt x="3548681" y="498429"/>
                  <a:pt x="3574459" y="482971"/>
                  <a:pt x="3603009" y="479402"/>
                </a:cubicBezTo>
                <a:lnTo>
                  <a:pt x="3712191" y="465754"/>
                </a:lnTo>
                <a:cubicBezTo>
                  <a:pt x="3885183" y="473617"/>
                  <a:pt x="3895298" y="423673"/>
                  <a:pt x="3985146" y="390691"/>
                </a:cubicBezTo>
                <a:cubicBezTo>
                  <a:pt x="4074994" y="357709"/>
                  <a:pt x="4160293" y="280372"/>
                  <a:pt x="4251278" y="267861"/>
                </a:cubicBezTo>
                <a:cubicBezTo>
                  <a:pt x="4342263" y="255351"/>
                  <a:pt x="4470780" y="312216"/>
                  <a:pt x="4531057" y="315628"/>
                </a:cubicBezTo>
                <a:cubicBezTo>
                  <a:pt x="4591334" y="319040"/>
                  <a:pt x="4585648" y="297431"/>
                  <a:pt x="4612943" y="288333"/>
                </a:cubicBezTo>
                <a:lnTo>
                  <a:pt x="4653887" y="274685"/>
                </a:lnTo>
                <a:lnTo>
                  <a:pt x="5213445" y="288333"/>
                </a:lnTo>
                <a:cubicBezTo>
                  <a:pt x="5250092" y="289829"/>
                  <a:pt x="5285950" y="301981"/>
                  <a:pt x="5322627" y="301981"/>
                </a:cubicBezTo>
                <a:cubicBezTo>
                  <a:pt x="5391017" y="301981"/>
                  <a:pt x="5459104" y="292882"/>
                  <a:pt x="5527343" y="288333"/>
                </a:cubicBezTo>
                <a:cubicBezTo>
                  <a:pt x="5545540" y="283784"/>
                  <a:pt x="5563432" y="277769"/>
                  <a:pt x="5581934" y="274685"/>
                </a:cubicBezTo>
                <a:cubicBezTo>
                  <a:pt x="5618112" y="268655"/>
                  <a:pt x="5691116" y="261037"/>
                  <a:pt x="5691116" y="261037"/>
                </a:cubicBezTo>
                <a:lnTo>
                  <a:pt x="6059606" y="206446"/>
                </a:ln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63" name="Group 62"/>
          <p:cNvGrpSpPr/>
          <p:nvPr/>
        </p:nvGrpSpPr>
        <p:grpSpPr>
          <a:xfrm>
            <a:off x="1931046" y="2278858"/>
            <a:ext cx="6402224" cy="498608"/>
            <a:chOff x="1144988" y="2615739"/>
            <a:chExt cx="6402224" cy="498608"/>
          </a:xfrm>
        </p:grpSpPr>
        <p:cxnSp>
          <p:nvCxnSpPr>
            <p:cNvPr id="15" name="Straight Connector 14"/>
            <p:cNvCxnSpPr/>
            <p:nvPr/>
          </p:nvCxnSpPr>
          <p:spPr>
            <a:xfrm flipH="1">
              <a:off x="1144988" y="2615739"/>
              <a:ext cx="6402224" cy="1364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76163" y="2683460"/>
              <a:ext cx="1979875" cy="430887"/>
            </a:xfrm>
            <a:prstGeom prst="rect">
              <a:avLst/>
            </a:prstGeom>
            <a:noFill/>
          </p:spPr>
          <p:txBody>
            <a:bodyPr wrap="square" rtlCol="0">
              <a:spAutoFit/>
            </a:bodyPr>
            <a:lstStyle/>
            <a:p>
              <a:r>
                <a:rPr lang="en-GB" sz="1100" dirty="0"/>
                <a:t>Straight line approximating horizontal</a:t>
              </a:r>
            </a:p>
          </p:txBody>
        </p:sp>
      </p:grpSp>
      <p:grpSp>
        <p:nvGrpSpPr>
          <p:cNvPr id="64" name="Group 63"/>
          <p:cNvGrpSpPr/>
          <p:nvPr/>
        </p:nvGrpSpPr>
        <p:grpSpPr>
          <a:xfrm>
            <a:off x="4912785" y="2295001"/>
            <a:ext cx="2069299" cy="573872"/>
            <a:chOff x="4126727" y="2631882"/>
            <a:chExt cx="2069299" cy="573872"/>
          </a:xfrm>
        </p:grpSpPr>
        <p:sp>
          <p:nvSpPr>
            <p:cNvPr id="18" name="Freeform 17"/>
            <p:cNvSpPr/>
            <p:nvPr/>
          </p:nvSpPr>
          <p:spPr>
            <a:xfrm>
              <a:off x="4126727" y="2631882"/>
              <a:ext cx="254442" cy="413468"/>
            </a:xfrm>
            <a:custGeom>
              <a:avLst/>
              <a:gdLst>
                <a:gd name="connsiteX0" fmla="*/ 699715 w 699715"/>
                <a:gd name="connsiteY0" fmla="*/ 0 h 548640"/>
                <a:gd name="connsiteX1" fmla="*/ 453224 w 699715"/>
                <a:gd name="connsiteY1" fmla="*/ 365760 h 548640"/>
                <a:gd name="connsiteX2" fmla="*/ 0 w 699715"/>
                <a:gd name="connsiteY2" fmla="*/ 548640 h 548640"/>
              </a:gdLst>
              <a:ahLst/>
              <a:cxnLst>
                <a:cxn ang="0">
                  <a:pos x="connsiteX0" y="connsiteY0"/>
                </a:cxn>
                <a:cxn ang="0">
                  <a:pos x="connsiteX1" y="connsiteY1"/>
                </a:cxn>
                <a:cxn ang="0">
                  <a:pos x="connsiteX2" y="connsiteY2"/>
                </a:cxn>
              </a:cxnLst>
              <a:rect l="l" t="t" r="r" b="b"/>
              <a:pathLst>
                <a:path w="699715" h="548640">
                  <a:moveTo>
                    <a:pt x="699715" y="0"/>
                  </a:moveTo>
                  <a:cubicBezTo>
                    <a:pt x="634779" y="137160"/>
                    <a:pt x="569843" y="274320"/>
                    <a:pt x="453224" y="365760"/>
                  </a:cubicBezTo>
                  <a:cubicBezTo>
                    <a:pt x="336605" y="457200"/>
                    <a:pt x="168302" y="502920"/>
                    <a:pt x="0" y="54864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216151" y="2944144"/>
              <a:ext cx="1979875" cy="261610"/>
            </a:xfrm>
            <a:prstGeom prst="rect">
              <a:avLst/>
            </a:prstGeom>
            <a:noFill/>
          </p:spPr>
          <p:txBody>
            <a:bodyPr wrap="square" rtlCol="0">
              <a:spAutoFit/>
            </a:bodyPr>
            <a:lstStyle/>
            <a:p>
              <a:r>
                <a:rPr lang="en-GB" sz="1100" dirty="0"/>
                <a:t>Dip Angle</a:t>
              </a:r>
            </a:p>
          </p:txBody>
        </p:sp>
      </p:grpSp>
      <p:grpSp>
        <p:nvGrpSpPr>
          <p:cNvPr id="62" name="Group 61"/>
          <p:cNvGrpSpPr/>
          <p:nvPr/>
        </p:nvGrpSpPr>
        <p:grpSpPr>
          <a:xfrm>
            <a:off x="6176925" y="2986434"/>
            <a:ext cx="2569787" cy="975730"/>
            <a:chOff x="5390867" y="3323315"/>
            <a:chExt cx="2569787" cy="975730"/>
          </a:xfrm>
        </p:grpSpPr>
        <p:cxnSp>
          <p:nvCxnSpPr>
            <p:cNvPr id="12" name="Straight Arrow Connector 11"/>
            <p:cNvCxnSpPr/>
            <p:nvPr/>
          </p:nvCxnSpPr>
          <p:spPr>
            <a:xfrm flipH="1">
              <a:off x="5390867" y="3323315"/>
              <a:ext cx="1023581" cy="97573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80779" y="3794376"/>
              <a:ext cx="1979875" cy="261610"/>
            </a:xfrm>
            <a:prstGeom prst="rect">
              <a:avLst/>
            </a:prstGeom>
            <a:noFill/>
          </p:spPr>
          <p:txBody>
            <a:bodyPr wrap="square" rtlCol="0">
              <a:spAutoFit/>
            </a:bodyPr>
            <a:lstStyle/>
            <a:p>
              <a:r>
                <a:rPr lang="en-GB" sz="1100" dirty="0"/>
                <a:t>True thickness</a:t>
              </a:r>
            </a:p>
          </p:txBody>
        </p:sp>
      </p:grpSp>
      <p:grpSp>
        <p:nvGrpSpPr>
          <p:cNvPr id="61" name="Group 60"/>
          <p:cNvGrpSpPr/>
          <p:nvPr/>
        </p:nvGrpSpPr>
        <p:grpSpPr>
          <a:xfrm>
            <a:off x="4511897" y="1604418"/>
            <a:ext cx="2510291" cy="684000"/>
            <a:chOff x="3725839" y="1941299"/>
            <a:chExt cx="2510291" cy="684000"/>
          </a:xfrm>
        </p:grpSpPr>
        <p:sp>
          <p:nvSpPr>
            <p:cNvPr id="22" name="TextBox 21"/>
            <p:cNvSpPr txBox="1"/>
            <p:nvPr/>
          </p:nvSpPr>
          <p:spPr>
            <a:xfrm>
              <a:off x="4256255" y="2202201"/>
              <a:ext cx="1979875" cy="261610"/>
            </a:xfrm>
            <a:prstGeom prst="rect">
              <a:avLst/>
            </a:prstGeom>
            <a:noFill/>
          </p:spPr>
          <p:txBody>
            <a:bodyPr wrap="square" rtlCol="0">
              <a:spAutoFit/>
            </a:bodyPr>
            <a:lstStyle/>
            <a:p>
              <a:r>
                <a:rPr lang="en-GB" sz="1100" dirty="0"/>
                <a:t>Outcrop width</a:t>
              </a:r>
            </a:p>
          </p:txBody>
        </p:sp>
        <p:cxnSp>
          <p:nvCxnSpPr>
            <p:cNvPr id="29" name="Straight Connector 28"/>
            <p:cNvCxnSpPr/>
            <p:nvPr/>
          </p:nvCxnSpPr>
          <p:spPr>
            <a:xfrm flipV="1">
              <a:off x="3725839" y="1945315"/>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731110" y="1941299"/>
              <a:ext cx="0" cy="6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725839" y="2142041"/>
              <a:ext cx="198545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61770" y="5727277"/>
            <a:ext cx="4910022" cy="369332"/>
          </a:xfrm>
          <a:prstGeom prst="rect">
            <a:avLst/>
          </a:prstGeom>
          <a:noFill/>
        </p:spPr>
        <p:txBody>
          <a:bodyPr wrap="square" rtlCol="0">
            <a:spAutoFit/>
          </a:bodyPr>
          <a:lstStyle/>
          <a:p>
            <a:r>
              <a:rPr lang="en-GB" dirty="0"/>
              <a:t>True thickness = outcrop width x sin dip angle</a:t>
            </a:r>
          </a:p>
        </p:txBody>
      </p:sp>
      <p:sp>
        <p:nvSpPr>
          <p:cNvPr id="40" name="TextBox 39"/>
          <p:cNvSpPr txBox="1"/>
          <p:nvPr/>
        </p:nvSpPr>
        <p:spPr>
          <a:xfrm>
            <a:off x="361770" y="3460684"/>
            <a:ext cx="4768344" cy="369332"/>
          </a:xfrm>
          <a:prstGeom prst="rect">
            <a:avLst/>
          </a:prstGeom>
          <a:noFill/>
        </p:spPr>
        <p:txBody>
          <a:bodyPr wrap="square" rtlCol="0">
            <a:spAutoFit/>
          </a:bodyPr>
          <a:lstStyle/>
          <a:p>
            <a:r>
              <a:rPr lang="en-GB" dirty="0"/>
              <a:t>SOHCAHTOA</a:t>
            </a:r>
          </a:p>
        </p:txBody>
      </p:sp>
      <p:grpSp>
        <p:nvGrpSpPr>
          <p:cNvPr id="47" name="Group 46"/>
          <p:cNvGrpSpPr/>
          <p:nvPr/>
        </p:nvGrpSpPr>
        <p:grpSpPr>
          <a:xfrm>
            <a:off x="4812084" y="1584384"/>
            <a:ext cx="1392805" cy="1643926"/>
            <a:chOff x="3969807" y="1886149"/>
            <a:chExt cx="1392805" cy="1643926"/>
          </a:xfrm>
        </p:grpSpPr>
        <p:sp>
          <p:nvSpPr>
            <p:cNvPr id="41" name="Right Triangle 40"/>
            <p:cNvSpPr/>
            <p:nvPr/>
          </p:nvSpPr>
          <p:spPr>
            <a:xfrm rot="18887501">
              <a:off x="3964121" y="1891835"/>
              <a:ext cx="1404177" cy="1392805"/>
            </a:xfrm>
            <a:prstGeom prst="r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rot="2700000">
              <a:off x="4563982" y="3350075"/>
              <a:ext cx="180000" cy="18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2413851" y="2992332"/>
            <a:ext cx="1524072" cy="1546343"/>
            <a:chOff x="2413851" y="2992332"/>
            <a:chExt cx="1524072" cy="1546343"/>
          </a:xfrm>
        </p:grpSpPr>
        <p:grpSp>
          <p:nvGrpSpPr>
            <p:cNvPr id="44" name="Group 43"/>
            <p:cNvGrpSpPr/>
            <p:nvPr/>
          </p:nvGrpSpPr>
          <p:grpSpPr>
            <a:xfrm rot="18889885">
              <a:off x="2382867" y="3023316"/>
              <a:ext cx="1546343" cy="1484375"/>
              <a:chOff x="4128170" y="4622903"/>
              <a:chExt cx="1546343" cy="1484375"/>
            </a:xfrm>
          </p:grpSpPr>
          <p:sp>
            <p:nvSpPr>
              <p:cNvPr id="42" name="Freeform 41"/>
              <p:cNvSpPr/>
              <p:nvPr/>
            </p:nvSpPr>
            <p:spPr>
              <a:xfrm>
                <a:off x="4279127" y="5383105"/>
                <a:ext cx="254442" cy="413468"/>
              </a:xfrm>
              <a:custGeom>
                <a:avLst/>
                <a:gdLst>
                  <a:gd name="connsiteX0" fmla="*/ 699715 w 699715"/>
                  <a:gd name="connsiteY0" fmla="*/ 0 h 548640"/>
                  <a:gd name="connsiteX1" fmla="*/ 453224 w 699715"/>
                  <a:gd name="connsiteY1" fmla="*/ 365760 h 548640"/>
                  <a:gd name="connsiteX2" fmla="*/ 0 w 699715"/>
                  <a:gd name="connsiteY2" fmla="*/ 548640 h 548640"/>
                </a:gdLst>
                <a:ahLst/>
                <a:cxnLst>
                  <a:cxn ang="0">
                    <a:pos x="connsiteX0" y="connsiteY0"/>
                  </a:cxn>
                  <a:cxn ang="0">
                    <a:pos x="connsiteX1" y="connsiteY1"/>
                  </a:cxn>
                  <a:cxn ang="0">
                    <a:pos x="connsiteX2" y="connsiteY2"/>
                  </a:cxn>
                </a:cxnLst>
                <a:rect l="l" t="t" r="r" b="b"/>
                <a:pathLst>
                  <a:path w="699715" h="548640">
                    <a:moveTo>
                      <a:pt x="699715" y="0"/>
                    </a:moveTo>
                    <a:cubicBezTo>
                      <a:pt x="634779" y="137160"/>
                      <a:pt x="569843" y="274320"/>
                      <a:pt x="453224" y="365760"/>
                    </a:cubicBezTo>
                    <a:cubicBezTo>
                      <a:pt x="336605" y="457200"/>
                      <a:pt x="168302" y="502920"/>
                      <a:pt x="0" y="54864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Triangle 42"/>
              <p:cNvSpPr/>
              <p:nvPr/>
            </p:nvSpPr>
            <p:spPr>
              <a:xfrm rot="18887501">
                <a:off x="4159154" y="4591919"/>
                <a:ext cx="1484375" cy="1546343"/>
              </a:xfrm>
              <a:prstGeom prst="r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ectangle 49"/>
            <p:cNvSpPr/>
            <p:nvPr/>
          </p:nvSpPr>
          <p:spPr>
            <a:xfrm>
              <a:off x="3757923" y="4307084"/>
              <a:ext cx="180000" cy="18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a:off x="2173277" y="3618127"/>
            <a:ext cx="2837397" cy="1191838"/>
            <a:chOff x="2173277" y="3618127"/>
            <a:chExt cx="2837397" cy="1191838"/>
          </a:xfrm>
        </p:grpSpPr>
        <p:sp>
          <p:nvSpPr>
            <p:cNvPr id="52" name="TextBox 51"/>
            <p:cNvSpPr txBox="1"/>
            <p:nvPr/>
          </p:nvSpPr>
          <p:spPr>
            <a:xfrm>
              <a:off x="2173277" y="3618127"/>
              <a:ext cx="1076598" cy="261610"/>
            </a:xfrm>
            <a:prstGeom prst="rect">
              <a:avLst/>
            </a:prstGeom>
            <a:noFill/>
          </p:spPr>
          <p:txBody>
            <a:bodyPr wrap="square" rtlCol="0">
              <a:spAutoFit/>
            </a:bodyPr>
            <a:lstStyle/>
            <a:p>
              <a:r>
                <a:rPr lang="en-GB" sz="1100" dirty="0"/>
                <a:t>Hypotenuse</a:t>
              </a:r>
            </a:p>
          </p:txBody>
        </p:sp>
        <p:sp>
          <p:nvSpPr>
            <p:cNvPr id="53" name="TextBox 52"/>
            <p:cNvSpPr txBox="1"/>
            <p:nvPr/>
          </p:nvSpPr>
          <p:spPr>
            <a:xfrm>
              <a:off x="3934076" y="3941320"/>
              <a:ext cx="1076598" cy="261610"/>
            </a:xfrm>
            <a:prstGeom prst="rect">
              <a:avLst/>
            </a:prstGeom>
            <a:noFill/>
          </p:spPr>
          <p:txBody>
            <a:bodyPr wrap="square" rtlCol="0">
              <a:spAutoFit/>
            </a:bodyPr>
            <a:lstStyle/>
            <a:p>
              <a:r>
                <a:rPr lang="en-GB" sz="1100" dirty="0"/>
                <a:t>Opposite</a:t>
              </a:r>
            </a:p>
          </p:txBody>
        </p:sp>
        <p:sp>
          <p:nvSpPr>
            <p:cNvPr id="54" name="TextBox 53"/>
            <p:cNvSpPr txBox="1"/>
            <p:nvPr/>
          </p:nvSpPr>
          <p:spPr>
            <a:xfrm>
              <a:off x="2728238" y="4548355"/>
              <a:ext cx="1076598" cy="261610"/>
            </a:xfrm>
            <a:prstGeom prst="rect">
              <a:avLst/>
            </a:prstGeom>
            <a:noFill/>
          </p:spPr>
          <p:txBody>
            <a:bodyPr wrap="square" rtlCol="0">
              <a:spAutoFit/>
            </a:bodyPr>
            <a:lstStyle/>
            <a:p>
              <a:r>
                <a:rPr lang="en-GB" sz="1100" dirty="0"/>
                <a:t>Adjacent</a:t>
              </a:r>
            </a:p>
          </p:txBody>
        </p:sp>
      </p:grpSp>
      <p:grpSp>
        <p:nvGrpSpPr>
          <p:cNvPr id="65" name="Group 64"/>
          <p:cNvGrpSpPr/>
          <p:nvPr/>
        </p:nvGrpSpPr>
        <p:grpSpPr>
          <a:xfrm>
            <a:off x="2293182" y="3391724"/>
            <a:ext cx="3589856" cy="1007981"/>
            <a:chOff x="2293182" y="3391724"/>
            <a:chExt cx="3589856" cy="1007981"/>
          </a:xfrm>
        </p:grpSpPr>
        <p:sp>
          <p:nvSpPr>
            <p:cNvPr id="56" name="TextBox 55"/>
            <p:cNvSpPr txBox="1"/>
            <p:nvPr/>
          </p:nvSpPr>
          <p:spPr>
            <a:xfrm>
              <a:off x="2293182" y="3391724"/>
              <a:ext cx="1979875" cy="261610"/>
            </a:xfrm>
            <a:prstGeom prst="rect">
              <a:avLst/>
            </a:prstGeom>
            <a:noFill/>
          </p:spPr>
          <p:txBody>
            <a:bodyPr wrap="square" rtlCol="0">
              <a:spAutoFit/>
            </a:bodyPr>
            <a:lstStyle/>
            <a:p>
              <a:r>
                <a:rPr lang="en-GB" sz="1100" dirty="0"/>
                <a:t>Outcrop width</a:t>
              </a:r>
            </a:p>
          </p:txBody>
        </p:sp>
        <p:sp>
          <p:nvSpPr>
            <p:cNvPr id="57" name="TextBox 56"/>
            <p:cNvSpPr txBox="1"/>
            <p:nvPr/>
          </p:nvSpPr>
          <p:spPr>
            <a:xfrm>
              <a:off x="3903163" y="3693746"/>
              <a:ext cx="1979875" cy="261610"/>
            </a:xfrm>
            <a:prstGeom prst="rect">
              <a:avLst/>
            </a:prstGeom>
            <a:noFill/>
          </p:spPr>
          <p:txBody>
            <a:bodyPr wrap="square" rtlCol="0">
              <a:spAutoFit/>
            </a:bodyPr>
            <a:lstStyle/>
            <a:p>
              <a:r>
                <a:rPr lang="en-GB" sz="1100" dirty="0"/>
                <a:t>True thickness</a:t>
              </a:r>
            </a:p>
          </p:txBody>
        </p:sp>
        <p:sp>
          <p:nvSpPr>
            <p:cNvPr id="58" name="TextBox 57"/>
            <p:cNvSpPr txBox="1"/>
            <p:nvPr/>
          </p:nvSpPr>
          <p:spPr>
            <a:xfrm>
              <a:off x="2700058" y="4138095"/>
              <a:ext cx="1979875" cy="261610"/>
            </a:xfrm>
            <a:prstGeom prst="rect">
              <a:avLst/>
            </a:prstGeom>
            <a:noFill/>
          </p:spPr>
          <p:txBody>
            <a:bodyPr wrap="square" rtlCol="0">
              <a:spAutoFit/>
            </a:bodyPr>
            <a:lstStyle/>
            <a:p>
              <a:r>
                <a:rPr lang="en-GB" sz="1100" dirty="0"/>
                <a:t>Dip Angle</a:t>
              </a:r>
            </a:p>
          </p:txBody>
        </p:sp>
      </p:grpSp>
      <p:sp>
        <p:nvSpPr>
          <p:cNvPr id="59" name="TextBox 58"/>
          <p:cNvSpPr txBox="1"/>
          <p:nvPr/>
        </p:nvSpPr>
        <p:spPr>
          <a:xfrm>
            <a:off x="361770" y="4708176"/>
            <a:ext cx="1636295" cy="369332"/>
          </a:xfrm>
          <a:prstGeom prst="rect">
            <a:avLst/>
          </a:prstGeom>
          <a:noFill/>
        </p:spPr>
        <p:txBody>
          <a:bodyPr wrap="square" rtlCol="0">
            <a:spAutoFit/>
          </a:bodyPr>
          <a:lstStyle/>
          <a:p>
            <a:r>
              <a:rPr lang="en-GB" dirty="0"/>
              <a:t>Sin</a:t>
            </a:r>
            <a:r>
              <a:rPr lang="el-GR" dirty="0">
                <a:latin typeface="Arial" panose="020B0604020202020204" pitchFamily="34" charset="0"/>
                <a:cs typeface="Arial" panose="020B0604020202020204" pitchFamily="34" charset="0"/>
              </a:rPr>
              <a:t>θ</a:t>
            </a:r>
            <a:r>
              <a:rPr lang="en-GB" dirty="0"/>
              <a:t>= O/H</a:t>
            </a:r>
          </a:p>
        </p:txBody>
      </p:sp>
      <p:sp>
        <p:nvSpPr>
          <p:cNvPr id="60" name="TextBox 59"/>
          <p:cNvSpPr txBox="1"/>
          <p:nvPr/>
        </p:nvSpPr>
        <p:spPr>
          <a:xfrm>
            <a:off x="361770" y="5249271"/>
            <a:ext cx="1636295" cy="369332"/>
          </a:xfrm>
          <a:prstGeom prst="rect">
            <a:avLst/>
          </a:prstGeom>
          <a:noFill/>
        </p:spPr>
        <p:txBody>
          <a:bodyPr wrap="square" rtlCol="0">
            <a:spAutoFit/>
          </a:bodyPr>
          <a:lstStyle/>
          <a:p>
            <a:r>
              <a:rPr lang="en-GB" dirty="0"/>
              <a:t>O= H x sin</a:t>
            </a:r>
            <a:r>
              <a:rPr lang="el-GR" dirty="0">
                <a:latin typeface="Arial" panose="020B0604020202020204" pitchFamily="34" charset="0"/>
                <a:cs typeface="Arial" panose="020B0604020202020204" pitchFamily="34" charset="0"/>
              </a:rPr>
              <a:t>θ</a:t>
            </a:r>
            <a:endParaRPr lang="en-GB" dirty="0"/>
          </a:p>
        </p:txBody>
      </p:sp>
      <p:sp>
        <p:nvSpPr>
          <p:cNvPr id="66" name="TextBox 65"/>
          <p:cNvSpPr txBox="1"/>
          <p:nvPr/>
        </p:nvSpPr>
        <p:spPr>
          <a:xfrm>
            <a:off x="315886" y="4077433"/>
            <a:ext cx="4768344" cy="369332"/>
          </a:xfrm>
          <a:prstGeom prst="rect">
            <a:avLst/>
          </a:prstGeom>
          <a:noFill/>
        </p:spPr>
        <p:txBody>
          <a:bodyPr wrap="square" rtlCol="0">
            <a:spAutoFit/>
          </a:bodyPr>
          <a:lstStyle/>
          <a:p>
            <a:r>
              <a:rPr lang="en-GB" b="1" dirty="0"/>
              <a:t>SOH</a:t>
            </a:r>
            <a:r>
              <a:rPr lang="en-GB" dirty="0"/>
              <a:t>CAHTOA</a:t>
            </a:r>
          </a:p>
        </p:txBody>
      </p:sp>
    </p:spTree>
    <p:extLst>
      <p:ext uri="{BB962C8B-B14F-4D97-AF65-F5344CB8AC3E}">
        <p14:creationId xmlns:p14="http://schemas.microsoft.com/office/powerpoint/2010/main" val="33233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59" grpId="0"/>
      <p:bldP spid="60"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76300" y="377190"/>
            <a:ext cx="7390765" cy="6102985"/>
          </a:xfrm>
          <a:prstGeom prst="rect">
            <a:avLst/>
          </a:prstGeom>
        </p:spPr>
      </p:pic>
      <p:pic>
        <p:nvPicPr>
          <p:cNvPr id="3" name="Picture 2"/>
          <p:cNvPicPr>
            <a:picLocks noChangeAspect="1"/>
          </p:cNvPicPr>
          <p:nvPr/>
        </p:nvPicPr>
        <p:blipFill>
          <a:blip r:embed="rId3" cstate="print"/>
          <a:stretch>
            <a:fillRect/>
          </a:stretch>
        </p:blipFill>
        <p:spPr>
          <a:xfrm>
            <a:off x="3907155" y="5198110"/>
            <a:ext cx="3439160" cy="549275"/>
          </a:xfrm>
          <a:prstGeom prst="rect">
            <a:avLst/>
          </a:prstGeom>
        </p:spPr>
      </p:pic>
    </p:spTree>
    <p:extLst>
      <p:ext uri="{BB962C8B-B14F-4D97-AF65-F5344CB8AC3E}">
        <p14:creationId xmlns:p14="http://schemas.microsoft.com/office/powerpoint/2010/main" val="157993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l="831"/>
          <a:stretch>
            <a:fillRect/>
          </a:stretch>
        </p:blipFill>
        <p:spPr>
          <a:xfrm>
            <a:off x="703580" y="398780"/>
            <a:ext cx="7802245" cy="6059805"/>
          </a:xfrm>
          <a:prstGeom prst="rect">
            <a:avLst/>
          </a:prstGeom>
        </p:spPr>
      </p:pic>
    </p:spTree>
    <p:extLst>
      <p:ext uri="{BB962C8B-B14F-4D97-AF65-F5344CB8AC3E}">
        <p14:creationId xmlns:p14="http://schemas.microsoft.com/office/powerpoint/2010/main" val="127814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9925" y="4271214"/>
            <a:ext cx="8514247"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dirty="0">
                <a:solidFill>
                  <a:prstClr val="black"/>
                </a:solidFill>
              </a:rPr>
              <a:t>SETTING UP A FIELD NOTEBOOK</a:t>
            </a:r>
          </a:p>
        </p:txBody>
      </p:sp>
      <p:sp>
        <p:nvSpPr>
          <p:cNvPr id="2" name="TextBox 1">
            <a:extLst>
              <a:ext uri="{FF2B5EF4-FFF2-40B4-BE49-F238E27FC236}">
                <a16:creationId xmlns:a16="http://schemas.microsoft.com/office/drawing/2014/main" id="{85DC4283-FF69-4D97-A4BD-57A93CEE2B62}"/>
              </a:ext>
            </a:extLst>
          </p:cNvPr>
          <p:cNvSpPr txBox="1"/>
          <p:nvPr/>
        </p:nvSpPr>
        <p:spPr>
          <a:xfrm>
            <a:off x="341393" y="5196806"/>
            <a:ext cx="3888000" cy="560410"/>
          </a:xfrm>
          <a:prstGeom prst="rect">
            <a:avLst/>
          </a:prstGeom>
          <a:noFill/>
        </p:spPr>
        <p:txBody>
          <a:bodyPr wrap="square" rtlCol="0">
            <a:spAutoFit/>
          </a:bodyPr>
          <a:lstStyle/>
          <a:p>
            <a:pPr>
              <a:lnSpc>
                <a:spcPct val="200000"/>
              </a:lnSpc>
            </a:pPr>
            <a:r>
              <a:rPr lang="en-GB" dirty="0">
                <a:solidFill>
                  <a:prstClr val="white">
                    <a:lumMod val="50000"/>
                  </a:prstClr>
                </a:solidFill>
              </a:rPr>
              <a:t>What to write and where?</a:t>
            </a:r>
          </a:p>
        </p:txBody>
      </p:sp>
    </p:spTree>
    <p:extLst>
      <p:ext uri="{BB962C8B-B14F-4D97-AF65-F5344CB8AC3E}">
        <p14:creationId xmlns:p14="http://schemas.microsoft.com/office/powerpoint/2010/main" val="1994912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10565" y="398780"/>
            <a:ext cx="7722870" cy="6059805"/>
          </a:xfrm>
          <a:prstGeom prst="rect">
            <a:avLst/>
          </a:prstGeom>
        </p:spPr>
      </p:pic>
    </p:spTree>
    <p:extLst>
      <p:ext uri="{BB962C8B-B14F-4D97-AF65-F5344CB8AC3E}">
        <p14:creationId xmlns:p14="http://schemas.microsoft.com/office/powerpoint/2010/main" val="266741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13435" y="398780"/>
            <a:ext cx="7517130" cy="6059805"/>
          </a:xfrm>
          <a:prstGeom prst="rect">
            <a:avLst/>
          </a:prstGeom>
        </p:spPr>
      </p:pic>
    </p:spTree>
    <p:extLst>
      <p:ext uri="{BB962C8B-B14F-4D97-AF65-F5344CB8AC3E}">
        <p14:creationId xmlns:p14="http://schemas.microsoft.com/office/powerpoint/2010/main" val="16551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38175" y="434975"/>
            <a:ext cx="7867650" cy="5987415"/>
          </a:xfrm>
          <a:prstGeom prst="rect">
            <a:avLst/>
          </a:prstGeom>
        </p:spPr>
      </p:pic>
    </p:spTree>
    <p:extLst>
      <p:ext uri="{BB962C8B-B14F-4D97-AF65-F5344CB8AC3E}">
        <p14:creationId xmlns:p14="http://schemas.microsoft.com/office/powerpoint/2010/main" val="393352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60985" y="398780"/>
            <a:ext cx="8622030" cy="6059805"/>
          </a:xfrm>
          <a:prstGeom prst="rect">
            <a:avLst/>
          </a:prstGeom>
        </p:spPr>
      </p:pic>
    </p:spTree>
    <p:extLst>
      <p:ext uri="{BB962C8B-B14F-4D97-AF65-F5344CB8AC3E}">
        <p14:creationId xmlns:p14="http://schemas.microsoft.com/office/powerpoint/2010/main" val="107104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40995" y="386080"/>
            <a:ext cx="8461375" cy="6085205"/>
          </a:xfrm>
          <a:prstGeom prst="rect">
            <a:avLst/>
          </a:prstGeom>
        </p:spPr>
      </p:pic>
    </p:spTree>
    <p:extLst>
      <p:ext uri="{BB962C8B-B14F-4D97-AF65-F5344CB8AC3E}">
        <p14:creationId xmlns:p14="http://schemas.microsoft.com/office/powerpoint/2010/main" val="3615854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9925" y="4440803"/>
            <a:ext cx="5781907"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sz="3600" b="1" dirty="0">
                <a:solidFill>
                  <a:schemeClr val="tx1"/>
                </a:solidFill>
              </a:rPr>
              <a:t>DYKE MEASUREMENTS</a:t>
            </a:r>
          </a:p>
        </p:txBody>
      </p:sp>
      <p:sp>
        <p:nvSpPr>
          <p:cNvPr id="2" name="TextBox 1">
            <a:extLst>
              <a:ext uri="{FF2B5EF4-FFF2-40B4-BE49-F238E27FC236}">
                <a16:creationId xmlns:a16="http://schemas.microsoft.com/office/drawing/2014/main" id="{85DC4283-FF69-4D97-A4BD-57A93CEE2B62}"/>
              </a:ext>
            </a:extLst>
          </p:cNvPr>
          <p:cNvSpPr txBox="1"/>
          <p:nvPr/>
        </p:nvSpPr>
        <p:spPr>
          <a:xfrm>
            <a:off x="395536" y="5496623"/>
            <a:ext cx="3888000" cy="369332"/>
          </a:xfrm>
          <a:prstGeom prst="rect">
            <a:avLst/>
          </a:prstGeom>
          <a:noFill/>
        </p:spPr>
        <p:txBody>
          <a:bodyPr wrap="square" rtlCol="0">
            <a:spAutoFit/>
          </a:bodyPr>
          <a:lstStyle/>
          <a:p>
            <a:r>
              <a:rPr lang="en-GB" dirty="0">
                <a:solidFill>
                  <a:schemeClr val="bg1">
                    <a:lumMod val="50000"/>
                  </a:schemeClr>
                </a:solidFill>
              </a:rPr>
              <a:t>What measurements to take?</a:t>
            </a:r>
          </a:p>
        </p:txBody>
      </p:sp>
      <p:pic>
        <p:nvPicPr>
          <p:cNvPr id="5" name="Picture 2"/>
          <p:cNvPicPr/>
          <p:nvPr/>
        </p:nvPicPr>
        <p:blipFill>
          <a:blip r:embed="rId3" cstate="print"/>
          <a:stretch>
            <a:fillRect/>
          </a:stretch>
        </p:blipFill>
        <p:spPr>
          <a:xfrm>
            <a:off x="2721859" y="691607"/>
            <a:ext cx="5279688" cy="4229616"/>
          </a:xfrm>
          <a:prstGeom prst="rect">
            <a:avLst/>
          </a:prstGeom>
          <a:ln>
            <a:noFill/>
          </a:ln>
        </p:spPr>
      </p:pic>
    </p:spTree>
    <p:extLst>
      <p:ext uri="{BB962C8B-B14F-4D97-AF65-F5344CB8AC3E}">
        <p14:creationId xmlns:p14="http://schemas.microsoft.com/office/powerpoint/2010/main" val="980347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376"/>
          <p:cNvPicPr/>
          <p:nvPr/>
        </p:nvPicPr>
        <p:blipFill>
          <a:blip r:embed="rId2" cstate="print"/>
          <a:srcRect l="12790" t="39781" r="15793"/>
          <a:stretch>
            <a:fillRect/>
          </a:stretch>
        </p:blipFill>
        <p:spPr>
          <a:xfrm>
            <a:off x="930910" y="1988820"/>
            <a:ext cx="6861175" cy="3453765"/>
          </a:xfrm>
          <a:prstGeom prst="rect">
            <a:avLst/>
          </a:prstGeom>
          <a:ln>
            <a:noFill/>
          </a:ln>
        </p:spPr>
      </p:pic>
      <p:sp>
        <p:nvSpPr>
          <p:cNvPr id="7" name="Text Box 6"/>
          <p:cNvSpPr txBox="1"/>
          <p:nvPr/>
        </p:nvSpPr>
        <p:spPr>
          <a:xfrm>
            <a:off x="461010" y="461010"/>
            <a:ext cx="4752975" cy="640080"/>
          </a:xfrm>
          <a:prstGeom prst="rect">
            <a:avLst/>
          </a:prstGeom>
          <a:noFill/>
        </p:spPr>
        <p:txBody>
          <a:bodyPr wrap="square" rtlCol="0">
            <a:spAutoFit/>
          </a:bodyPr>
          <a:lstStyle/>
          <a:p>
            <a:r>
              <a:rPr lang="en-GB" altLang="en-US" sz="3600" b="1"/>
              <a:t>Dyke measurements</a:t>
            </a:r>
          </a:p>
        </p:txBody>
      </p:sp>
      <p:grpSp>
        <p:nvGrpSpPr>
          <p:cNvPr id="2" name="Group 1"/>
          <p:cNvGrpSpPr/>
          <p:nvPr/>
        </p:nvGrpSpPr>
        <p:grpSpPr>
          <a:xfrm>
            <a:off x="2776855" y="2386330"/>
            <a:ext cx="5861685" cy="3654425"/>
            <a:chOff x="2776855" y="2386330"/>
            <a:chExt cx="5861685" cy="3654425"/>
          </a:xfrm>
        </p:grpSpPr>
        <p:cxnSp>
          <p:nvCxnSpPr>
            <p:cNvPr id="8" name="Straight Arrow Connector 7"/>
            <p:cNvCxnSpPr/>
            <p:nvPr/>
          </p:nvCxnSpPr>
          <p:spPr>
            <a:xfrm flipV="1">
              <a:off x="3923665" y="5190490"/>
              <a:ext cx="570230" cy="47117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200900" y="5190490"/>
              <a:ext cx="1043305" cy="6864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10510" y="2853055"/>
              <a:ext cx="3201670" cy="127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83935" y="3644900"/>
              <a:ext cx="1008380"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76855" y="3573145"/>
              <a:ext cx="426720" cy="4445"/>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460105" y="2564765"/>
              <a:ext cx="15875" cy="10699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820035" y="3105150"/>
              <a:ext cx="340360" cy="37909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dirty="0">
                  <a:solidFill>
                    <a:schemeClr val="tx1"/>
                  </a:solidFill>
                </a:rPr>
                <a:t>2</a:t>
              </a:r>
            </a:p>
          </p:txBody>
        </p:sp>
        <p:sp>
          <p:nvSpPr>
            <p:cNvPr id="19" name="Rounded Rectangle 18"/>
            <p:cNvSpPr/>
            <p:nvPr/>
          </p:nvSpPr>
          <p:spPr>
            <a:xfrm>
              <a:off x="3671570" y="5661660"/>
              <a:ext cx="340360" cy="37909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dirty="0">
                  <a:solidFill>
                    <a:schemeClr val="tx1"/>
                  </a:solidFill>
                </a:rPr>
                <a:t>5</a:t>
              </a:r>
            </a:p>
          </p:txBody>
        </p:sp>
        <p:sp>
          <p:nvSpPr>
            <p:cNvPr id="20" name="Rounded Rectangle 19"/>
            <p:cNvSpPr/>
            <p:nvPr/>
          </p:nvSpPr>
          <p:spPr>
            <a:xfrm>
              <a:off x="6417945" y="3716655"/>
              <a:ext cx="340360" cy="37909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dirty="0">
                  <a:solidFill>
                    <a:schemeClr val="tx1"/>
                  </a:solidFill>
                </a:rPr>
                <a:t>3</a:t>
              </a:r>
            </a:p>
          </p:txBody>
        </p:sp>
        <p:sp>
          <p:nvSpPr>
            <p:cNvPr id="21" name="Rounded Rectangle 20"/>
            <p:cNvSpPr/>
            <p:nvPr/>
          </p:nvSpPr>
          <p:spPr>
            <a:xfrm>
              <a:off x="8298180" y="3644900"/>
              <a:ext cx="340360" cy="37909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dirty="0">
                  <a:solidFill>
                    <a:schemeClr val="tx1"/>
                  </a:solidFill>
                </a:rPr>
                <a:t>4</a:t>
              </a:r>
            </a:p>
          </p:txBody>
        </p:sp>
        <p:sp>
          <p:nvSpPr>
            <p:cNvPr id="22" name="Rounded Rectangle 21"/>
            <p:cNvSpPr/>
            <p:nvPr/>
          </p:nvSpPr>
          <p:spPr>
            <a:xfrm>
              <a:off x="8244205" y="5661660"/>
              <a:ext cx="340360" cy="37909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dirty="0">
                  <a:solidFill>
                    <a:schemeClr val="tx1"/>
                  </a:solidFill>
                </a:rPr>
                <a:t>6</a:t>
              </a:r>
            </a:p>
          </p:txBody>
        </p:sp>
        <p:sp>
          <p:nvSpPr>
            <p:cNvPr id="24" name="Rounded Rectangle 23"/>
            <p:cNvSpPr/>
            <p:nvPr/>
          </p:nvSpPr>
          <p:spPr>
            <a:xfrm>
              <a:off x="4241165" y="2386330"/>
              <a:ext cx="340360" cy="37909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altLang="en-US" dirty="0">
                  <a:solidFill>
                    <a:schemeClr val="tx1"/>
                  </a:solidFill>
                </a:rPr>
                <a:t>1</a:t>
              </a:r>
            </a:p>
          </p:txBody>
        </p:sp>
      </p:grpSp>
    </p:spTree>
    <p:extLst>
      <p:ext uri="{BB962C8B-B14F-4D97-AF65-F5344CB8AC3E}">
        <p14:creationId xmlns:p14="http://schemas.microsoft.com/office/powerpoint/2010/main" val="16591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75BA-CC2B-4365-A9DB-9C0D5A233B2B}"/>
              </a:ext>
            </a:extLst>
          </p:cNvPr>
          <p:cNvSpPr>
            <a:spLocks noGrp="1"/>
          </p:cNvSpPr>
          <p:nvPr>
            <p:ph type="title"/>
          </p:nvPr>
        </p:nvSpPr>
        <p:spPr/>
        <p:txBody>
          <a:bodyPr/>
          <a:lstStyle/>
          <a:p>
            <a:r>
              <a:rPr lang="en-GB" sz="2400" dirty="0"/>
              <a:t>Factors affecting baked margins</a:t>
            </a:r>
          </a:p>
        </p:txBody>
      </p:sp>
      <p:pic>
        <p:nvPicPr>
          <p:cNvPr id="24" name="Picture 23">
            <a:extLst>
              <a:ext uri="{FF2B5EF4-FFF2-40B4-BE49-F238E27FC236}">
                <a16:creationId xmlns:a16="http://schemas.microsoft.com/office/drawing/2014/main" id="{CAC54B3E-BD15-4AA0-9F34-77BA00C8AC69}"/>
              </a:ext>
            </a:extLst>
          </p:cNvPr>
          <p:cNvPicPr/>
          <p:nvPr/>
        </p:nvPicPr>
        <p:blipFill>
          <a:blip r:embed="rId3" cstate="print"/>
          <a:stretch>
            <a:fillRect/>
          </a:stretch>
        </p:blipFill>
        <p:spPr>
          <a:xfrm>
            <a:off x="365760" y="1256400"/>
            <a:ext cx="8310240" cy="4620600"/>
          </a:xfrm>
          <a:prstGeom prst="rect">
            <a:avLst/>
          </a:prstGeom>
          <a:ln>
            <a:noFill/>
          </a:ln>
        </p:spPr>
      </p:pic>
      <p:pic>
        <p:nvPicPr>
          <p:cNvPr id="25" name="Picture 24">
            <a:extLst>
              <a:ext uri="{FF2B5EF4-FFF2-40B4-BE49-F238E27FC236}">
                <a16:creationId xmlns:a16="http://schemas.microsoft.com/office/drawing/2014/main" id="{74B2536E-A270-4203-A697-90D72830151F}"/>
              </a:ext>
            </a:extLst>
          </p:cNvPr>
          <p:cNvPicPr/>
          <p:nvPr/>
        </p:nvPicPr>
        <p:blipFill>
          <a:blip r:embed="rId4" cstate="print"/>
          <a:stretch>
            <a:fillRect/>
          </a:stretch>
        </p:blipFill>
        <p:spPr>
          <a:xfrm>
            <a:off x="1477800" y="2392200"/>
            <a:ext cx="1036800" cy="1036800"/>
          </a:xfrm>
          <a:prstGeom prst="rect">
            <a:avLst/>
          </a:prstGeom>
          <a:ln w="9360">
            <a:noFill/>
          </a:ln>
        </p:spPr>
      </p:pic>
      <p:sp>
        <p:nvSpPr>
          <p:cNvPr id="26" name="CustomShape 3">
            <a:extLst>
              <a:ext uri="{FF2B5EF4-FFF2-40B4-BE49-F238E27FC236}">
                <a16:creationId xmlns:a16="http://schemas.microsoft.com/office/drawing/2014/main" id="{855FEBB5-690A-4165-A2BA-52B363298474}"/>
              </a:ext>
            </a:extLst>
          </p:cNvPr>
          <p:cNvSpPr/>
          <p:nvPr/>
        </p:nvSpPr>
        <p:spPr>
          <a:xfrm>
            <a:off x="757800" y="4942800"/>
            <a:ext cx="1726200" cy="3445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800" b="0" strike="noStrike" spc="-1" dirty="0">
                <a:solidFill>
                  <a:srgbClr val="000000"/>
                </a:solidFill>
                <a:uFill>
                  <a:solidFill>
                    <a:srgbClr val="FFFFFF"/>
                  </a:solidFill>
                </a:uFill>
                <a:latin typeface="Arial" panose="020B0604020202020204"/>
                <a:ea typeface="DejaVu Sans" panose="020B0603030804020204"/>
              </a:rPr>
              <a:t>Sandstone</a:t>
            </a:r>
            <a:endParaRPr lang="en-GB" sz="1800" b="0" strike="noStrike" spc="-1" dirty="0">
              <a:solidFill>
                <a:srgbClr val="000000"/>
              </a:solidFill>
              <a:uFill>
                <a:solidFill>
                  <a:srgbClr val="FFFFFF"/>
                </a:solidFill>
              </a:uFill>
              <a:latin typeface="Arial" panose="020B0604020202020204"/>
            </a:endParaRPr>
          </a:p>
        </p:txBody>
      </p:sp>
      <p:sp>
        <p:nvSpPr>
          <p:cNvPr id="27" name="CustomShape 4">
            <a:extLst>
              <a:ext uri="{FF2B5EF4-FFF2-40B4-BE49-F238E27FC236}">
                <a16:creationId xmlns:a16="http://schemas.microsoft.com/office/drawing/2014/main" id="{A02D845A-77A9-458B-9593-0BAAA5E05BB3}"/>
              </a:ext>
            </a:extLst>
          </p:cNvPr>
          <p:cNvSpPr/>
          <p:nvPr/>
        </p:nvSpPr>
        <p:spPr>
          <a:xfrm>
            <a:off x="7237800" y="4956480"/>
            <a:ext cx="2086200" cy="3445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800" b="0" strike="noStrike" spc="-1">
                <a:solidFill>
                  <a:srgbClr val="000000"/>
                </a:solidFill>
                <a:uFill>
                  <a:solidFill>
                    <a:srgbClr val="FFFFFF"/>
                  </a:solidFill>
                </a:uFill>
                <a:latin typeface="Arial" panose="020B0604020202020204"/>
                <a:ea typeface="DejaVu Sans" panose="020B0603030804020204"/>
              </a:rPr>
              <a:t>Mudstone</a:t>
            </a:r>
            <a:endParaRPr lang="en-GB" sz="1800" b="0" strike="noStrike" spc="-1">
              <a:solidFill>
                <a:srgbClr val="000000"/>
              </a:solidFill>
              <a:uFill>
                <a:solidFill>
                  <a:srgbClr val="FFFFFF"/>
                </a:solidFill>
              </a:uFill>
              <a:latin typeface="Arial" panose="020B0604020202020204"/>
            </a:endParaRPr>
          </a:p>
        </p:txBody>
      </p:sp>
      <p:sp>
        <p:nvSpPr>
          <p:cNvPr id="28" name="CustomShape 5">
            <a:extLst>
              <a:ext uri="{FF2B5EF4-FFF2-40B4-BE49-F238E27FC236}">
                <a16:creationId xmlns:a16="http://schemas.microsoft.com/office/drawing/2014/main" id="{E28F0778-9EE9-40C6-88BE-E8638733658A}"/>
              </a:ext>
            </a:extLst>
          </p:cNvPr>
          <p:cNvSpPr/>
          <p:nvPr/>
        </p:nvSpPr>
        <p:spPr>
          <a:xfrm>
            <a:off x="2449800" y="3610800"/>
            <a:ext cx="574200" cy="2230200"/>
          </a:xfrm>
          <a:prstGeom prst="rect">
            <a:avLst/>
          </a:prstGeom>
          <a:noFill/>
          <a:ln w="29160" cap="rnd">
            <a:solidFill>
              <a:srgbClr val="000000"/>
            </a:solidFill>
            <a:custDash>
              <a:ds d="200000" sp="100000"/>
            </a:custDash>
            <a:round/>
          </a:ln>
        </p:spPr>
        <p:style>
          <a:lnRef idx="0">
            <a:srgbClr val="FFFFFF"/>
          </a:lnRef>
          <a:fillRef idx="0">
            <a:srgbClr val="FFFFFF"/>
          </a:fillRef>
          <a:effectRef idx="0">
            <a:srgbClr val="FFFFFF"/>
          </a:effectRef>
          <a:fontRef idx="minor"/>
        </p:style>
      </p:sp>
      <p:sp>
        <p:nvSpPr>
          <p:cNvPr id="29" name="CustomShape 6">
            <a:extLst>
              <a:ext uri="{FF2B5EF4-FFF2-40B4-BE49-F238E27FC236}">
                <a16:creationId xmlns:a16="http://schemas.microsoft.com/office/drawing/2014/main" id="{80A12071-5901-4CA0-8BA6-AAE76A74D91A}"/>
              </a:ext>
            </a:extLst>
          </p:cNvPr>
          <p:cNvSpPr/>
          <p:nvPr/>
        </p:nvSpPr>
        <p:spPr>
          <a:xfrm>
            <a:off x="5833800" y="3646800"/>
            <a:ext cx="286200" cy="2230200"/>
          </a:xfrm>
          <a:prstGeom prst="rect">
            <a:avLst/>
          </a:prstGeom>
          <a:noFill/>
          <a:ln w="29160" cap="rnd">
            <a:solidFill>
              <a:srgbClr val="000000"/>
            </a:solidFill>
            <a:custDash>
              <a:ds d="200000" sp="100000"/>
            </a:custDash>
            <a:round/>
          </a:ln>
        </p:spPr>
        <p:style>
          <a:lnRef idx="0">
            <a:srgbClr val="FFFFFF"/>
          </a:lnRef>
          <a:fillRef idx="0">
            <a:srgbClr val="FFFFFF"/>
          </a:fillRef>
          <a:effectRef idx="0">
            <a:srgbClr val="FFFFFF"/>
          </a:effectRef>
          <a:fontRef idx="minor"/>
        </p:style>
      </p:sp>
      <p:sp>
        <p:nvSpPr>
          <p:cNvPr id="30" name="CustomShape 7">
            <a:extLst>
              <a:ext uri="{FF2B5EF4-FFF2-40B4-BE49-F238E27FC236}">
                <a16:creationId xmlns:a16="http://schemas.microsoft.com/office/drawing/2014/main" id="{4C319EF6-1E0E-4A0F-AEC2-7095A24DCE7A}"/>
              </a:ext>
            </a:extLst>
          </p:cNvPr>
          <p:cNvSpPr/>
          <p:nvPr/>
        </p:nvSpPr>
        <p:spPr>
          <a:xfrm>
            <a:off x="6121800" y="3646800"/>
            <a:ext cx="394200" cy="2230200"/>
          </a:xfrm>
          <a:prstGeom prst="rect">
            <a:avLst/>
          </a:prstGeom>
          <a:noFill/>
          <a:ln w="29160" cap="rnd">
            <a:solidFill>
              <a:srgbClr val="000000"/>
            </a:solidFill>
            <a:custDash>
              <a:ds d="200000" sp="100000"/>
            </a:custDash>
            <a:round/>
          </a:ln>
        </p:spPr>
        <p:style>
          <a:lnRef idx="0">
            <a:srgbClr val="FFFFFF"/>
          </a:lnRef>
          <a:fillRef idx="0">
            <a:srgbClr val="FFFFFF"/>
          </a:fillRef>
          <a:effectRef idx="0">
            <a:srgbClr val="FFFFFF"/>
          </a:effectRef>
          <a:fontRef idx="minor"/>
        </p:style>
      </p:sp>
      <p:sp>
        <p:nvSpPr>
          <p:cNvPr id="31" name="CustomShape 8">
            <a:extLst>
              <a:ext uri="{FF2B5EF4-FFF2-40B4-BE49-F238E27FC236}">
                <a16:creationId xmlns:a16="http://schemas.microsoft.com/office/drawing/2014/main" id="{03658BF0-DF8D-4F50-A86E-E4B947DA61E6}"/>
              </a:ext>
            </a:extLst>
          </p:cNvPr>
          <p:cNvSpPr/>
          <p:nvPr/>
        </p:nvSpPr>
        <p:spPr>
          <a:xfrm>
            <a:off x="6517800" y="3646800"/>
            <a:ext cx="214200" cy="2230200"/>
          </a:xfrm>
          <a:prstGeom prst="rect">
            <a:avLst/>
          </a:prstGeom>
          <a:noFill/>
          <a:ln w="29160" cap="rnd">
            <a:solidFill>
              <a:srgbClr val="000000"/>
            </a:solidFill>
            <a:custDash>
              <a:ds d="200000" sp="100000"/>
            </a:custDash>
            <a:round/>
          </a:ln>
        </p:spPr>
        <p:style>
          <a:lnRef idx="0">
            <a:srgbClr val="FFFFFF"/>
          </a:lnRef>
          <a:fillRef idx="0">
            <a:srgbClr val="FFFFFF"/>
          </a:fillRef>
          <a:effectRef idx="0">
            <a:srgbClr val="FFFFFF"/>
          </a:effectRef>
          <a:fontRef idx="minor"/>
        </p:style>
      </p:sp>
      <p:pic>
        <p:nvPicPr>
          <p:cNvPr id="32" name="Picture 31">
            <a:extLst>
              <a:ext uri="{FF2B5EF4-FFF2-40B4-BE49-F238E27FC236}">
                <a16:creationId xmlns:a16="http://schemas.microsoft.com/office/drawing/2014/main" id="{8C89359E-B036-49BF-AEA3-CF38A1D4ADA5}"/>
              </a:ext>
            </a:extLst>
          </p:cNvPr>
          <p:cNvPicPr/>
          <p:nvPr/>
        </p:nvPicPr>
        <p:blipFill>
          <a:blip r:embed="rId5" cstate="print"/>
          <a:stretch>
            <a:fillRect/>
          </a:stretch>
        </p:blipFill>
        <p:spPr>
          <a:xfrm>
            <a:off x="5005800" y="1975680"/>
            <a:ext cx="1108080" cy="1108080"/>
          </a:xfrm>
          <a:prstGeom prst="rect">
            <a:avLst/>
          </a:prstGeom>
          <a:ln w="9360">
            <a:noFill/>
          </a:ln>
        </p:spPr>
      </p:pic>
      <p:pic>
        <p:nvPicPr>
          <p:cNvPr id="33" name="Picture 32">
            <a:extLst>
              <a:ext uri="{FF2B5EF4-FFF2-40B4-BE49-F238E27FC236}">
                <a16:creationId xmlns:a16="http://schemas.microsoft.com/office/drawing/2014/main" id="{9F25CD54-40BE-4B3A-AA6A-0BB90410A3E5}"/>
              </a:ext>
            </a:extLst>
          </p:cNvPr>
          <p:cNvPicPr/>
          <p:nvPr/>
        </p:nvPicPr>
        <p:blipFill>
          <a:blip r:embed="rId6" cstate="print"/>
          <a:stretch>
            <a:fillRect/>
          </a:stretch>
        </p:blipFill>
        <p:spPr>
          <a:xfrm>
            <a:off x="6445800" y="2131920"/>
            <a:ext cx="1391760" cy="1009080"/>
          </a:xfrm>
          <a:prstGeom prst="rect">
            <a:avLst/>
          </a:prstGeom>
          <a:ln w="9360">
            <a:noFill/>
          </a:ln>
        </p:spPr>
      </p:pic>
      <p:pic>
        <p:nvPicPr>
          <p:cNvPr id="34" name="Picture 33">
            <a:extLst>
              <a:ext uri="{FF2B5EF4-FFF2-40B4-BE49-F238E27FC236}">
                <a16:creationId xmlns:a16="http://schemas.microsoft.com/office/drawing/2014/main" id="{48E93336-09BD-4F3A-AEC9-57FDECA2DDE8}"/>
              </a:ext>
            </a:extLst>
          </p:cNvPr>
          <p:cNvPicPr/>
          <p:nvPr/>
        </p:nvPicPr>
        <p:blipFill>
          <a:blip r:embed="rId7" cstate="print"/>
          <a:stretch>
            <a:fillRect/>
          </a:stretch>
        </p:blipFill>
        <p:spPr>
          <a:xfrm>
            <a:off x="7136280" y="3534840"/>
            <a:ext cx="1107720" cy="974160"/>
          </a:xfrm>
          <a:prstGeom prst="rect">
            <a:avLst/>
          </a:prstGeom>
          <a:ln w="9360">
            <a:noFill/>
          </a:ln>
        </p:spPr>
      </p:pic>
      <p:sp>
        <p:nvSpPr>
          <p:cNvPr id="35" name="Line 9">
            <a:extLst>
              <a:ext uri="{FF2B5EF4-FFF2-40B4-BE49-F238E27FC236}">
                <a16:creationId xmlns:a16="http://schemas.microsoft.com/office/drawing/2014/main" id="{3BE218C9-821C-400A-B428-F022827173E8}"/>
              </a:ext>
            </a:extLst>
          </p:cNvPr>
          <p:cNvSpPr/>
          <p:nvPr/>
        </p:nvSpPr>
        <p:spPr>
          <a:xfrm>
            <a:off x="2516400" y="3430800"/>
            <a:ext cx="329400" cy="432000"/>
          </a:xfrm>
          <a:prstGeom prst="line">
            <a:avLst/>
          </a:prstGeom>
          <a:ln>
            <a:solidFill>
              <a:srgbClr val="000000"/>
            </a:solidFill>
            <a:tailEnd type="triangle" w="med" len="med"/>
          </a:ln>
        </p:spPr>
        <p:style>
          <a:lnRef idx="0">
            <a:srgbClr val="FFFFFF"/>
          </a:lnRef>
          <a:fillRef idx="0">
            <a:srgbClr val="FFFFFF"/>
          </a:fillRef>
          <a:effectRef idx="0">
            <a:srgbClr val="FFFFFF"/>
          </a:effectRef>
          <a:fontRef idx="minor"/>
        </p:style>
      </p:sp>
      <p:sp>
        <p:nvSpPr>
          <p:cNvPr id="36" name="Line 10">
            <a:extLst>
              <a:ext uri="{FF2B5EF4-FFF2-40B4-BE49-F238E27FC236}">
                <a16:creationId xmlns:a16="http://schemas.microsoft.com/office/drawing/2014/main" id="{44DA097D-7139-402F-92EA-474D166586E5}"/>
              </a:ext>
            </a:extLst>
          </p:cNvPr>
          <p:cNvSpPr/>
          <p:nvPr/>
        </p:nvSpPr>
        <p:spPr>
          <a:xfrm>
            <a:off x="5725800" y="2854800"/>
            <a:ext cx="216000" cy="936000"/>
          </a:xfrm>
          <a:prstGeom prst="line">
            <a:avLst/>
          </a:prstGeom>
          <a:ln>
            <a:solidFill>
              <a:srgbClr val="000000"/>
            </a:solidFill>
            <a:tailEnd type="triangle" w="med" len="med"/>
          </a:ln>
        </p:spPr>
        <p:style>
          <a:lnRef idx="0">
            <a:srgbClr val="FFFFFF"/>
          </a:lnRef>
          <a:fillRef idx="0">
            <a:srgbClr val="FFFFFF"/>
          </a:fillRef>
          <a:effectRef idx="0">
            <a:srgbClr val="FFFFFF"/>
          </a:effectRef>
          <a:fontRef idx="minor"/>
        </p:style>
      </p:sp>
      <p:sp>
        <p:nvSpPr>
          <p:cNvPr id="37" name="Line 11">
            <a:extLst>
              <a:ext uri="{FF2B5EF4-FFF2-40B4-BE49-F238E27FC236}">
                <a16:creationId xmlns:a16="http://schemas.microsoft.com/office/drawing/2014/main" id="{CAE8FEE0-E126-45A3-93FE-4ADBB2B44A19}"/>
              </a:ext>
            </a:extLst>
          </p:cNvPr>
          <p:cNvSpPr/>
          <p:nvPr/>
        </p:nvSpPr>
        <p:spPr>
          <a:xfrm flipH="1">
            <a:off x="6229800" y="3070800"/>
            <a:ext cx="432000" cy="936000"/>
          </a:xfrm>
          <a:prstGeom prst="line">
            <a:avLst/>
          </a:prstGeom>
          <a:ln>
            <a:solidFill>
              <a:srgbClr val="000000"/>
            </a:solidFill>
            <a:tailEnd type="triangle" w="med" len="med"/>
          </a:ln>
        </p:spPr>
        <p:style>
          <a:lnRef idx="0">
            <a:srgbClr val="FFFFFF"/>
          </a:lnRef>
          <a:fillRef idx="0">
            <a:srgbClr val="FFFFFF"/>
          </a:fillRef>
          <a:effectRef idx="0">
            <a:srgbClr val="FFFFFF"/>
          </a:effectRef>
          <a:fontRef idx="minor"/>
        </p:style>
      </p:sp>
      <p:sp>
        <p:nvSpPr>
          <p:cNvPr id="38" name="Line 12">
            <a:extLst>
              <a:ext uri="{FF2B5EF4-FFF2-40B4-BE49-F238E27FC236}">
                <a16:creationId xmlns:a16="http://schemas.microsoft.com/office/drawing/2014/main" id="{B526EE45-3E10-4E2D-9569-A51FD000C740}"/>
              </a:ext>
            </a:extLst>
          </p:cNvPr>
          <p:cNvSpPr/>
          <p:nvPr/>
        </p:nvSpPr>
        <p:spPr>
          <a:xfrm flipH="1">
            <a:off x="6589800" y="3790800"/>
            <a:ext cx="546480" cy="432000"/>
          </a:xfrm>
          <a:prstGeom prst="line">
            <a:avLst/>
          </a:prstGeom>
          <a:ln>
            <a:solidFill>
              <a:srgbClr val="000000"/>
            </a:solidFill>
            <a:tailEnd type="triangle" w="med" len="med"/>
          </a:ln>
        </p:spPr>
        <p:style>
          <a:lnRef idx="0">
            <a:srgbClr val="FFFFFF"/>
          </a:lnRef>
          <a:fillRef idx="0">
            <a:srgbClr val="FFFFFF"/>
          </a:fillRef>
          <a:effectRef idx="0">
            <a:srgbClr val="FFFFFF"/>
          </a:effectRef>
          <a:fontRef idx="minor"/>
        </p:style>
      </p:sp>
      <p:sp>
        <p:nvSpPr>
          <p:cNvPr id="39" name="CustomShape 13">
            <a:extLst>
              <a:ext uri="{FF2B5EF4-FFF2-40B4-BE49-F238E27FC236}">
                <a16:creationId xmlns:a16="http://schemas.microsoft.com/office/drawing/2014/main" id="{388E9D7B-4610-471A-9110-FDB95622C8D2}"/>
              </a:ext>
            </a:extLst>
          </p:cNvPr>
          <p:cNvSpPr/>
          <p:nvPr/>
        </p:nvSpPr>
        <p:spPr>
          <a:xfrm>
            <a:off x="5077800" y="1702800"/>
            <a:ext cx="1036080" cy="3430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500" b="0" i="1" strike="noStrike" spc="-1">
                <a:solidFill>
                  <a:srgbClr val="000000"/>
                </a:solidFill>
                <a:uFill>
                  <a:solidFill>
                    <a:srgbClr val="FFFFFF"/>
                  </a:solidFill>
                </a:uFill>
                <a:latin typeface="Arial" panose="020B0604020202020204"/>
                <a:ea typeface="DejaVu Sans" panose="020B0603030804020204"/>
              </a:rPr>
              <a:t>Hornfels</a:t>
            </a:r>
            <a:endParaRPr lang="en-GB" sz="1800" b="0" strike="noStrike" spc="-1">
              <a:solidFill>
                <a:srgbClr val="000000"/>
              </a:solidFill>
              <a:uFill>
                <a:solidFill>
                  <a:srgbClr val="FFFFFF"/>
                </a:solidFill>
              </a:uFill>
              <a:latin typeface="Arial" panose="020B0604020202020204"/>
            </a:endParaRPr>
          </a:p>
        </p:txBody>
      </p:sp>
      <p:sp>
        <p:nvSpPr>
          <p:cNvPr id="40" name="CustomShape 14">
            <a:extLst>
              <a:ext uri="{FF2B5EF4-FFF2-40B4-BE49-F238E27FC236}">
                <a16:creationId xmlns:a16="http://schemas.microsoft.com/office/drawing/2014/main" id="{B83BE230-A786-4262-B231-AB3DFE23DEBA}"/>
              </a:ext>
            </a:extLst>
          </p:cNvPr>
          <p:cNvSpPr/>
          <p:nvPr/>
        </p:nvSpPr>
        <p:spPr>
          <a:xfrm>
            <a:off x="6373800" y="1846800"/>
            <a:ext cx="1942200" cy="597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500" b="0" i="1" strike="noStrike" spc="-1">
                <a:solidFill>
                  <a:srgbClr val="000000"/>
                </a:solidFill>
                <a:uFill>
                  <a:solidFill>
                    <a:srgbClr val="FFFFFF"/>
                  </a:solidFill>
                </a:uFill>
                <a:latin typeface="Arial" panose="020B0604020202020204"/>
                <a:ea typeface="DejaVu Sans" panose="020B0603030804020204"/>
              </a:rPr>
              <a:t>Andelusite Slate</a:t>
            </a:r>
            <a:endParaRPr lang="en-GB" sz="1800" b="0" strike="noStrike" spc="-1">
              <a:solidFill>
                <a:srgbClr val="000000"/>
              </a:solidFill>
              <a:uFill>
                <a:solidFill>
                  <a:srgbClr val="FFFFFF"/>
                </a:solidFill>
              </a:uFill>
              <a:latin typeface="Arial" panose="020B0604020202020204"/>
            </a:endParaRPr>
          </a:p>
        </p:txBody>
      </p:sp>
      <p:sp>
        <p:nvSpPr>
          <p:cNvPr id="41" name="CustomShape 15">
            <a:extLst>
              <a:ext uri="{FF2B5EF4-FFF2-40B4-BE49-F238E27FC236}">
                <a16:creationId xmlns:a16="http://schemas.microsoft.com/office/drawing/2014/main" id="{1243A28F-7E48-412B-8854-C5ECD076B323}"/>
              </a:ext>
            </a:extLst>
          </p:cNvPr>
          <p:cNvSpPr/>
          <p:nvPr/>
        </p:nvSpPr>
        <p:spPr>
          <a:xfrm>
            <a:off x="7021800" y="3258720"/>
            <a:ext cx="3022200" cy="3142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600" b="0" i="1" strike="noStrike" spc="-1">
                <a:solidFill>
                  <a:srgbClr val="000000"/>
                </a:solidFill>
                <a:uFill>
                  <a:solidFill>
                    <a:srgbClr val="FFFFFF"/>
                  </a:solidFill>
                </a:uFill>
                <a:latin typeface="Arial" panose="020B0604020202020204"/>
                <a:ea typeface="DejaVu Sans" panose="020B0603030804020204"/>
              </a:rPr>
              <a:t>Spotted rock</a:t>
            </a:r>
            <a:endParaRPr lang="en-GB" sz="1800" b="0" strike="noStrike" spc="-1">
              <a:solidFill>
                <a:srgbClr val="000000"/>
              </a:solidFill>
              <a:uFill>
                <a:solidFill>
                  <a:srgbClr val="FFFFFF"/>
                </a:solidFill>
              </a:uFill>
              <a:latin typeface="Arial" panose="020B0604020202020204"/>
            </a:endParaRPr>
          </a:p>
        </p:txBody>
      </p:sp>
      <p:sp>
        <p:nvSpPr>
          <p:cNvPr id="42" name="Line 16">
            <a:extLst>
              <a:ext uri="{FF2B5EF4-FFF2-40B4-BE49-F238E27FC236}">
                <a16:creationId xmlns:a16="http://schemas.microsoft.com/office/drawing/2014/main" id="{FB10CAA0-AC2C-434A-AF72-DF87BB18CFED}"/>
              </a:ext>
            </a:extLst>
          </p:cNvPr>
          <p:cNvSpPr/>
          <p:nvPr/>
        </p:nvSpPr>
        <p:spPr>
          <a:xfrm flipH="1">
            <a:off x="1117800" y="3142800"/>
            <a:ext cx="504000" cy="360000"/>
          </a:xfrm>
          <a:prstGeom prst="line">
            <a:avLst/>
          </a:prstGeom>
          <a:ln>
            <a:solidFill>
              <a:srgbClr val="000000"/>
            </a:solidFill>
          </a:ln>
        </p:spPr>
        <p:style>
          <a:lnRef idx="0">
            <a:srgbClr val="FFFFFF"/>
          </a:lnRef>
          <a:fillRef idx="0">
            <a:srgbClr val="FFFFFF"/>
          </a:fillRef>
          <a:effectRef idx="0">
            <a:srgbClr val="FFFFFF"/>
          </a:effectRef>
          <a:fontRef idx="minor"/>
        </p:style>
      </p:sp>
      <p:sp>
        <p:nvSpPr>
          <p:cNvPr id="43" name="CustomShape 17">
            <a:extLst>
              <a:ext uri="{FF2B5EF4-FFF2-40B4-BE49-F238E27FC236}">
                <a16:creationId xmlns:a16="http://schemas.microsoft.com/office/drawing/2014/main" id="{0D8F2EDD-D499-42A9-94A1-FEE9596F8195}"/>
              </a:ext>
            </a:extLst>
          </p:cNvPr>
          <p:cNvSpPr/>
          <p:nvPr/>
        </p:nvSpPr>
        <p:spPr>
          <a:xfrm>
            <a:off x="325800" y="3430800"/>
            <a:ext cx="1438200" cy="3002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500" b="0" i="1" strike="noStrike" spc="-1">
                <a:solidFill>
                  <a:srgbClr val="000000"/>
                </a:solidFill>
                <a:uFill>
                  <a:solidFill>
                    <a:srgbClr val="FFFFFF"/>
                  </a:solidFill>
                </a:uFill>
                <a:latin typeface="Arial" panose="020B0604020202020204"/>
                <a:ea typeface="DejaVu Sans" panose="020B0603030804020204"/>
              </a:rPr>
              <a:t>Red to green</a:t>
            </a:r>
            <a:endParaRPr lang="en-GB" sz="1800" b="0" strike="noStrike" spc="-1">
              <a:solidFill>
                <a:srgbClr val="000000"/>
              </a:solidFill>
              <a:uFill>
                <a:solidFill>
                  <a:srgbClr val="FFFFFF"/>
                </a:solidFill>
              </a:uFill>
              <a:latin typeface="Arial" panose="020B0604020202020204"/>
            </a:endParaRPr>
          </a:p>
        </p:txBody>
      </p:sp>
      <p:sp>
        <p:nvSpPr>
          <p:cNvPr id="44" name="Line 18">
            <a:extLst>
              <a:ext uri="{FF2B5EF4-FFF2-40B4-BE49-F238E27FC236}">
                <a16:creationId xmlns:a16="http://schemas.microsoft.com/office/drawing/2014/main" id="{525D8D73-5412-49E6-92D2-B50C2DA92EFF}"/>
              </a:ext>
            </a:extLst>
          </p:cNvPr>
          <p:cNvSpPr/>
          <p:nvPr/>
        </p:nvSpPr>
        <p:spPr>
          <a:xfrm flipH="1" flipV="1">
            <a:off x="1189800" y="2134800"/>
            <a:ext cx="288000" cy="432000"/>
          </a:xfrm>
          <a:prstGeom prst="line">
            <a:avLst/>
          </a:prstGeom>
          <a:ln>
            <a:solidFill>
              <a:srgbClr val="000000"/>
            </a:solidFill>
          </a:ln>
        </p:spPr>
        <p:style>
          <a:lnRef idx="0">
            <a:srgbClr val="FFFFFF"/>
          </a:lnRef>
          <a:fillRef idx="0">
            <a:srgbClr val="FFFFFF"/>
          </a:fillRef>
          <a:effectRef idx="0">
            <a:srgbClr val="FFFFFF"/>
          </a:effectRef>
          <a:fontRef idx="minor"/>
        </p:style>
      </p:sp>
      <p:sp>
        <p:nvSpPr>
          <p:cNvPr id="45" name="CustomShape 19">
            <a:extLst>
              <a:ext uri="{FF2B5EF4-FFF2-40B4-BE49-F238E27FC236}">
                <a16:creationId xmlns:a16="http://schemas.microsoft.com/office/drawing/2014/main" id="{60D960CA-3049-4D85-906B-707AFD9AD93D}"/>
              </a:ext>
            </a:extLst>
          </p:cNvPr>
          <p:cNvSpPr/>
          <p:nvPr/>
        </p:nvSpPr>
        <p:spPr>
          <a:xfrm>
            <a:off x="469800" y="1832760"/>
            <a:ext cx="2086200" cy="3002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500" b="0" i="1" strike="noStrike" spc="-1" dirty="0">
                <a:solidFill>
                  <a:srgbClr val="000000"/>
                </a:solidFill>
                <a:uFill>
                  <a:solidFill>
                    <a:srgbClr val="FFFFFF"/>
                  </a:solidFill>
                </a:uFill>
                <a:latin typeface="Arial" panose="020B0604020202020204"/>
                <a:ea typeface="DejaVu Sans" panose="020B0603030804020204"/>
              </a:rPr>
              <a:t>Recrystallization</a:t>
            </a:r>
            <a:endParaRPr lang="en-GB" sz="1800" b="0" strike="noStrike" spc="-1" dirty="0">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41123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ED0D-E208-4C6A-B3FC-5E4E05EF1AF2}"/>
              </a:ext>
            </a:extLst>
          </p:cNvPr>
          <p:cNvSpPr>
            <a:spLocks noGrp="1"/>
          </p:cNvSpPr>
          <p:nvPr>
            <p:ph type="title"/>
          </p:nvPr>
        </p:nvSpPr>
        <p:spPr>
          <a:xfrm>
            <a:off x="479331" y="216810"/>
            <a:ext cx="8229240" cy="1144800"/>
          </a:xfrm>
        </p:spPr>
        <p:txBody>
          <a:bodyPr/>
          <a:lstStyle/>
          <a:p>
            <a:r>
              <a:rPr lang="en-GB" sz="2400" dirty="0"/>
              <a:t>Identifying chilled margins</a:t>
            </a:r>
          </a:p>
        </p:txBody>
      </p:sp>
      <p:sp>
        <p:nvSpPr>
          <p:cNvPr id="3" name="Subtitle 2">
            <a:extLst>
              <a:ext uri="{FF2B5EF4-FFF2-40B4-BE49-F238E27FC236}">
                <a16:creationId xmlns:a16="http://schemas.microsoft.com/office/drawing/2014/main" id="{6C1219A7-32EB-444D-B111-B5CA05DC327E}"/>
              </a:ext>
            </a:extLst>
          </p:cNvPr>
          <p:cNvSpPr>
            <a:spLocks noGrp="1"/>
          </p:cNvSpPr>
          <p:nvPr>
            <p:ph type="subTitle"/>
          </p:nvPr>
        </p:nvSpPr>
        <p:spPr>
          <a:xfrm>
            <a:off x="457200" y="1826820"/>
            <a:ext cx="8229240" cy="3977280"/>
          </a:xfrm>
        </p:spPr>
        <p:txBody>
          <a:bodyPr/>
          <a:lstStyle/>
          <a:p>
            <a:endParaRPr lang="en-GB"/>
          </a:p>
        </p:txBody>
      </p:sp>
      <p:pic>
        <p:nvPicPr>
          <p:cNvPr id="4" name="Picture 3">
            <a:extLst>
              <a:ext uri="{FF2B5EF4-FFF2-40B4-BE49-F238E27FC236}">
                <a16:creationId xmlns:a16="http://schemas.microsoft.com/office/drawing/2014/main" id="{6CBDC228-C86A-40B3-B381-8DD2111608C4}"/>
              </a:ext>
            </a:extLst>
          </p:cNvPr>
          <p:cNvPicPr/>
          <p:nvPr/>
        </p:nvPicPr>
        <p:blipFill>
          <a:blip r:embed="rId3" cstate="print"/>
          <a:stretch>
            <a:fillRect/>
          </a:stretch>
        </p:blipFill>
        <p:spPr>
          <a:xfrm>
            <a:off x="416880" y="1341000"/>
            <a:ext cx="8310240" cy="4620600"/>
          </a:xfrm>
          <a:prstGeom prst="rect">
            <a:avLst/>
          </a:prstGeom>
          <a:ln>
            <a:noFill/>
          </a:ln>
        </p:spPr>
      </p:pic>
      <p:sp>
        <p:nvSpPr>
          <p:cNvPr id="5" name="CustomShape 2">
            <a:extLst>
              <a:ext uri="{FF2B5EF4-FFF2-40B4-BE49-F238E27FC236}">
                <a16:creationId xmlns:a16="http://schemas.microsoft.com/office/drawing/2014/main" id="{E4E71674-1A36-4892-BAF5-1DEB7B3CFA07}"/>
              </a:ext>
            </a:extLst>
          </p:cNvPr>
          <p:cNvSpPr/>
          <p:nvPr/>
        </p:nvSpPr>
        <p:spPr>
          <a:xfrm>
            <a:off x="3076560" y="4595400"/>
            <a:ext cx="358200" cy="1366200"/>
          </a:xfrm>
          <a:prstGeom prst="rect">
            <a:avLst/>
          </a:prstGeom>
          <a:noFill/>
          <a:ln w="29160" cap="rnd">
            <a:solidFill>
              <a:srgbClr val="000000"/>
            </a:solidFill>
            <a:custDash>
              <a:ds d="200000" sp="200000"/>
            </a:custDash>
            <a:round/>
          </a:ln>
        </p:spPr>
        <p:style>
          <a:lnRef idx="0">
            <a:srgbClr val="FFFFFF"/>
          </a:lnRef>
          <a:fillRef idx="0">
            <a:srgbClr val="FFFFFF"/>
          </a:fillRef>
          <a:effectRef idx="0">
            <a:srgbClr val="FFFFFF"/>
          </a:effectRef>
          <a:fontRef idx="minor"/>
        </p:style>
      </p:sp>
      <p:sp>
        <p:nvSpPr>
          <p:cNvPr id="6" name="CustomShape 3">
            <a:extLst>
              <a:ext uri="{FF2B5EF4-FFF2-40B4-BE49-F238E27FC236}">
                <a16:creationId xmlns:a16="http://schemas.microsoft.com/office/drawing/2014/main" id="{56EE13B9-461F-46DF-A364-BC9CD009FE88}"/>
              </a:ext>
            </a:extLst>
          </p:cNvPr>
          <p:cNvSpPr/>
          <p:nvPr/>
        </p:nvSpPr>
        <p:spPr>
          <a:xfrm>
            <a:off x="5596560" y="4667400"/>
            <a:ext cx="286200" cy="1294200"/>
          </a:xfrm>
          <a:prstGeom prst="rect">
            <a:avLst/>
          </a:prstGeom>
          <a:noFill/>
          <a:ln w="29160" cap="rnd">
            <a:solidFill>
              <a:srgbClr val="000000"/>
            </a:solidFill>
            <a:custDash>
              <a:ds d="200000" sp="200000"/>
            </a:custDash>
            <a:round/>
          </a:ln>
        </p:spPr>
        <p:style>
          <a:lnRef idx="0">
            <a:srgbClr val="FFFFFF"/>
          </a:lnRef>
          <a:fillRef idx="0">
            <a:srgbClr val="FFFFFF"/>
          </a:fillRef>
          <a:effectRef idx="0">
            <a:srgbClr val="FFFFFF"/>
          </a:effectRef>
          <a:fontRef idx="minor"/>
        </p:style>
      </p:sp>
      <p:sp>
        <p:nvSpPr>
          <p:cNvPr id="7" name="Line 4">
            <a:extLst>
              <a:ext uri="{FF2B5EF4-FFF2-40B4-BE49-F238E27FC236}">
                <a16:creationId xmlns:a16="http://schemas.microsoft.com/office/drawing/2014/main" id="{F23845B4-FCEF-49D1-B9DF-0F85E881378F}"/>
              </a:ext>
            </a:extLst>
          </p:cNvPr>
          <p:cNvSpPr/>
          <p:nvPr/>
        </p:nvSpPr>
        <p:spPr>
          <a:xfrm flipV="1">
            <a:off x="3256560" y="3371400"/>
            <a:ext cx="360" cy="1224000"/>
          </a:xfrm>
          <a:prstGeom prst="line">
            <a:avLst/>
          </a:prstGeom>
          <a:ln>
            <a:solidFill>
              <a:srgbClr val="000000"/>
            </a:solidFill>
          </a:ln>
        </p:spPr>
        <p:style>
          <a:lnRef idx="0">
            <a:srgbClr val="FFFFFF"/>
          </a:lnRef>
          <a:fillRef idx="0">
            <a:srgbClr val="FFFFFF"/>
          </a:fillRef>
          <a:effectRef idx="0">
            <a:srgbClr val="FFFFFF"/>
          </a:effectRef>
          <a:fontRef idx="minor"/>
        </p:style>
      </p:sp>
      <p:sp>
        <p:nvSpPr>
          <p:cNvPr id="8" name="CustomShape 5">
            <a:extLst>
              <a:ext uri="{FF2B5EF4-FFF2-40B4-BE49-F238E27FC236}">
                <a16:creationId xmlns:a16="http://schemas.microsoft.com/office/drawing/2014/main" id="{54DEDD72-DBB0-4BB6-B15B-BA0E8CCE1DD3}"/>
              </a:ext>
            </a:extLst>
          </p:cNvPr>
          <p:cNvSpPr/>
          <p:nvPr/>
        </p:nvSpPr>
        <p:spPr>
          <a:xfrm>
            <a:off x="2680560" y="3069360"/>
            <a:ext cx="2158200" cy="3002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400" b="0" i="1" strike="noStrike" spc="-1" dirty="0">
                <a:solidFill>
                  <a:srgbClr val="000000"/>
                </a:solidFill>
                <a:uFill>
                  <a:solidFill>
                    <a:srgbClr val="FFFFFF"/>
                  </a:solidFill>
                </a:uFill>
                <a:latin typeface="Arial" panose="020B0604020202020204"/>
                <a:ea typeface="DejaVu Sans" panose="020B0603030804020204"/>
              </a:rPr>
              <a:t>Crystal size?</a:t>
            </a:r>
            <a:endParaRPr lang="en-GB" sz="1600" b="0" strike="noStrike" spc="-1" dirty="0">
              <a:solidFill>
                <a:srgbClr val="000000"/>
              </a:solidFill>
              <a:uFill>
                <a:solidFill>
                  <a:srgbClr val="FFFFFF"/>
                </a:solidFill>
              </a:uFill>
              <a:latin typeface="Arial" panose="020B0604020202020204"/>
            </a:endParaRPr>
          </a:p>
        </p:txBody>
      </p:sp>
      <p:sp>
        <p:nvSpPr>
          <p:cNvPr id="9" name="Line 6">
            <a:extLst>
              <a:ext uri="{FF2B5EF4-FFF2-40B4-BE49-F238E27FC236}">
                <a16:creationId xmlns:a16="http://schemas.microsoft.com/office/drawing/2014/main" id="{563943DC-2DA0-41A9-A2C1-E24B61C06173}"/>
              </a:ext>
            </a:extLst>
          </p:cNvPr>
          <p:cNvSpPr/>
          <p:nvPr/>
        </p:nvSpPr>
        <p:spPr>
          <a:xfrm flipV="1">
            <a:off x="3436560" y="3371400"/>
            <a:ext cx="828000" cy="1296000"/>
          </a:xfrm>
          <a:prstGeom prst="line">
            <a:avLst/>
          </a:prstGeom>
          <a:ln>
            <a:solidFill>
              <a:srgbClr val="000000"/>
            </a:solidFill>
          </a:ln>
        </p:spPr>
        <p:style>
          <a:lnRef idx="0">
            <a:srgbClr val="FFFFFF"/>
          </a:lnRef>
          <a:fillRef idx="0">
            <a:srgbClr val="FFFFFF"/>
          </a:fillRef>
          <a:effectRef idx="0">
            <a:srgbClr val="FFFFFF"/>
          </a:effectRef>
          <a:fontRef idx="minor"/>
        </p:style>
      </p:sp>
      <p:sp>
        <p:nvSpPr>
          <p:cNvPr id="10" name="CustomShape 7">
            <a:extLst>
              <a:ext uri="{FF2B5EF4-FFF2-40B4-BE49-F238E27FC236}">
                <a16:creationId xmlns:a16="http://schemas.microsoft.com/office/drawing/2014/main" id="{942D9422-5527-44DD-B8CB-939920EAD687}"/>
              </a:ext>
            </a:extLst>
          </p:cNvPr>
          <p:cNvSpPr/>
          <p:nvPr/>
        </p:nvSpPr>
        <p:spPr>
          <a:xfrm>
            <a:off x="3976560" y="3141360"/>
            <a:ext cx="2374200" cy="3002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400" b="0" i="1" strike="noStrike" spc="-1" dirty="0">
                <a:solidFill>
                  <a:srgbClr val="000000"/>
                </a:solidFill>
                <a:uFill>
                  <a:solidFill>
                    <a:srgbClr val="FFFFFF"/>
                  </a:solidFill>
                </a:uFill>
                <a:latin typeface="Arial" panose="020B0604020202020204"/>
                <a:ea typeface="DejaVu Sans" panose="020B0603030804020204"/>
              </a:rPr>
              <a:t>Colour?</a:t>
            </a:r>
            <a:endParaRPr lang="en-GB" sz="1600" b="0" strike="noStrike" spc="-1" dirty="0">
              <a:solidFill>
                <a:srgbClr val="000000"/>
              </a:solidFill>
              <a:uFill>
                <a:solidFill>
                  <a:srgbClr val="FFFFFF"/>
                </a:solidFill>
              </a:uFill>
              <a:latin typeface="Arial" panose="020B0604020202020204"/>
            </a:endParaRPr>
          </a:p>
        </p:txBody>
      </p:sp>
      <p:sp>
        <p:nvSpPr>
          <p:cNvPr id="11" name="Line 8">
            <a:extLst>
              <a:ext uri="{FF2B5EF4-FFF2-40B4-BE49-F238E27FC236}">
                <a16:creationId xmlns:a16="http://schemas.microsoft.com/office/drawing/2014/main" id="{4ECC1166-943E-4373-AFF7-4269864D68A5}"/>
              </a:ext>
            </a:extLst>
          </p:cNvPr>
          <p:cNvSpPr/>
          <p:nvPr/>
        </p:nvSpPr>
        <p:spPr>
          <a:xfrm flipV="1">
            <a:off x="5632560" y="3434760"/>
            <a:ext cx="360" cy="1232640"/>
          </a:xfrm>
          <a:prstGeom prst="line">
            <a:avLst/>
          </a:prstGeom>
          <a:ln>
            <a:solidFill>
              <a:srgbClr val="000000"/>
            </a:solidFill>
          </a:ln>
        </p:spPr>
        <p:style>
          <a:lnRef idx="0">
            <a:srgbClr val="FFFFFF"/>
          </a:lnRef>
          <a:fillRef idx="0">
            <a:srgbClr val="FFFFFF"/>
          </a:fillRef>
          <a:effectRef idx="0">
            <a:srgbClr val="FFFFFF"/>
          </a:effectRef>
          <a:fontRef idx="minor"/>
        </p:style>
      </p:sp>
      <p:sp>
        <p:nvSpPr>
          <p:cNvPr id="12" name="CustomShape 9">
            <a:extLst>
              <a:ext uri="{FF2B5EF4-FFF2-40B4-BE49-F238E27FC236}">
                <a16:creationId xmlns:a16="http://schemas.microsoft.com/office/drawing/2014/main" id="{41B40648-49C7-44C9-98D0-3345A2E2C23F}"/>
              </a:ext>
            </a:extLst>
          </p:cNvPr>
          <p:cNvSpPr/>
          <p:nvPr/>
        </p:nvSpPr>
        <p:spPr>
          <a:xfrm>
            <a:off x="4996440" y="2951280"/>
            <a:ext cx="1942200" cy="4816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400" b="0" i="1" strike="noStrike" spc="-1" dirty="0">
                <a:solidFill>
                  <a:srgbClr val="000000"/>
                </a:solidFill>
                <a:uFill>
                  <a:solidFill>
                    <a:srgbClr val="FFFFFF"/>
                  </a:solidFill>
                </a:uFill>
                <a:latin typeface="Arial" panose="020B0604020202020204"/>
                <a:ea typeface="DejaVu Sans" panose="020B0603030804020204"/>
              </a:rPr>
              <a:t>Cooling joints spacing?</a:t>
            </a:r>
            <a:endParaRPr lang="en-GB" sz="1800" b="0" strike="noStrike" spc="-1" dirty="0">
              <a:solidFill>
                <a:srgbClr val="000000"/>
              </a:solidFill>
              <a:uFill>
                <a:solidFill>
                  <a:srgbClr val="FFFFFF"/>
                </a:solidFill>
              </a:uFill>
              <a:latin typeface="Arial" panose="020B0604020202020204"/>
            </a:endParaRPr>
          </a:p>
        </p:txBody>
      </p:sp>
      <p:sp>
        <p:nvSpPr>
          <p:cNvPr id="13" name="Line 10">
            <a:extLst>
              <a:ext uri="{FF2B5EF4-FFF2-40B4-BE49-F238E27FC236}">
                <a16:creationId xmlns:a16="http://schemas.microsoft.com/office/drawing/2014/main" id="{B683E285-26D8-4EDE-941B-1378B4D2FB38}"/>
              </a:ext>
            </a:extLst>
          </p:cNvPr>
          <p:cNvSpPr/>
          <p:nvPr/>
        </p:nvSpPr>
        <p:spPr>
          <a:xfrm flipH="1" flipV="1">
            <a:off x="2248560" y="3587400"/>
            <a:ext cx="828000" cy="1080000"/>
          </a:xfrm>
          <a:prstGeom prst="line">
            <a:avLst/>
          </a:prstGeom>
          <a:ln>
            <a:solidFill>
              <a:srgbClr val="000000"/>
            </a:solidFill>
          </a:ln>
        </p:spPr>
        <p:style>
          <a:lnRef idx="0">
            <a:srgbClr val="FFFFFF"/>
          </a:lnRef>
          <a:fillRef idx="0">
            <a:srgbClr val="FFFFFF"/>
          </a:fillRef>
          <a:effectRef idx="0">
            <a:srgbClr val="FFFFFF"/>
          </a:effectRef>
          <a:fontRef idx="minor"/>
        </p:style>
      </p:sp>
      <p:sp>
        <p:nvSpPr>
          <p:cNvPr id="14" name="CustomShape 11">
            <a:extLst>
              <a:ext uri="{FF2B5EF4-FFF2-40B4-BE49-F238E27FC236}">
                <a16:creationId xmlns:a16="http://schemas.microsoft.com/office/drawing/2014/main" id="{9B5C5486-2B06-4F75-99FA-A1F2206AEDA7}"/>
              </a:ext>
            </a:extLst>
          </p:cNvPr>
          <p:cNvSpPr/>
          <p:nvPr/>
        </p:nvSpPr>
        <p:spPr>
          <a:xfrm>
            <a:off x="1600560" y="3299400"/>
            <a:ext cx="1582200" cy="2851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lvl1pPr/>
            <a:lvl2pPr/>
            <a:lvl3pPr/>
            <a:lvl4pPr/>
            <a:lvl5pPr/>
            <a:lvl6pPr/>
            <a:lvl7pPr/>
            <a:lvl8pPr/>
            <a:lvl9pPr/>
          </a:lstStyle>
          <a:p>
            <a:r>
              <a:rPr lang="en-GB" sz="1400" b="0" i="1" strike="noStrike" spc="-1" dirty="0">
                <a:solidFill>
                  <a:srgbClr val="000000"/>
                </a:solidFill>
                <a:uFill>
                  <a:solidFill>
                    <a:srgbClr val="FFFFFF"/>
                  </a:solidFill>
                </a:uFill>
                <a:latin typeface="Arial" panose="020B0604020202020204"/>
                <a:ea typeface="DejaVu Sans" panose="020B0603030804020204"/>
              </a:rPr>
              <a:t>Erosion?</a:t>
            </a:r>
            <a:endParaRPr lang="en-GB" sz="1800" b="0" strike="noStrike" spc="-1" dirty="0">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27141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9925" y="455338"/>
            <a:ext cx="5990454" cy="159004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dirty="0">
                <a:solidFill>
                  <a:prstClr val="black"/>
                </a:solidFill>
              </a:rPr>
              <a:t>SAMPLING STRATEGIES</a:t>
            </a:r>
          </a:p>
        </p:txBody>
      </p:sp>
      <p:sp>
        <p:nvSpPr>
          <p:cNvPr id="2" name="TextBox 1">
            <a:extLst>
              <a:ext uri="{FF2B5EF4-FFF2-40B4-BE49-F238E27FC236}">
                <a16:creationId xmlns:a16="http://schemas.microsoft.com/office/drawing/2014/main" id="{85DC4283-FF69-4D97-A4BD-57A93CEE2B62}"/>
              </a:ext>
            </a:extLst>
          </p:cNvPr>
          <p:cNvSpPr txBox="1"/>
          <p:nvPr/>
        </p:nvSpPr>
        <p:spPr>
          <a:xfrm>
            <a:off x="341393" y="1252111"/>
            <a:ext cx="3888000" cy="560410"/>
          </a:xfrm>
          <a:prstGeom prst="rect">
            <a:avLst/>
          </a:prstGeom>
          <a:noFill/>
        </p:spPr>
        <p:txBody>
          <a:bodyPr wrap="square" rtlCol="0">
            <a:spAutoFit/>
          </a:bodyPr>
          <a:lstStyle/>
          <a:p>
            <a:pPr>
              <a:lnSpc>
                <a:spcPct val="200000"/>
              </a:lnSpc>
            </a:pPr>
            <a:r>
              <a:rPr lang="en-GB" dirty="0">
                <a:solidFill>
                  <a:prstClr val="white">
                    <a:lumMod val="50000"/>
                  </a:prstClr>
                </a:solidFill>
              </a:rPr>
              <a:t>Choosing what to study</a:t>
            </a:r>
          </a:p>
        </p:txBody>
      </p:sp>
    </p:spTree>
    <p:extLst>
      <p:ext uri="{BB962C8B-B14F-4D97-AF65-F5344CB8AC3E}">
        <p14:creationId xmlns:p14="http://schemas.microsoft.com/office/powerpoint/2010/main" val="416790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Useful things</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364340" y="1567545"/>
            <a:ext cx="6807200" cy="2862322"/>
          </a:xfrm>
          <a:prstGeom prst="rect">
            <a:avLst/>
          </a:prstGeom>
          <a:noFill/>
        </p:spPr>
        <p:txBody>
          <a:bodyPr wrap="square" rtlCol="0">
            <a:spAutoFit/>
          </a:bodyPr>
          <a:lstStyle/>
          <a:p>
            <a:endParaRPr lang="en-GB" dirty="0"/>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Name</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School</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Contact Details</a:t>
            </a: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Page Numbers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Contents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mn-lt"/>
              </a:rPr>
              <a:t>What is a sample?</a:t>
            </a:r>
          </a:p>
        </p:txBody>
      </p:sp>
      <p:sp>
        <p:nvSpPr>
          <p:cNvPr id="3" name="Subtitle 2"/>
          <p:cNvSpPr>
            <a:spLocks noGrp="1"/>
          </p:cNvSpPr>
          <p:nvPr>
            <p:ph type="subTitle"/>
          </p:nvPr>
        </p:nvSpPr>
        <p:spPr>
          <a:xfrm>
            <a:off x="457200" y="2872419"/>
            <a:ext cx="8229240" cy="1144800"/>
          </a:xfrm>
        </p:spPr>
        <p:txBody>
          <a:bodyPr/>
          <a:lstStyle/>
          <a:p>
            <a:pPr>
              <a:lnSpc>
                <a:spcPct val="200000"/>
              </a:lnSpc>
            </a:pPr>
            <a:r>
              <a:rPr lang="en-GB" sz="2800" b="1" dirty="0"/>
              <a:t>Population</a:t>
            </a:r>
            <a:r>
              <a:rPr lang="en-GB" sz="2800" dirty="0"/>
              <a:t> = Everything</a:t>
            </a:r>
          </a:p>
          <a:p>
            <a:pPr>
              <a:lnSpc>
                <a:spcPct val="150000"/>
              </a:lnSpc>
            </a:pPr>
            <a:r>
              <a:rPr lang="en-GB" sz="2800" b="1" dirty="0"/>
              <a:t>Sample </a:t>
            </a:r>
            <a:r>
              <a:rPr lang="en-GB" sz="2800" dirty="0"/>
              <a:t>= A selection of everything</a:t>
            </a:r>
          </a:p>
          <a:p>
            <a:pPr>
              <a:lnSpc>
                <a:spcPct val="150000"/>
              </a:lnSpc>
            </a:pPr>
            <a:r>
              <a:rPr lang="en-GB" sz="2800" dirty="0"/>
              <a:t>A good sample should be:</a:t>
            </a:r>
          </a:p>
          <a:p>
            <a:pPr marL="342900" indent="-342900">
              <a:lnSpc>
                <a:spcPct val="150000"/>
              </a:lnSpc>
              <a:buAutoNum type="arabicParenR"/>
            </a:pPr>
            <a:r>
              <a:rPr lang="en-GB" sz="2800" b="1" dirty="0"/>
              <a:t>Large</a:t>
            </a:r>
            <a:r>
              <a:rPr lang="en-GB" sz="2800" dirty="0"/>
              <a:t> enough to get meaningful results and carry out necessary statistical tests</a:t>
            </a:r>
          </a:p>
          <a:p>
            <a:pPr marL="342900" indent="-342900">
              <a:lnSpc>
                <a:spcPct val="150000"/>
              </a:lnSpc>
              <a:buAutoNum type="arabicParenR"/>
            </a:pPr>
            <a:r>
              <a:rPr lang="en-GB" sz="2800" b="1" dirty="0"/>
              <a:t>Unbiased</a:t>
            </a:r>
          </a:p>
          <a:p>
            <a:pPr marL="342900" indent="-342900">
              <a:lnSpc>
                <a:spcPct val="150000"/>
              </a:lnSpc>
              <a:buAutoNum type="arabicParenR"/>
            </a:pPr>
            <a:r>
              <a:rPr lang="en-GB" sz="2800" b="1" dirty="0"/>
              <a:t>Representative</a:t>
            </a:r>
            <a:r>
              <a:rPr lang="en-GB" sz="2800" dirty="0"/>
              <a:t> of the whole population</a:t>
            </a:r>
          </a:p>
        </p:txBody>
      </p:sp>
    </p:spTree>
    <p:extLst>
      <p:ext uri="{BB962C8B-B14F-4D97-AF65-F5344CB8AC3E}">
        <p14:creationId xmlns:p14="http://schemas.microsoft.com/office/powerpoint/2010/main" val="40092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4629" y="1228397"/>
            <a:ext cx="8374743"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t>Mean </a:t>
            </a:r>
            <a:r>
              <a:rPr lang="en-GB" sz="2800" dirty="0"/>
              <a:t>= the “average” of a set of values, calculated as Sum of the Values divided by the total number of values </a:t>
            </a:r>
          </a:p>
          <a:p>
            <a:r>
              <a:rPr lang="en-GB" sz="2800" b="1" dirty="0"/>
              <a:t>Mode</a:t>
            </a:r>
            <a:r>
              <a:rPr lang="en-GB" sz="2800" dirty="0"/>
              <a:t> = The most commonly occurring value</a:t>
            </a:r>
          </a:p>
          <a:p>
            <a:r>
              <a:rPr lang="en-GB" sz="2800" b="1" dirty="0"/>
              <a:t>Median</a:t>
            </a:r>
            <a:r>
              <a:rPr lang="en-GB" sz="2800" dirty="0"/>
              <a:t> = The middle number when values are in order</a:t>
            </a:r>
          </a:p>
          <a:p>
            <a:r>
              <a:rPr lang="en-GB" sz="2800" b="1" dirty="0"/>
              <a:t>standard dev </a:t>
            </a:r>
            <a:r>
              <a:rPr lang="en-GB" sz="2800" dirty="0"/>
              <a:t>= the amount of variation in a data set</a:t>
            </a:r>
          </a:p>
          <a:p>
            <a:r>
              <a:rPr lang="en-GB" sz="2800" b="1" dirty="0"/>
              <a:t>normal distributions </a:t>
            </a:r>
            <a:r>
              <a:rPr lang="en-GB" sz="2800" dirty="0"/>
              <a:t>= the area under a graph of data</a:t>
            </a:r>
          </a:p>
        </p:txBody>
      </p:sp>
    </p:spTree>
    <p:extLst>
      <p:ext uri="{BB962C8B-B14F-4D97-AF65-F5344CB8AC3E}">
        <p14:creationId xmlns:p14="http://schemas.microsoft.com/office/powerpoint/2010/main" val="3591217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714240" y="214200"/>
            <a:ext cx="7770960" cy="897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600" b="1" strike="noStrike" spc="89" dirty="0">
                <a:solidFill>
                  <a:srgbClr val="000000"/>
                </a:solidFill>
                <a:uFill>
                  <a:solidFill>
                    <a:srgbClr val="FFFFFF"/>
                  </a:solidFill>
                </a:uFill>
                <a:ea typeface="DejaVu Sans" panose="020B0603030804020204"/>
              </a:rPr>
              <a:t>Sampling Techniques</a:t>
            </a:r>
            <a:endParaRPr lang="en-GB" sz="3600" b="0" strike="noStrike" spc="-1" dirty="0">
              <a:solidFill>
                <a:srgbClr val="000000"/>
              </a:solidFill>
              <a:uFill>
                <a:solidFill>
                  <a:srgbClr val="FFFFFF"/>
                </a:solidFill>
              </a:uFill>
            </a:endParaRPr>
          </a:p>
        </p:txBody>
      </p:sp>
      <p:sp>
        <p:nvSpPr>
          <p:cNvPr id="135" name="CustomShape 2"/>
          <p:cNvSpPr/>
          <p:nvPr/>
        </p:nvSpPr>
        <p:spPr>
          <a:xfrm>
            <a:off x="571320" y="1141200"/>
            <a:ext cx="8285400" cy="4325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50825" indent="-249555">
              <a:buClr>
                <a:srgbClr val="000000"/>
              </a:buClr>
              <a:buFont typeface="Arial" panose="020B0604020202020204"/>
              <a:buChar char="•"/>
            </a:pPr>
            <a:r>
              <a:rPr lang="en-GB" sz="2400" b="1" strike="noStrike" spc="-1" dirty="0">
                <a:solidFill>
                  <a:srgbClr val="000000"/>
                </a:solidFill>
                <a:uFill>
                  <a:solidFill>
                    <a:srgbClr val="FFFFFF"/>
                  </a:solidFill>
                </a:uFill>
                <a:latin typeface="Arial" panose="020B0604020202020204"/>
                <a:ea typeface="DejaVu Sans" panose="020B0603030804020204"/>
              </a:rPr>
              <a:t>Sampling by Opportunity </a:t>
            </a:r>
            <a:r>
              <a:rPr lang="en-GB" sz="2400" b="0" strike="noStrike" spc="-1" dirty="0">
                <a:solidFill>
                  <a:srgbClr val="000000"/>
                </a:solidFill>
                <a:uFill>
                  <a:solidFill>
                    <a:srgbClr val="FFFFFF"/>
                  </a:solidFill>
                </a:uFill>
                <a:latin typeface="Arial" panose="020B0604020202020204"/>
                <a:ea typeface="DejaVu Sans" panose="020B0603030804020204"/>
              </a:rPr>
              <a:t>– available at the time </a:t>
            </a:r>
          </a:p>
          <a:p>
            <a:pPr marL="250825" indent="-249555">
              <a:buClr>
                <a:srgbClr val="000000"/>
              </a:buClr>
              <a:buFont typeface="Arial" panose="020B0604020202020204"/>
              <a:buChar char="•"/>
            </a:pPr>
            <a:endParaRPr lang="en-GB" sz="2400" spc="-1" dirty="0">
              <a:solidFill>
                <a:srgbClr val="000000"/>
              </a:solidFill>
              <a:uFill>
                <a:solidFill>
                  <a:srgbClr val="FFFFFF"/>
                </a:solidFill>
              </a:uFill>
              <a:latin typeface="Arial" panose="020B0604020202020204"/>
            </a:endParaRPr>
          </a:p>
          <a:p>
            <a:pPr marL="250825" indent="-249555">
              <a:buClr>
                <a:srgbClr val="000000"/>
              </a:buClr>
              <a:buFont typeface="Arial" panose="020B0604020202020204"/>
              <a:buChar char="•"/>
            </a:pPr>
            <a:endParaRPr lang="en-GB" sz="1800" b="0" strike="noStrike" spc="-1" dirty="0">
              <a:solidFill>
                <a:srgbClr val="000000"/>
              </a:solidFill>
              <a:uFill>
                <a:solidFill>
                  <a:srgbClr val="FFFFFF"/>
                </a:solidFill>
              </a:uFill>
              <a:latin typeface="Arial" panose="020B0604020202020204"/>
            </a:endParaRPr>
          </a:p>
          <a:p>
            <a:pPr marL="250825" indent="-249555">
              <a:buClr>
                <a:srgbClr val="000000"/>
              </a:buClr>
              <a:buFont typeface="Arial" panose="020B0604020202020204"/>
              <a:buChar char="•"/>
            </a:pPr>
            <a:r>
              <a:rPr lang="en-GB" sz="2400" b="1" strike="noStrike" spc="-1" dirty="0">
                <a:solidFill>
                  <a:srgbClr val="000000"/>
                </a:solidFill>
                <a:uFill>
                  <a:solidFill>
                    <a:srgbClr val="FFFFFF"/>
                  </a:solidFill>
                </a:uFill>
                <a:latin typeface="Arial" panose="020B0604020202020204"/>
                <a:ea typeface="DejaVu Sans" panose="020B0603030804020204"/>
              </a:rPr>
              <a:t>Systematic Sampling </a:t>
            </a:r>
            <a:r>
              <a:rPr lang="en-GB" sz="2400" b="0" strike="noStrike" spc="-1" dirty="0">
                <a:solidFill>
                  <a:srgbClr val="000000"/>
                </a:solidFill>
                <a:uFill>
                  <a:solidFill>
                    <a:srgbClr val="FFFFFF"/>
                  </a:solidFill>
                </a:uFill>
                <a:latin typeface="Arial" panose="020B0604020202020204"/>
                <a:ea typeface="DejaVu Sans" panose="020B0603030804020204"/>
              </a:rPr>
              <a:t>– at regular intervals</a:t>
            </a:r>
            <a:endParaRPr lang="en-GB" sz="1800" b="0" strike="noStrike" spc="-1" dirty="0">
              <a:solidFill>
                <a:srgbClr val="000000"/>
              </a:solidFill>
              <a:uFill>
                <a:solidFill>
                  <a:srgbClr val="FFFFFF"/>
                </a:solidFill>
              </a:uFill>
              <a:latin typeface="Arial" panose="020B0604020202020204"/>
            </a:endParaRPr>
          </a:p>
          <a:p>
            <a:pPr marL="250825" indent="-249555">
              <a:buClr>
                <a:srgbClr val="000000"/>
              </a:buClr>
              <a:buFont typeface="Arial" panose="020B0604020202020204"/>
              <a:buChar char="•"/>
            </a:pPr>
            <a:endParaRPr lang="en-GB" sz="2400" b="1" strike="noStrike" spc="-1" dirty="0">
              <a:solidFill>
                <a:srgbClr val="000000"/>
              </a:solidFill>
              <a:uFill>
                <a:solidFill>
                  <a:srgbClr val="FFFFFF"/>
                </a:solidFill>
              </a:uFill>
              <a:latin typeface="Arial" panose="020B0604020202020204"/>
              <a:ea typeface="DejaVu Sans" panose="020B0603030804020204"/>
            </a:endParaRPr>
          </a:p>
          <a:p>
            <a:pPr marL="250825" indent="-249555">
              <a:buClr>
                <a:srgbClr val="000000"/>
              </a:buClr>
              <a:buFont typeface="Arial" panose="020B0604020202020204"/>
              <a:buChar char="•"/>
            </a:pPr>
            <a:endParaRPr lang="en-GB" sz="2400" b="1" spc="-1" dirty="0">
              <a:solidFill>
                <a:srgbClr val="000000"/>
              </a:solidFill>
              <a:uFill>
                <a:solidFill>
                  <a:srgbClr val="FFFFFF"/>
                </a:solidFill>
              </a:uFill>
              <a:latin typeface="Arial" panose="020B0604020202020204"/>
              <a:ea typeface="DejaVu Sans" panose="020B0603030804020204"/>
            </a:endParaRPr>
          </a:p>
          <a:p>
            <a:pPr marL="250825" indent="-249555">
              <a:buClr>
                <a:srgbClr val="000000"/>
              </a:buClr>
              <a:buFont typeface="Arial" panose="020B0604020202020204"/>
              <a:buChar char="•"/>
            </a:pPr>
            <a:r>
              <a:rPr lang="en-GB" sz="2400" b="1" strike="noStrike" spc="-1" dirty="0">
                <a:solidFill>
                  <a:srgbClr val="000000"/>
                </a:solidFill>
                <a:uFill>
                  <a:solidFill>
                    <a:srgbClr val="FFFFFF"/>
                  </a:solidFill>
                </a:uFill>
                <a:latin typeface="Arial" panose="020B0604020202020204"/>
                <a:ea typeface="DejaVu Sans" panose="020B0603030804020204"/>
              </a:rPr>
              <a:t>Random Sampling</a:t>
            </a:r>
            <a:r>
              <a:rPr lang="en-GB" sz="2400" b="0" strike="noStrike" spc="-1" dirty="0">
                <a:solidFill>
                  <a:srgbClr val="000000"/>
                </a:solidFill>
                <a:uFill>
                  <a:solidFill>
                    <a:srgbClr val="FFFFFF"/>
                  </a:solidFill>
                </a:uFill>
                <a:latin typeface="Arial" panose="020B0604020202020204"/>
                <a:ea typeface="DejaVu Sans" panose="020B0603030804020204"/>
              </a:rPr>
              <a:t> – uses random numbers</a:t>
            </a:r>
            <a:endParaRPr lang="en-GB" sz="1800" b="0" strike="noStrike" spc="-1" dirty="0">
              <a:solidFill>
                <a:srgbClr val="000000"/>
              </a:solidFill>
              <a:uFill>
                <a:solidFill>
                  <a:srgbClr val="FFFFFF"/>
                </a:solidFill>
              </a:uFill>
              <a:latin typeface="Arial" panose="020B0604020202020204"/>
            </a:endParaRPr>
          </a:p>
          <a:p>
            <a:pPr marL="250825" indent="-249555">
              <a:buClr>
                <a:srgbClr val="000000"/>
              </a:buClr>
              <a:buFont typeface="Arial" panose="020B0604020202020204"/>
              <a:buChar char="•"/>
            </a:pPr>
            <a:endParaRPr lang="en-GB" sz="2400" b="1" strike="noStrike" spc="-1" dirty="0">
              <a:solidFill>
                <a:srgbClr val="000000"/>
              </a:solidFill>
              <a:uFill>
                <a:solidFill>
                  <a:srgbClr val="FFFFFF"/>
                </a:solidFill>
              </a:uFill>
              <a:latin typeface="Arial" panose="020B0604020202020204"/>
              <a:ea typeface="DejaVu Sans" panose="020B0603030804020204"/>
            </a:endParaRPr>
          </a:p>
          <a:p>
            <a:pPr marL="250825" indent="-249555">
              <a:buClr>
                <a:srgbClr val="000000"/>
              </a:buClr>
              <a:buFont typeface="Arial" panose="020B0604020202020204"/>
              <a:buChar char="•"/>
            </a:pPr>
            <a:endParaRPr lang="en-GB" sz="2400" b="1" spc="-1" dirty="0">
              <a:solidFill>
                <a:srgbClr val="000000"/>
              </a:solidFill>
              <a:uFill>
                <a:solidFill>
                  <a:srgbClr val="FFFFFF"/>
                </a:solidFill>
              </a:uFill>
              <a:latin typeface="Arial" panose="020B0604020202020204"/>
              <a:ea typeface="DejaVu Sans" panose="020B0603030804020204"/>
            </a:endParaRPr>
          </a:p>
          <a:p>
            <a:pPr marL="250825" indent="-249555">
              <a:buClr>
                <a:srgbClr val="000000"/>
              </a:buClr>
              <a:buFont typeface="Arial" panose="020B0604020202020204"/>
              <a:buChar char="•"/>
            </a:pPr>
            <a:r>
              <a:rPr lang="en-GB" sz="2400" b="1" strike="noStrike" spc="-1" dirty="0">
                <a:solidFill>
                  <a:srgbClr val="000000"/>
                </a:solidFill>
                <a:uFill>
                  <a:solidFill>
                    <a:srgbClr val="FFFFFF"/>
                  </a:solidFill>
                </a:uFill>
                <a:latin typeface="Arial" panose="020B0604020202020204"/>
                <a:ea typeface="DejaVu Sans" panose="020B0603030804020204"/>
              </a:rPr>
              <a:t>Stratified Sampling </a:t>
            </a:r>
            <a:r>
              <a:rPr lang="en-GB" sz="2400" b="0" strike="noStrike" spc="-1" dirty="0">
                <a:solidFill>
                  <a:srgbClr val="000000"/>
                </a:solidFill>
                <a:uFill>
                  <a:solidFill>
                    <a:srgbClr val="FFFFFF"/>
                  </a:solidFill>
                </a:uFill>
                <a:latin typeface="Arial" panose="020B0604020202020204"/>
                <a:ea typeface="DejaVu Sans" panose="020B0603030804020204"/>
              </a:rPr>
              <a:t>– each subpopulation is sampled independently</a:t>
            </a:r>
            <a:endParaRPr lang="en-GB" sz="1800" b="0" strike="noStrike" spc="-1" dirty="0">
              <a:solidFill>
                <a:srgbClr val="000000"/>
              </a:solidFill>
              <a:uFill>
                <a:solidFill>
                  <a:srgbClr val="FFFFFF"/>
                </a:solidFill>
              </a:uFill>
              <a:latin typeface="Arial" panose="020B0604020202020204"/>
            </a:endParaRPr>
          </a:p>
        </p:txBody>
      </p:sp>
      <p:grpSp>
        <p:nvGrpSpPr>
          <p:cNvPr id="14" name="Group 13"/>
          <p:cNvGrpSpPr/>
          <p:nvPr/>
        </p:nvGrpSpPr>
        <p:grpSpPr>
          <a:xfrm>
            <a:off x="1395662" y="1636294"/>
            <a:ext cx="3654329" cy="504000"/>
            <a:chOff x="1395662" y="1636294"/>
            <a:chExt cx="3654329" cy="504000"/>
          </a:xfrm>
        </p:grpSpPr>
        <p:sp>
          <p:nvSpPr>
            <p:cNvPr id="2" name="Flowchart: Connector 1"/>
            <p:cNvSpPr/>
            <p:nvPr/>
          </p:nvSpPr>
          <p:spPr>
            <a:xfrm>
              <a:off x="1395662" y="1636294"/>
              <a:ext cx="504000" cy="504000"/>
            </a:xfrm>
            <a:prstGeom prst="flowChartConnector">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sp>
          <p:nvSpPr>
            <p:cNvPr id="9" name="Flowchart: Connector 8"/>
            <p:cNvSpPr/>
            <p:nvPr/>
          </p:nvSpPr>
          <p:spPr>
            <a:xfrm>
              <a:off x="4545991" y="1636294"/>
              <a:ext cx="504000" cy="504000"/>
            </a:xfrm>
            <a:prstGeom prst="flowChartConnector">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grpSp>
      <p:grpSp>
        <p:nvGrpSpPr>
          <p:cNvPr id="13" name="Group 12"/>
          <p:cNvGrpSpPr/>
          <p:nvPr/>
        </p:nvGrpSpPr>
        <p:grpSpPr>
          <a:xfrm>
            <a:off x="1395662" y="2727157"/>
            <a:ext cx="3654329" cy="504000"/>
            <a:chOff x="1395662" y="2727157"/>
            <a:chExt cx="3654329" cy="504000"/>
          </a:xfrm>
        </p:grpSpPr>
        <p:sp>
          <p:nvSpPr>
            <p:cNvPr id="8" name="Flowchart: Connector 7"/>
            <p:cNvSpPr/>
            <p:nvPr/>
          </p:nvSpPr>
          <p:spPr>
            <a:xfrm>
              <a:off x="1395662" y="2727157"/>
              <a:ext cx="504000" cy="504000"/>
            </a:xfrm>
            <a:prstGeom prst="flowChartConnector">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sp>
          <p:nvSpPr>
            <p:cNvPr id="10" name="Flowchart: Connector 9"/>
            <p:cNvSpPr/>
            <p:nvPr/>
          </p:nvSpPr>
          <p:spPr>
            <a:xfrm>
              <a:off x="4545991" y="2727157"/>
              <a:ext cx="504000" cy="504000"/>
            </a:xfrm>
            <a:prstGeom prst="flowChartConnector">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grpSp>
      <p:grpSp>
        <p:nvGrpSpPr>
          <p:cNvPr id="5" name="Group 4"/>
          <p:cNvGrpSpPr/>
          <p:nvPr/>
        </p:nvGrpSpPr>
        <p:grpSpPr>
          <a:xfrm>
            <a:off x="1395662" y="3818020"/>
            <a:ext cx="3658604" cy="504000"/>
            <a:chOff x="1395662" y="3818020"/>
            <a:chExt cx="3658604" cy="504000"/>
          </a:xfrm>
        </p:grpSpPr>
        <p:sp>
          <p:nvSpPr>
            <p:cNvPr id="7" name="Flowchart: Connector 6"/>
            <p:cNvSpPr/>
            <p:nvPr/>
          </p:nvSpPr>
          <p:spPr>
            <a:xfrm>
              <a:off x="1395662" y="3818020"/>
              <a:ext cx="504000" cy="504000"/>
            </a:xfrm>
            <a:prstGeom prst="flowChartConnector">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sp>
          <p:nvSpPr>
            <p:cNvPr id="11" name="Flowchart: Connector 10"/>
            <p:cNvSpPr/>
            <p:nvPr/>
          </p:nvSpPr>
          <p:spPr>
            <a:xfrm>
              <a:off x="4550266" y="3818020"/>
              <a:ext cx="504000" cy="504000"/>
            </a:xfrm>
            <a:prstGeom prst="flowChartConnector">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grpSp>
      <p:grpSp>
        <p:nvGrpSpPr>
          <p:cNvPr id="3" name="Group 2"/>
          <p:cNvGrpSpPr/>
          <p:nvPr/>
        </p:nvGrpSpPr>
        <p:grpSpPr>
          <a:xfrm>
            <a:off x="1395662" y="5244840"/>
            <a:ext cx="3654329" cy="504000"/>
            <a:chOff x="1395662" y="5244840"/>
            <a:chExt cx="3654329" cy="504000"/>
          </a:xfrm>
        </p:grpSpPr>
        <p:sp>
          <p:nvSpPr>
            <p:cNvPr id="6" name="Flowchart: Connector 5"/>
            <p:cNvSpPr/>
            <p:nvPr/>
          </p:nvSpPr>
          <p:spPr>
            <a:xfrm>
              <a:off x="1395662" y="5244840"/>
              <a:ext cx="504000" cy="504000"/>
            </a:xfrm>
            <a:prstGeom prst="flowChartConnector">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sp>
          <p:nvSpPr>
            <p:cNvPr id="12" name="Flowchart: Connector 11"/>
            <p:cNvSpPr/>
            <p:nvPr/>
          </p:nvSpPr>
          <p:spPr>
            <a:xfrm>
              <a:off x="4545991" y="5244840"/>
              <a:ext cx="504000" cy="504000"/>
            </a:xfrm>
            <a:prstGeom prst="flowChartConnector">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a:t>
              </a:r>
            </a:p>
          </p:txBody>
        </p:sp>
      </p:grpSp>
    </p:spTree>
    <p:extLst>
      <p:ext uri="{BB962C8B-B14F-4D97-AF65-F5344CB8AC3E}">
        <p14:creationId xmlns:p14="http://schemas.microsoft.com/office/powerpoint/2010/main" val="39275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57200" y="274680"/>
            <a:ext cx="8228160" cy="1141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600" b="1" strike="noStrike" spc="-1" dirty="0">
                <a:solidFill>
                  <a:srgbClr val="000000"/>
                </a:solidFill>
                <a:uFill>
                  <a:solidFill>
                    <a:srgbClr val="FFFFFF"/>
                  </a:solidFill>
                </a:uFill>
                <a:ea typeface="DejaVu Sans" panose="020B0603030804020204"/>
              </a:rPr>
              <a:t>Transects</a:t>
            </a:r>
            <a:endParaRPr lang="en-GB" sz="2000" b="0" strike="noStrike" spc="-1" dirty="0">
              <a:solidFill>
                <a:srgbClr val="000000"/>
              </a:solidFill>
              <a:uFill>
                <a:solidFill>
                  <a:srgbClr val="FFFFFF"/>
                </a:solidFill>
              </a:uFill>
            </a:endParaRPr>
          </a:p>
        </p:txBody>
      </p:sp>
      <p:sp>
        <p:nvSpPr>
          <p:cNvPr id="145" name="CustomShape 2"/>
          <p:cNvSpPr/>
          <p:nvPr/>
        </p:nvSpPr>
        <p:spPr>
          <a:xfrm>
            <a:off x="457200" y="1744200"/>
            <a:ext cx="8228160" cy="4524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2900" indent="-341630">
              <a:lnSpc>
                <a:spcPct val="100000"/>
              </a:lnSpc>
            </a:pPr>
            <a:r>
              <a:rPr lang="en-GB" sz="2400" b="1" strike="noStrike" spc="-1" dirty="0">
                <a:solidFill>
                  <a:srgbClr val="000000"/>
                </a:solidFill>
                <a:uFill>
                  <a:solidFill>
                    <a:srgbClr val="FFFFFF"/>
                  </a:solidFill>
                </a:uFill>
                <a:latin typeface="Arial" panose="020B0604020202020204"/>
                <a:ea typeface="DejaVu Sans" panose="020B0603030804020204"/>
              </a:rPr>
              <a:t>Line Transect</a:t>
            </a:r>
            <a:endParaRPr lang="en-GB" sz="1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Symbol" panose="05050102010706020507"/>
              <a:buChar char=""/>
            </a:pPr>
            <a:r>
              <a:rPr lang="en-GB" sz="2400" b="0" strike="noStrike" spc="-1" dirty="0">
                <a:solidFill>
                  <a:srgbClr val="000000"/>
                </a:solidFill>
                <a:uFill>
                  <a:solidFill>
                    <a:srgbClr val="FFFFFF"/>
                  </a:solidFill>
                </a:uFill>
                <a:latin typeface="Arial" panose="020B0604020202020204"/>
                <a:ea typeface="DejaVu Sans" panose="020B0603030804020204"/>
              </a:rPr>
              <a:t>Study along a straight line from one point to another</a:t>
            </a:r>
            <a:endParaRPr lang="en-GB" sz="1800" b="0" strike="noStrike" spc="-1" dirty="0">
              <a:solidFill>
                <a:srgbClr val="000000"/>
              </a:solidFill>
              <a:uFill>
                <a:solidFill>
                  <a:srgbClr val="FFFFFF"/>
                </a:solidFill>
              </a:uFill>
              <a:latin typeface="Arial" panose="020B0604020202020204"/>
            </a:endParaRPr>
          </a:p>
          <a:p>
            <a:pPr marL="342900" indent="-341630">
              <a:lnSpc>
                <a:spcPct val="200000"/>
              </a:lnSpc>
            </a:pPr>
            <a:endParaRPr lang="en-GB" sz="1800" b="0" strike="noStrike" spc="-1" dirty="0">
              <a:solidFill>
                <a:srgbClr val="000000"/>
              </a:solidFill>
              <a:uFill>
                <a:solidFill>
                  <a:srgbClr val="FFFFFF"/>
                </a:solidFill>
              </a:uFill>
              <a:latin typeface="Arial" panose="020B0604020202020204"/>
            </a:endParaRPr>
          </a:p>
          <a:p>
            <a:pPr marL="342900" indent="-341630">
              <a:lnSpc>
                <a:spcPct val="100000"/>
              </a:lnSpc>
            </a:pPr>
            <a:r>
              <a:rPr lang="en-GB" sz="2400" b="1" strike="noStrike" spc="-1" dirty="0">
                <a:solidFill>
                  <a:srgbClr val="000000"/>
                </a:solidFill>
                <a:uFill>
                  <a:solidFill>
                    <a:srgbClr val="FFFFFF"/>
                  </a:solidFill>
                </a:uFill>
                <a:latin typeface="Arial" panose="020B0604020202020204"/>
                <a:ea typeface="DejaVu Sans" panose="020B0603030804020204"/>
              </a:rPr>
              <a:t>Belt Transect</a:t>
            </a:r>
            <a:endParaRPr lang="en-GB" sz="1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Symbol" panose="05050102010706020507"/>
              <a:buChar char=""/>
            </a:pPr>
            <a:r>
              <a:rPr lang="en-GB" sz="2400" b="0" strike="noStrike" spc="-1" dirty="0">
                <a:solidFill>
                  <a:srgbClr val="000000"/>
                </a:solidFill>
                <a:uFill>
                  <a:solidFill>
                    <a:srgbClr val="FFFFFF"/>
                  </a:solidFill>
                </a:uFill>
                <a:latin typeface="Arial" panose="020B0604020202020204"/>
                <a:ea typeface="DejaVu Sans" panose="020B0603030804020204"/>
              </a:rPr>
              <a:t>As above but widening and continuous in a unbroken manner</a:t>
            </a:r>
            <a:endParaRPr lang="en-GB" sz="1800" b="0" strike="noStrike" spc="-1" dirty="0">
              <a:solidFill>
                <a:srgbClr val="000000"/>
              </a:solidFill>
              <a:uFill>
                <a:solidFill>
                  <a:srgbClr val="FFFFFF"/>
                </a:solidFill>
              </a:uFill>
              <a:latin typeface="Arial" panose="020B0604020202020204"/>
            </a:endParaRPr>
          </a:p>
          <a:p>
            <a:pPr>
              <a:lnSpc>
                <a:spcPct val="200000"/>
              </a:lnSpc>
            </a:pPr>
            <a:endParaRPr lang="en-GB" sz="1800" b="0" strike="noStrike" spc="-1" dirty="0">
              <a:solidFill>
                <a:srgbClr val="000000"/>
              </a:solidFill>
              <a:uFill>
                <a:solidFill>
                  <a:srgbClr val="FFFFFF"/>
                </a:solidFill>
              </a:uFill>
              <a:latin typeface="Arial" panose="020B0604020202020204"/>
            </a:endParaRPr>
          </a:p>
          <a:p>
            <a:pPr marL="342900" indent="-341630">
              <a:lnSpc>
                <a:spcPct val="100000"/>
              </a:lnSpc>
            </a:pPr>
            <a:r>
              <a:rPr lang="en-GB" sz="2400" b="1" strike="noStrike" spc="-1" dirty="0">
                <a:solidFill>
                  <a:srgbClr val="000000"/>
                </a:solidFill>
                <a:uFill>
                  <a:solidFill>
                    <a:srgbClr val="FFFFFF"/>
                  </a:solidFill>
                </a:uFill>
                <a:latin typeface="Arial" panose="020B0604020202020204"/>
                <a:ea typeface="DejaVu Sans" panose="020B0603030804020204"/>
              </a:rPr>
              <a:t>Interrupted Belt Transect </a:t>
            </a:r>
            <a:endParaRPr lang="en-GB" sz="1800" b="0" strike="noStrike" spc="-1" dirty="0">
              <a:solidFill>
                <a:srgbClr val="000000"/>
              </a:solidFill>
              <a:uFill>
                <a:solidFill>
                  <a:srgbClr val="FFFFFF"/>
                </a:solidFill>
              </a:uFill>
              <a:latin typeface="Arial" panose="020B0604020202020204"/>
            </a:endParaRPr>
          </a:p>
          <a:p>
            <a:pPr marL="342900" indent="-341630">
              <a:lnSpc>
                <a:spcPct val="100000"/>
              </a:lnSpc>
              <a:buClr>
                <a:srgbClr val="000000"/>
              </a:buClr>
              <a:buFont typeface="Symbol" panose="05050102010706020507"/>
              <a:buChar char=""/>
            </a:pPr>
            <a:r>
              <a:rPr lang="en-GB" sz="2400" b="0" strike="noStrike" spc="-1" dirty="0">
                <a:solidFill>
                  <a:srgbClr val="000000"/>
                </a:solidFill>
                <a:uFill>
                  <a:solidFill>
                    <a:srgbClr val="FFFFFF"/>
                  </a:solidFill>
                </a:uFill>
                <a:latin typeface="Arial" panose="020B0604020202020204"/>
                <a:ea typeface="DejaVu Sans" panose="020B0603030804020204"/>
              </a:rPr>
              <a:t>Defined intervals</a:t>
            </a:r>
            <a:endParaRPr lang="en-GB" sz="1800" b="0" strike="noStrike" spc="-1" dirty="0">
              <a:solidFill>
                <a:srgbClr val="000000"/>
              </a:solidFill>
              <a:uFill>
                <a:solidFill>
                  <a:srgbClr val="FFFFFF"/>
                </a:solidFill>
              </a:uFill>
              <a:latin typeface="Arial" panose="020B0604020202020204"/>
            </a:endParaRPr>
          </a:p>
        </p:txBody>
      </p:sp>
      <p:sp>
        <p:nvSpPr>
          <p:cNvPr id="146" name="CustomShape 3"/>
          <p:cNvSpPr/>
          <p:nvPr/>
        </p:nvSpPr>
        <p:spPr>
          <a:xfrm>
            <a:off x="166073" y="1196640"/>
            <a:ext cx="8817505"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2900" indent="-341630">
              <a:lnSpc>
                <a:spcPct val="100000"/>
              </a:lnSpc>
            </a:pPr>
            <a:r>
              <a:rPr lang="en-GB" sz="2400" b="0" strike="noStrike" spc="-1" dirty="0">
                <a:solidFill>
                  <a:srgbClr val="000000"/>
                </a:solidFill>
                <a:uFill>
                  <a:solidFill>
                    <a:srgbClr val="FFFFFF"/>
                  </a:solidFill>
                </a:uFill>
                <a:latin typeface="Arial" panose="020B0604020202020204"/>
                <a:ea typeface="DejaVu Sans" panose="020B0603030804020204"/>
              </a:rPr>
              <a:t>	A </a:t>
            </a:r>
            <a:r>
              <a:rPr lang="en-GB" sz="2400" b="1" strike="noStrike" spc="-1" dirty="0">
                <a:solidFill>
                  <a:srgbClr val="000000"/>
                </a:solidFill>
                <a:uFill>
                  <a:solidFill>
                    <a:srgbClr val="FFFFFF"/>
                  </a:solidFill>
                </a:uFill>
                <a:latin typeface="Arial" panose="020B0604020202020204"/>
                <a:ea typeface="DejaVu Sans" panose="020B0603030804020204"/>
              </a:rPr>
              <a:t>line</a:t>
            </a:r>
            <a:r>
              <a:rPr lang="en-GB" sz="2400" b="0" strike="noStrike" spc="-1" dirty="0">
                <a:solidFill>
                  <a:srgbClr val="000000"/>
                </a:solidFill>
                <a:uFill>
                  <a:solidFill>
                    <a:srgbClr val="FFFFFF"/>
                  </a:solidFill>
                </a:uFill>
                <a:latin typeface="Arial" panose="020B0604020202020204"/>
                <a:ea typeface="DejaVu Sans" panose="020B0603030804020204"/>
              </a:rPr>
              <a:t> of investigation to identify </a:t>
            </a:r>
            <a:r>
              <a:rPr lang="en-GB" sz="2400" b="1" strike="noStrike" spc="-1" dirty="0">
                <a:solidFill>
                  <a:srgbClr val="000000"/>
                </a:solidFill>
                <a:uFill>
                  <a:solidFill>
                    <a:srgbClr val="FFFFFF"/>
                  </a:solidFill>
                </a:uFill>
                <a:latin typeface="Arial" panose="020B0604020202020204"/>
                <a:ea typeface="DejaVu Sans" panose="020B0603030804020204"/>
              </a:rPr>
              <a:t>spatial</a:t>
            </a:r>
            <a:r>
              <a:rPr lang="en-GB" sz="2400" b="0" strike="noStrike" spc="-1" dirty="0">
                <a:solidFill>
                  <a:srgbClr val="000000"/>
                </a:solidFill>
                <a:uFill>
                  <a:solidFill>
                    <a:srgbClr val="FFFFFF"/>
                  </a:solidFill>
                </a:uFill>
                <a:latin typeface="Arial" panose="020B0604020202020204"/>
                <a:ea typeface="DejaVu Sans" panose="020B0603030804020204"/>
              </a:rPr>
              <a:t> changes in variables</a:t>
            </a:r>
            <a:endParaRPr lang="en-GB" sz="1800" b="0" strike="noStrike" spc="-1" dirty="0">
              <a:solidFill>
                <a:srgbClr val="000000"/>
              </a:solidFill>
              <a:uFill>
                <a:solidFill>
                  <a:srgbClr val="FFFFFF"/>
                </a:solidFill>
              </a:uFill>
              <a:latin typeface="Arial" panose="020B0604020202020204"/>
            </a:endParaRPr>
          </a:p>
        </p:txBody>
      </p:sp>
    </p:spTree>
    <p:extLst>
      <p:ext uri="{BB962C8B-B14F-4D97-AF65-F5344CB8AC3E}">
        <p14:creationId xmlns:p14="http://schemas.microsoft.com/office/powerpoint/2010/main" val="38132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Layout- before you go</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2184064" y="1336431"/>
            <a:ext cx="4928384" cy="5533289"/>
            <a:chOff x="2184064" y="1336431"/>
            <a:chExt cx="4928384" cy="5533289"/>
          </a:xfrm>
        </p:grpSpPr>
        <p:cxnSp>
          <p:nvCxnSpPr>
            <p:cNvPr id="7" name="Straight Connector 6"/>
            <p:cNvCxnSpPr/>
            <p:nvPr/>
          </p:nvCxnSpPr>
          <p:spPr>
            <a:xfrm>
              <a:off x="2184064" y="133643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380" y="134815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365824" y="1451428"/>
            <a:ext cx="4209143" cy="369332"/>
          </a:xfrm>
          <a:prstGeom prst="rect">
            <a:avLst/>
          </a:prstGeom>
          <a:noFill/>
        </p:spPr>
        <p:txBody>
          <a:bodyPr wrap="square" rtlCol="0">
            <a:spAutoFit/>
          </a:bodyPr>
          <a:lstStyle/>
          <a:p>
            <a:r>
              <a:rPr lang="en-GB" dirty="0"/>
              <a:t>Title</a:t>
            </a:r>
          </a:p>
        </p:txBody>
      </p:sp>
      <p:sp>
        <p:nvSpPr>
          <p:cNvPr id="9" name="TextBox 8"/>
          <p:cNvSpPr txBox="1"/>
          <p:nvPr/>
        </p:nvSpPr>
        <p:spPr>
          <a:xfrm>
            <a:off x="7249867" y="1429656"/>
            <a:ext cx="878134" cy="369332"/>
          </a:xfrm>
          <a:prstGeom prst="rect">
            <a:avLst/>
          </a:prstGeom>
          <a:noFill/>
        </p:spPr>
        <p:txBody>
          <a:bodyPr wrap="square" rtlCol="0">
            <a:spAutoFit/>
          </a:bodyPr>
          <a:lstStyle/>
          <a:p>
            <a:r>
              <a:rPr lang="en-GB" dirty="0"/>
              <a:t>Date</a:t>
            </a:r>
          </a:p>
        </p:txBody>
      </p:sp>
      <p:sp>
        <p:nvSpPr>
          <p:cNvPr id="11" name="TextBox 10"/>
          <p:cNvSpPr txBox="1"/>
          <p:nvPr/>
        </p:nvSpPr>
        <p:spPr>
          <a:xfrm>
            <a:off x="2329538" y="2198910"/>
            <a:ext cx="4209143" cy="369332"/>
          </a:xfrm>
          <a:prstGeom prst="rect">
            <a:avLst/>
          </a:prstGeom>
          <a:noFill/>
        </p:spPr>
        <p:txBody>
          <a:bodyPr wrap="square" rtlCol="0">
            <a:spAutoFit/>
          </a:bodyPr>
          <a:lstStyle/>
          <a:p>
            <a:r>
              <a:rPr lang="en-GB" dirty="0"/>
              <a:t>Overall aim of the day</a:t>
            </a:r>
          </a:p>
        </p:txBody>
      </p:sp>
      <p:sp>
        <p:nvSpPr>
          <p:cNvPr id="12" name="TextBox 11"/>
          <p:cNvSpPr txBox="1"/>
          <p:nvPr/>
        </p:nvSpPr>
        <p:spPr>
          <a:xfrm>
            <a:off x="2344056" y="3084256"/>
            <a:ext cx="4209143" cy="369332"/>
          </a:xfrm>
          <a:prstGeom prst="rect">
            <a:avLst/>
          </a:prstGeom>
          <a:noFill/>
        </p:spPr>
        <p:txBody>
          <a:bodyPr wrap="square" rtlCol="0">
            <a:spAutoFit/>
          </a:bodyPr>
          <a:lstStyle/>
          <a:p>
            <a:r>
              <a:rPr lang="en-GB" dirty="0"/>
              <a:t>Weather</a:t>
            </a:r>
          </a:p>
        </p:txBody>
      </p:sp>
      <p:sp>
        <p:nvSpPr>
          <p:cNvPr id="13" name="TextBox 12"/>
          <p:cNvSpPr txBox="1"/>
          <p:nvPr/>
        </p:nvSpPr>
        <p:spPr>
          <a:xfrm>
            <a:off x="2344056" y="4796908"/>
            <a:ext cx="4209143" cy="369332"/>
          </a:xfrm>
          <a:prstGeom prst="rect">
            <a:avLst/>
          </a:prstGeom>
          <a:noFill/>
        </p:spPr>
        <p:txBody>
          <a:bodyPr wrap="square" rtlCol="0">
            <a:spAutoFit/>
          </a:bodyPr>
          <a:lstStyle/>
          <a:p>
            <a:r>
              <a:rPr lang="en-GB" dirty="0"/>
              <a:t>Hazards</a:t>
            </a:r>
          </a:p>
        </p:txBody>
      </p:sp>
      <p:sp>
        <p:nvSpPr>
          <p:cNvPr id="14" name="TextBox 13"/>
          <p:cNvSpPr txBox="1"/>
          <p:nvPr/>
        </p:nvSpPr>
        <p:spPr>
          <a:xfrm>
            <a:off x="2358570" y="3940582"/>
            <a:ext cx="4209143" cy="369332"/>
          </a:xfrm>
          <a:prstGeom prst="rect">
            <a:avLst/>
          </a:prstGeom>
          <a:noFill/>
        </p:spPr>
        <p:txBody>
          <a:bodyPr wrap="square" rtlCol="0">
            <a:spAutoFit/>
          </a:bodyPr>
          <a:lstStyle/>
          <a:p>
            <a:r>
              <a:rPr lang="en-GB" dirty="0"/>
              <a:t>Mood</a:t>
            </a:r>
          </a:p>
        </p:txBody>
      </p:sp>
      <p:sp>
        <p:nvSpPr>
          <p:cNvPr id="15" name="TextBox 14"/>
          <p:cNvSpPr txBox="1"/>
          <p:nvPr/>
        </p:nvSpPr>
        <p:spPr>
          <a:xfrm>
            <a:off x="914419" y="3309225"/>
            <a:ext cx="1146609" cy="646331"/>
          </a:xfrm>
          <a:prstGeom prst="rect">
            <a:avLst/>
          </a:prstGeom>
          <a:noFill/>
        </p:spPr>
        <p:txBody>
          <a:bodyPr wrap="square" rtlCol="0">
            <a:spAutoFit/>
          </a:bodyPr>
          <a:lstStyle/>
          <a:p>
            <a:pPr algn="ctr"/>
            <a:r>
              <a:rPr lang="en-GB" dirty="0"/>
              <a:t>Location Data</a:t>
            </a:r>
          </a:p>
        </p:txBody>
      </p:sp>
      <p:sp>
        <p:nvSpPr>
          <p:cNvPr id="17" name="TextBox 16"/>
          <p:cNvSpPr txBox="1"/>
          <p:nvPr/>
        </p:nvSpPr>
        <p:spPr>
          <a:xfrm>
            <a:off x="2445649" y="5450043"/>
            <a:ext cx="4390578" cy="369332"/>
          </a:xfrm>
          <a:prstGeom prst="rect">
            <a:avLst/>
          </a:prstGeom>
          <a:noFill/>
        </p:spPr>
        <p:txBody>
          <a:bodyPr wrap="square" rtlCol="0">
            <a:spAutoFit/>
          </a:bodyPr>
          <a:lstStyle/>
          <a:p>
            <a:pPr algn="ctr"/>
            <a:r>
              <a:rPr lang="en-GB" dirty="0"/>
              <a:t>Qualitative Data</a:t>
            </a:r>
          </a:p>
        </p:txBody>
      </p:sp>
      <p:sp>
        <p:nvSpPr>
          <p:cNvPr id="18" name="TextBox 17"/>
          <p:cNvSpPr txBox="1"/>
          <p:nvPr/>
        </p:nvSpPr>
        <p:spPr>
          <a:xfrm>
            <a:off x="6952338" y="3352727"/>
            <a:ext cx="1611092" cy="667729"/>
          </a:xfrm>
          <a:prstGeom prst="rect">
            <a:avLst/>
          </a:prstGeom>
          <a:noFill/>
        </p:spPr>
        <p:txBody>
          <a:bodyPr wrap="square" rtlCol="0">
            <a:spAutoFit/>
          </a:bodyPr>
          <a:lstStyle/>
          <a:p>
            <a:pPr algn="ctr"/>
            <a:r>
              <a:rPr lang="en-GB" dirty="0"/>
              <a:t>Quantitative Data</a:t>
            </a:r>
          </a:p>
        </p:txBody>
      </p:sp>
      <p:sp>
        <p:nvSpPr>
          <p:cNvPr id="19" name="TextBox 18"/>
          <p:cNvSpPr txBox="1"/>
          <p:nvPr/>
        </p:nvSpPr>
        <p:spPr>
          <a:xfrm>
            <a:off x="7126492" y="4034980"/>
            <a:ext cx="1262767" cy="923330"/>
          </a:xfrm>
          <a:prstGeom prst="rect">
            <a:avLst/>
          </a:prstGeom>
          <a:noFill/>
        </p:spPr>
        <p:txBody>
          <a:bodyPr wrap="square" rtlCol="0">
            <a:spAutoFit/>
          </a:bodyPr>
          <a:lstStyle/>
          <a:p>
            <a:pPr algn="ctr"/>
            <a:r>
              <a:rPr lang="en-GB" dirty="0"/>
              <a:t>Dip/strike</a:t>
            </a:r>
          </a:p>
          <a:p>
            <a:pPr algn="ctr"/>
            <a:r>
              <a:rPr lang="en-GB" dirty="0"/>
              <a:t>Bedding</a:t>
            </a:r>
          </a:p>
          <a:p>
            <a:pPr algn="ctr"/>
            <a:r>
              <a:rPr lang="en-GB" dirty="0"/>
              <a:t>thickness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Layout- when you get there</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2184064" y="1336431"/>
            <a:ext cx="4928384" cy="5533289"/>
            <a:chOff x="2184064" y="1336431"/>
            <a:chExt cx="4928384" cy="5533289"/>
          </a:xfrm>
        </p:grpSpPr>
        <p:cxnSp>
          <p:nvCxnSpPr>
            <p:cNvPr id="7" name="Straight Connector 6"/>
            <p:cNvCxnSpPr/>
            <p:nvPr/>
          </p:nvCxnSpPr>
          <p:spPr>
            <a:xfrm>
              <a:off x="2184064" y="133643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380" y="134815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914419" y="3309225"/>
            <a:ext cx="1146609" cy="646331"/>
          </a:xfrm>
          <a:prstGeom prst="rect">
            <a:avLst/>
          </a:prstGeom>
          <a:noFill/>
        </p:spPr>
        <p:txBody>
          <a:bodyPr wrap="square" rtlCol="0">
            <a:spAutoFit/>
          </a:bodyPr>
          <a:lstStyle/>
          <a:p>
            <a:pPr algn="ctr"/>
            <a:r>
              <a:rPr lang="en-GB" dirty="0"/>
              <a:t>Location Data</a:t>
            </a:r>
          </a:p>
        </p:txBody>
      </p:sp>
      <p:sp>
        <p:nvSpPr>
          <p:cNvPr id="16" name="TextBox 15"/>
          <p:cNvSpPr txBox="1"/>
          <p:nvPr/>
        </p:nvSpPr>
        <p:spPr>
          <a:xfrm>
            <a:off x="928914" y="1523998"/>
            <a:ext cx="1190171" cy="369332"/>
          </a:xfrm>
          <a:prstGeom prst="rect">
            <a:avLst/>
          </a:prstGeom>
          <a:noFill/>
        </p:spPr>
        <p:txBody>
          <a:bodyPr wrap="square" rtlCol="0">
            <a:spAutoFit/>
          </a:bodyPr>
          <a:lstStyle/>
          <a:p>
            <a:r>
              <a:rPr lang="en-GB" dirty="0"/>
              <a:t>Stop 1-</a:t>
            </a:r>
          </a:p>
        </p:txBody>
      </p:sp>
      <p:sp>
        <p:nvSpPr>
          <p:cNvPr id="17" name="TextBox 16"/>
          <p:cNvSpPr txBox="1"/>
          <p:nvPr/>
        </p:nvSpPr>
        <p:spPr>
          <a:xfrm>
            <a:off x="870856" y="2053762"/>
            <a:ext cx="1328060" cy="646331"/>
          </a:xfrm>
          <a:prstGeom prst="rect">
            <a:avLst/>
          </a:prstGeom>
          <a:noFill/>
        </p:spPr>
        <p:txBody>
          <a:bodyPr wrap="square" rtlCol="0">
            <a:spAutoFit/>
          </a:bodyPr>
          <a:lstStyle/>
          <a:p>
            <a:pPr algn="ctr"/>
            <a:r>
              <a:rPr lang="en-GB" dirty="0"/>
              <a:t>Grid Reference</a:t>
            </a:r>
          </a:p>
        </p:txBody>
      </p:sp>
      <p:sp>
        <p:nvSpPr>
          <p:cNvPr id="18" name="TextBox 17"/>
          <p:cNvSpPr txBox="1"/>
          <p:nvPr/>
        </p:nvSpPr>
        <p:spPr>
          <a:xfrm>
            <a:off x="2256948" y="1487716"/>
            <a:ext cx="5101791" cy="646331"/>
          </a:xfrm>
          <a:prstGeom prst="rect">
            <a:avLst/>
          </a:prstGeom>
          <a:noFill/>
        </p:spPr>
        <p:txBody>
          <a:bodyPr wrap="square" rtlCol="0">
            <a:spAutoFit/>
          </a:bodyPr>
          <a:lstStyle/>
          <a:p>
            <a:r>
              <a:rPr lang="en-GB" dirty="0"/>
              <a:t>Description of location and outcrop using key features e.g. House names</a:t>
            </a:r>
          </a:p>
        </p:txBody>
      </p:sp>
      <p:sp>
        <p:nvSpPr>
          <p:cNvPr id="19" name="TextBox 18"/>
          <p:cNvSpPr txBox="1"/>
          <p:nvPr/>
        </p:nvSpPr>
        <p:spPr>
          <a:xfrm>
            <a:off x="2264208" y="2336788"/>
            <a:ext cx="4804249" cy="646331"/>
          </a:xfrm>
          <a:prstGeom prst="rect">
            <a:avLst/>
          </a:prstGeom>
          <a:noFill/>
        </p:spPr>
        <p:txBody>
          <a:bodyPr wrap="square" rtlCol="0">
            <a:spAutoFit/>
          </a:bodyPr>
          <a:lstStyle/>
          <a:p>
            <a:r>
              <a:rPr lang="en-GB" dirty="0"/>
              <a:t>Any changes in weather, mood and site specific hazards</a:t>
            </a:r>
          </a:p>
        </p:txBody>
      </p:sp>
      <p:sp>
        <p:nvSpPr>
          <p:cNvPr id="20" name="TextBox 19"/>
          <p:cNvSpPr txBox="1"/>
          <p:nvPr/>
        </p:nvSpPr>
        <p:spPr>
          <a:xfrm>
            <a:off x="2256954" y="3185860"/>
            <a:ext cx="4804249" cy="369332"/>
          </a:xfrm>
          <a:prstGeom prst="rect">
            <a:avLst/>
          </a:prstGeom>
          <a:noFill/>
        </p:spPr>
        <p:txBody>
          <a:bodyPr wrap="square" rtlCol="0">
            <a:spAutoFit/>
          </a:bodyPr>
          <a:lstStyle/>
          <a:p>
            <a:r>
              <a:rPr lang="en-GB" dirty="0"/>
              <a:t>Aims at specific site location</a:t>
            </a:r>
          </a:p>
        </p:txBody>
      </p:sp>
      <p:sp>
        <p:nvSpPr>
          <p:cNvPr id="21" name="TextBox 20"/>
          <p:cNvSpPr txBox="1"/>
          <p:nvPr/>
        </p:nvSpPr>
        <p:spPr>
          <a:xfrm>
            <a:off x="2264208" y="3860758"/>
            <a:ext cx="4804249" cy="1200329"/>
          </a:xfrm>
          <a:prstGeom prst="rect">
            <a:avLst/>
          </a:prstGeom>
          <a:noFill/>
        </p:spPr>
        <p:txBody>
          <a:bodyPr wrap="square" rtlCol="0">
            <a:spAutoFit/>
          </a:bodyPr>
          <a:lstStyle/>
          <a:p>
            <a:r>
              <a:rPr lang="en-GB" dirty="0"/>
              <a:t>Now we are ready to describe the rocks. Useful tip can be to use headings and subheadings to separate out the notebook and keep it tidier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Layout- observations</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2184064" y="1336431"/>
            <a:ext cx="4928384" cy="5533289"/>
            <a:chOff x="2184064" y="1336431"/>
            <a:chExt cx="4928384" cy="5533289"/>
          </a:xfrm>
        </p:grpSpPr>
        <p:cxnSp>
          <p:nvCxnSpPr>
            <p:cNvPr id="7" name="Straight Connector 6"/>
            <p:cNvCxnSpPr/>
            <p:nvPr/>
          </p:nvCxnSpPr>
          <p:spPr>
            <a:xfrm>
              <a:off x="2184064" y="133643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380" y="134815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28914" y="1451428"/>
            <a:ext cx="1190171" cy="369332"/>
          </a:xfrm>
          <a:prstGeom prst="rect">
            <a:avLst/>
          </a:prstGeom>
          <a:noFill/>
        </p:spPr>
        <p:txBody>
          <a:bodyPr wrap="square" rtlCol="0">
            <a:spAutoFit/>
          </a:bodyPr>
          <a:lstStyle/>
          <a:p>
            <a:r>
              <a:rPr lang="en-GB" dirty="0"/>
              <a:t>Stop 1-</a:t>
            </a:r>
          </a:p>
        </p:txBody>
      </p:sp>
      <p:sp>
        <p:nvSpPr>
          <p:cNvPr id="17" name="TextBox 16"/>
          <p:cNvSpPr txBox="1"/>
          <p:nvPr/>
        </p:nvSpPr>
        <p:spPr>
          <a:xfrm>
            <a:off x="870856" y="1850566"/>
            <a:ext cx="1328060" cy="646331"/>
          </a:xfrm>
          <a:prstGeom prst="rect">
            <a:avLst/>
          </a:prstGeom>
          <a:noFill/>
        </p:spPr>
        <p:txBody>
          <a:bodyPr wrap="square" rtlCol="0">
            <a:spAutoFit/>
          </a:bodyPr>
          <a:lstStyle/>
          <a:p>
            <a:pPr algn="ctr"/>
            <a:r>
              <a:rPr lang="en-GB" dirty="0"/>
              <a:t>Grid Reference</a:t>
            </a:r>
          </a:p>
        </p:txBody>
      </p:sp>
      <p:sp>
        <p:nvSpPr>
          <p:cNvPr id="18" name="TextBox 17"/>
          <p:cNvSpPr txBox="1"/>
          <p:nvPr/>
        </p:nvSpPr>
        <p:spPr>
          <a:xfrm>
            <a:off x="2256948" y="1458688"/>
            <a:ext cx="5101791" cy="369332"/>
          </a:xfrm>
          <a:prstGeom prst="rect">
            <a:avLst/>
          </a:prstGeom>
          <a:noFill/>
        </p:spPr>
        <p:txBody>
          <a:bodyPr wrap="square" rtlCol="0">
            <a:spAutoFit/>
          </a:bodyPr>
          <a:lstStyle/>
          <a:p>
            <a:r>
              <a:rPr lang="en-GB" b="1" dirty="0"/>
              <a:t>Site Introduction</a:t>
            </a:r>
          </a:p>
        </p:txBody>
      </p:sp>
      <p:sp>
        <p:nvSpPr>
          <p:cNvPr id="19" name="TextBox 18"/>
          <p:cNvSpPr txBox="1"/>
          <p:nvPr/>
        </p:nvSpPr>
        <p:spPr>
          <a:xfrm>
            <a:off x="2336780" y="3062505"/>
            <a:ext cx="4804249" cy="369332"/>
          </a:xfrm>
          <a:prstGeom prst="rect">
            <a:avLst/>
          </a:prstGeom>
          <a:noFill/>
        </p:spPr>
        <p:txBody>
          <a:bodyPr wrap="square" rtlCol="0">
            <a:spAutoFit/>
          </a:bodyPr>
          <a:lstStyle/>
          <a:p>
            <a:r>
              <a:rPr lang="en-GB" dirty="0"/>
              <a:t>Colour</a:t>
            </a:r>
          </a:p>
        </p:txBody>
      </p:sp>
      <p:sp>
        <p:nvSpPr>
          <p:cNvPr id="12" name="TextBox 11"/>
          <p:cNvSpPr txBox="1"/>
          <p:nvPr/>
        </p:nvSpPr>
        <p:spPr>
          <a:xfrm>
            <a:off x="2264208" y="1930396"/>
            <a:ext cx="5101791" cy="369332"/>
          </a:xfrm>
          <a:prstGeom prst="rect">
            <a:avLst/>
          </a:prstGeom>
          <a:noFill/>
        </p:spPr>
        <p:txBody>
          <a:bodyPr wrap="square" rtlCol="0">
            <a:spAutoFit/>
          </a:bodyPr>
          <a:lstStyle/>
          <a:p>
            <a:r>
              <a:rPr lang="en-GB" b="1" dirty="0"/>
              <a:t>Macro Observations</a:t>
            </a:r>
          </a:p>
        </p:txBody>
      </p:sp>
      <p:sp>
        <p:nvSpPr>
          <p:cNvPr id="13" name="TextBox 12"/>
          <p:cNvSpPr txBox="1"/>
          <p:nvPr/>
        </p:nvSpPr>
        <p:spPr>
          <a:xfrm>
            <a:off x="2344039" y="4230911"/>
            <a:ext cx="4804249" cy="369332"/>
          </a:xfrm>
          <a:prstGeom prst="rect">
            <a:avLst/>
          </a:prstGeom>
          <a:noFill/>
        </p:spPr>
        <p:txBody>
          <a:bodyPr wrap="square" rtlCol="0">
            <a:spAutoFit/>
          </a:bodyPr>
          <a:lstStyle/>
          <a:p>
            <a:r>
              <a:rPr lang="en-GB" dirty="0"/>
              <a:t>Tectonic Structures</a:t>
            </a:r>
          </a:p>
        </p:txBody>
      </p:sp>
      <p:sp>
        <p:nvSpPr>
          <p:cNvPr id="14" name="TextBox 13"/>
          <p:cNvSpPr txBox="1"/>
          <p:nvPr/>
        </p:nvSpPr>
        <p:spPr>
          <a:xfrm>
            <a:off x="2322264" y="2510964"/>
            <a:ext cx="4804249" cy="369332"/>
          </a:xfrm>
          <a:prstGeom prst="rect">
            <a:avLst/>
          </a:prstGeom>
          <a:noFill/>
        </p:spPr>
        <p:txBody>
          <a:bodyPr wrap="square" rtlCol="0">
            <a:spAutoFit/>
          </a:bodyPr>
          <a:lstStyle/>
          <a:p>
            <a:r>
              <a:rPr lang="en-GB" dirty="0"/>
              <a:t>How many rock types? Contacts?</a:t>
            </a:r>
          </a:p>
        </p:txBody>
      </p:sp>
      <p:sp>
        <p:nvSpPr>
          <p:cNvPr id="20" name="TextBox 19"/>
          <p:cNvSpPr txBox="1"/>
          <p:nvPr/>
        </p:nvSpPr>
        <p:spPr>
          <a:xfrm>
            <a:off x="2358554" y="4796971"/>
            <a:ext cx="4804249" cy="369332"/>
          </a:xfrm>
          <a:prstGeom prst="rect">
            <a:avLst/>
          </a:prstGeom>
          <a:noFill/>
        </p:spPr>
        <p:txBody>
          <a:bodyPr wrap="square" rtlCol="0">
            <a:spAutoFit/>
          </a:bodyPr>
          <a:lstStyle/>
          <a:p>
            <a:r>
              <a:rPr lang="en-GB" dirty="0"/>
              <a:t>Sedimentary Structures/Features</a:t>
            </a:r>
          </a:p>
        </p:txBody>
      </p:sp>
      <p:sp>
        <p:nvSpPr>
          <p:cNvPr id="21" name="TextBox 20"/>
          <p:cNvSpPr txBox="1"/>
          <p:nvPr/>
        </p:nvSpPr>
        <p:spPr>
          <a:xfrm>
            <a:off x="2336780" y="3643077"/>
            <a:ext cx="4804249" cy="369332"/>
          </a:xfrm>
          <a:prstGeom prst="rect">
            <a:avLst/>
          </a:prstGeom>
          <a:noFill/>
        </p:spPr>
        <p:txBody>
          <a:bodyPr wrap="square" rtlCol="0">
            <a:spAutoFit/>
          </a:bodyPr>
          <a:lstStyle/>
          <a:p>
            <a:r>
              <a:rPr lang="en-GB" dirty="0"/>
              <a:t>Bedding? Is it? What scale?</a:t>
            </a:r>
          </a:p>
        </p:txBody>
      </p:sp>
      <p:sp>
        <p:nvSpPr>
          <p:cNvPr id="23" name="TextBox 22"/>
          <p:cNvSpPr txBox="1"/>
          <p:nvPr/>
        </p:nvSpPr>
        <p:spPr>
          <a:xfrm>
            <a:off x="2307751" y="5878284"/>
            <a:ext cx="4804249" cy="369332"/>
          </a:xfrm>
          <a:prstGeom prst="rect">
            <a:avLst/>
          </a:prstGeom>
          <a:noFill/>
        </p:spPr>
        <p:txBody>
          <a:bodyPr wrap="square" rtlCol="0">
            <a:spAutoFit/>
          </a:bodyPr>
          <a:lstStyle/>
          <a:p>
            <a:r>
              <a:rPr lang="en-GB" b="1" dirty="0"/>
              <a:t>Key Question: Granular or crystalline?</a:t>
            </a:r>
          </a:p>
        </p:txBody>
      </p:sp>
      <p:sp>
        <p:nvSpPr>
          <p:cNvPr id="25" name="TextBox 24"/>
          <p:cNvSpPr txBox="1"/>
          <p:nvPr/>
        </p:nvSpPr>
        <p:spPr>
          <a:xfrm>
            <a:off x="2336786" y="5355763"/>
            <a:ext cx="4804249" cy="369332"/>
          </a:xfrm>
          <a:prstGeom prst="rect">
            <a:avLst/>
          </a:prstGeom>
          <a:noFill/>
        </p:spPr>
        <p:txBody>
          <a:bodyPr wrap="square" rtlCol="0">
            <a:spAutoFit/>
          </a:bodyPr>
          <a:lstStyle/>
          <a:p>
            <a:r>
              <a:rPr lang="en-GB" dirty="0"/>
              <a:t>Other notable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P spid="14" grpId="0"/>
      <p:bldP spid="20" grpId="0"/>
      <p:bldP spid="21"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Layout- observations</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2184064" y="1336431"/>
            <a:ext cx="4928384" cy="5533289"/>
            <a:chOff x="2184064" y="1336431"/>
            <a:chExt cx="4928384" cy="5533289"/>
          </a:xfrm>
        </p:grpSpPr>
        <p:cxnSp>
          <p:nvCxnSpPr>
            <p:cNvPr id="7" name="Straight Connector 6"/>
            <p:cNvCxnSpPr/>
            <p:nvPr/>
          </p:nvCxnSpPr>
          <p:spPr>
            <a:xfrm>
              <a:off x="2184064" y="133643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380" y="134815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28914" y="1451428"/>
            <a:ext cx="1190171" cy="369332"/>
          </a:xfrm>
          <a:prstGeom prst="rect">
            <a:avLst/>
          </a:prstGeom>
          <a:noFill/>
        </p:spPr>
        <p:txBody>
          <a:bodyPr wrap="square" rtlCol="0">
            <a:spAutoFit/>
          </a:bodyPr>
          <a:lstStyle/>
          <a:p>
            <a:r>
              <a:rPr lang="en-GB" dirty="0"/>
              <a:t>Stop 1-</a:t>
            </a:r>
          </a:p>
        </p:txBody>
      </p:sp>
      <p:sp>
        <p:nvSpPr>
          <p:cNvPr id="17" name="TextBox 16"/>
          <p:cNvSpPr txBox="1"/>
          <p:nvPr/>
        </p:nvSpPr>
        <p:spPr>
          <a:xfrm>
            <a:off x="870856" y="1850566"/>
            <a:ext cx="1328060" cy="646331"/>
          </a:xfrm>
          <a:prstGeom prst="rect">
            <a:avLst/>
          </a:prstGeom>
          <a:noFill/>
        </p:spPr>
        <p:txBody>
          <a:bodyPr wrap="square" rtlCol="0">
            <a:spAutoFit/>
          </a:bodyPr>
          <a:lstStyle/>
          <a:p>
            <a:pPr algn="ctr"/>
            <a:r>
              <a:rPr lang="en-GB" dirty="0"/>
              <a:t>Grid Reference</a:t>
            </a:r>
          </a:p>
        </p:txBody>
      </p:sp>
      <p:sp>
        <p:nvSpPr>
          <p:cNvPr id="18" name="TextBox 17"/>
          <p:cNvSpPr txBox="1"/>
          <p:nvPr/>
        </p:nvSpPr>
        <p:spPr>
          <a:xfrm>
            <a:off x="2242434" y="1415146"/>
            <a:ext cx="5101791" cy="369332"/>
          </a:xfrm>
          <a:prstGeom prst="rect">
            <a:avLst/>
          </a:prstGeom>
          <a:noFill/>
        </p:spPr>
        <p:txBody>
          <a:bodyPr wrap="square" rtlCol="0">
            <a:spAutoFit/>
          </a:bodyPr>
          <a:lstStyle/>
          <a:p>
            <a:r>
              <a:rPr lang="en-GB" b="1" dirty="0"/>
              <a:t>Site Introduction</a:t>
            </a:r>
          </a:p>
        </p:txBody>
      </p:sp>
      <p:sp>
        <p:nvSpPr>
          <p:cNvPr id="12" name="TextBox 11"/>
          <p:cNvSpPr txBox="1"/>
          <p:nvPr/>
        </p:nvSpPr>
        <p:spPr>
          <a:xfrm>
            <a:off x="2264208" y="1770742"/>
            <a:ext cx="5101791" cy="369332"/>
          </a:xfrm>
          <a:prstGeom prst="rect">
            <a:avLst/>
          </a:prstGeom>
          <a:noFill/>
        </p:spPr>
        <p:txBody>
          <a:bodyPr wrap="square" rtlCol="0">
            <a:spAutoFit/>
          </a:bodyPr>
          <a:lstStyle/>
          <a:p>
            <a:r>
              <a:rPr lang="en-GB" b="1" dirty="0"/>
              <a:t>Macro Observations</a:t>
            </a:r>
          </a:p>
        </p:txBody>
      </p:sp>
      <p:sp>
        <p:nvSpPr>
          <p:cNvPr id="14" name="TextBox 13"/>
          <p:cNvSpPr txBox="1"/>
          <p:nvPr/>
        </p:nvSpPr>
        <p:spPr>
          <a:xfrm>
            <a:off x="2293237" y="2598049"/>
            <a:ext cx="4804249" cy="1200329"/>
          </a:xfrm>
          <a:prstGeom prst="rect">
            <a:avLst/>
          </a:prstGeom>
          <a:noFill/>
        </p:spPr>
        <p:txBody>
          <a:bodyPr wrap="square" rtlCol="0">
            <a:spAutoFit/>
          </a:bodyPr>
          <a:lstStyle/>
          <a:p>
            <a:r>
              <a:rPr lang="en-GB" dirty="0"/>
              <a:t>Sedimentary:</a:t>
            </a:r>
          </a:p>
          <a:p>
            <a:r>
              <a:rPr lang="en-GB" dirty="0"/>
              <a:t>C			S</a:t>
            </a:r>
          </a:p>
          <a:p>
            <a:r>
              <a:rPr lang="en-GB" dirty="0"/>
              <a:t>C			S</a:t>
            </a:r>
          </a:p>
          <a:p>
            <a:r>
              <a:rPr lang="en-GB" dirty="0"/>
              <a:t>C			S</a:t>
            </a:r>
          </a:p>
        </p:txBody>
      </p:sp>
      <p:sp>
        <p:nvSpPr>
          <p:cNvPr id="21" name="TextBox 20"/>
          <p:cNvSpPr txBox="1"/>
          <p:nvPr/>
        </p:nvSpPr>
        <p:spPr>
          <a:xfrm>
            <a:off x="2278723" y="3933362"/>
            <a:ext cx="4804249" cy="1200329"/>
          </a:xfrm>
          <a:prstGeom prst="rect">
            <a:avLst/>
          </a:prstGeom>
          <a:noFill/>
        </p:spPr>
        <p:txBody>
          <a:bodyPr wrap="square" rtlCol="0">
            <a:spAutoFit/>
          </a:bodyPr>
          <a:lstStyle/>
          <a:p>
            <a:r>
              <a:rPr lang="en-GB" dirty="0"/>
              <a:t>Igneous/Metamorphic:</a:t>
            </a:r>
          </a:p>
          <a:p>
            <a:r>
              <a:rPr lang="en-GB" dirty="0"/>
              <a:t>C			S</a:t>
            </a:r>
          </a:p>
          <a:p>
            <a:r>
              <a:rPr lang="en-GB" dirty="0"/>
              <a:t>C			S</a:t>
            </a:r>
          </a:p>
          <a:p>
            <a:r>
              <a:rPr lang="en-GB" dirty="0"/>
              <a:t>T</a:t>
            </a:r>
          </a:p>
        </p:txBody>
      </p:sp>
      <p:sp>
        <p:nvSpPr>
          <p:cNvPr id="23" name="TextBox 22"/>
          <p:cNvSpPr txBox="1"/>
          <p:nvPr/>
        </p:nvSpPr>
        <p:spPr>
          <a:xfrm>
            <a:off x="2307751" y="5486406"/>
            <a:ext cx="4804249" cy="369332"/>
          </a:xfrm>
          <a:prstGeom prst="rect">
            <a:avLst/>
          </a:prstGeom>
          <a:noFill/>
        </p:spPr>
        <p:txBody>
          <a:bodyPr wrap="square" rtlCol="0">
            <a:spAutoFit/>
          </a:bodyPr>
          <a:lstStyle/>
          <a:p>
            <a:r>
              <a:rPr lang="en-GB" b="1" dirty="0"/>
              <a:t>Be specific as possible and use crib cards</a:t>
            </a:r>
          </a:p>
        </p:txBody>
      </p:sp>
      <p:sp>
        <p:nvSpPr>
          <p:cNvPr id="22" name="TextBox 21"/>
          <p:cNvSpPr txBox="1"/>
          <p:nvPr/>
        </p:nvSpPr>
        <p:spPr>
          <a:xfrm>
            <a:off x="2256954" y="2155366"/>
            <a:ext cx="5101791" cy="369332"/>
          </a:xfrm>
          <a:prstGeom prst="rect">
            <a:avLst/>
          </a:prstGeom>
          <a:noFill/>
        </p:spPr>
        <p:txBody>
          <a:bodyPr wrap="square" rtlCol="0">
            <a:spAutoFit/>
          </a:bodyPr>
          <a:lstStyle/>
          <a:p>
            <a:r>
              <a:rPr lang="en-GB" b="1" dirty="0"/>
              <a:t>Micro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600"/>
            <a:ext cx="8229240" cy="1144800"/>
          </a:xfrm>
        </p:spPr>
        <p:txBody>
          <a:bodyPr/>
          <a:lstStyle/>
          <a:p>
            <a:pPr algn="l" rtl="0"/>
            <a:r>
              <a:rPr lang="en-GB" altLang="en-US" sz="3600" b="1" kern="1200" dirty="0">
                <a:solidFill>
                  <a:schemeClr val="tx1"/>
                </a:solidFill>
                <a:latin typeface="+mn-lt"/>
                <a:ea typeface="+mn-ea"/>
                <a:cs typeface="+mn-cs"/>
              </a:rPr>
              <a:t>Layout- observations</a:t>
            </a:r>
          </a:p>
        </p:txBody>
      </p:sp>
      <p:sp>
        <p:nvSpPr>
          <p:cNvPr id="5" name="Rectangle 4"/>
          <p:cNvSpPr/>
          <p:nvPr/>
        </p:nvSpPr>
        <p:spPr>
          <a:xfrm>
            <a:off x="872197" y="1350498"/>
            <a:ext cx="7526215" cy="5507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2184064" y="1336431"/>
            <a:ext cx="4928384" cy="5533289"/>
            <a:chOff x="2184064" y="1336431"/>
            <a:chExt cx="4928384" cy="5533289"/>
          </a:xfrm>
        </p:grpSpPr>
        <p:cxnSp>
          <p:nvCxnSpPr>
            <p:cNvPr id="7" name="Straight Connector 6"/>
            <p:cNvCxnSpPr/>
            <p:nvPr/>
          </p:nvCxnSpPr>
          <p:spPr>
            <a:xfrm>
              <a:off x="2184064" y="133643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380" y="1348151"/>
              <a:ext cx="14068" cy="5521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28914" y="1451428"/>
            <a:ext cx="1190171" cy="369332"/>
          </a:xfrm>
          <a:prstGeom prst="rect">
            <a:avLst/>
          </a:prstGeom>
          <a:noFill/>
        </p:spPr>
        <p:txBody>
          <a:bodyPr wrap="square" rtlCol="0">
            <a:spAutoFit/>
          </a:bodyPr>
          <a:lstStyle/>
          <a:p>
            <a:r>
              <a:rPr lang="en-GB" dirty="0"/>
              <a:t>Stop 1-</a:t>
            </a:r>
          </a:p>
        </p:txBody>
      </p:sp>
      <p:sp>
        <p:nvSpPr>
          <p:cNvPr id="17" name="TextBox 16"/>
          <p:cNvSpPr txBox="1"/>
          <p:nvPr/>
        </p:nvSpPr>
        <p:spPr>
          <a:xfrm>
            <a:off x="870856" y="1850566"/>
            <a:ext cx="1328060" cy="646331"/>
          </a:xfrm>
          <a:prstGeom prst="rect">
            <a:avLst/>
          </a:prstGeom>
          <a:noFill/>
        </p:spPr>
        <p:txBody>
          <a:bodyPr wrap="square" rtlCol="0">
            <a:spAutoFit/>
          </a:bodyPr>
          <a:lstStyle/>
          <a:p>
            <a:pPr algn="ctr"/>
            <a:r>
              <a:rPr lang="en-GB" dirty="0"/>
              <a:t>Grid Reference</a:t>
            </a:r>
          </a:p>
        </p:txBody>
      </p:sp>
      <p:sp>
        <p:nvSpPr>
          <p:cNvPr id="18" name="TextBox 17"/>
          <p:cNvSpPr txBox="1"/>
          <p:nvPr/>
        </p:nvSpPr>
        <p:spPr>
          <a:xfrm>
            <a:off x="2242434" y="1415146"/>
            <a:ext cx="5101791" cy="369332"/>
          </a:xfrm>
          <a:prstGeom prst="rect">
            <a:avLst/>
          </a:prstGeom>
          <a:noFill/>
        </p:spPr>
        <p:txBody>
          <a:bodyPr wrap="square" rtlCol="0">
            <a:spAutoFit/>
          </a:bodyPr>
          <a:lstStyle/>
          <a:p>
            <a:r>
              <a:rPr lang="en-GB" b="1" dirty="0"/>
              <a:t>Site Introduction</a:t>
            </a:r>
          </a:p>
        </p:txBody>
      </p:sp>
      <p:sp>
        <p:nvSpPr>
          <p:cNvPr id="12" name="TextBox 11"/>
          <p:cNvSpPr txBox="1"/>
          <p:nvPr/>
        </p:nvSpPr>
        <p:spPr>
          <a:xfrm>
            <a:off x="2264208" y="1770742"/>
            <a:ext cx="5101791" cy="369332"/>
          </a:xfrm>
          <a:prstGeom prst="rect">
            <a:avLst/>
          </a:prstGeom>
          <a:noFill/>
        </p:spPr>
        <p:txBody>
          <a:bodyPr wrap="square" rtlCol="0">
            <a:spAutoFit/>
          </a:bodyPr>
          <a:lstStyle/>
          <a:p>
            <a:r>
              <a:rPr lang="en-GB" b="1" dirty="0"/>
              <a:t>Macro Observations</a:t>
            </a:r>
          </a:p>
        </p:txBody>
      </p:sp>
      <p:sp>
        <p:nvSpPr>
          <p:cNvPr id="14" name="TextBox 13"/>
          <p:cNvSpPr txBox="1"/>
          <p:nvPr/>
        </p:nvSpPr>
        <p:spPr>
          <a:xfrm>
            <a:off x="2264209" y="2583535"/>
            <a:ext cx="4804249" cy="369332"/>
          </a:xfrm>
          <a:prstGeom prst="rect">
            <a:avLst/>
          </a:prstGeom>
          <a:noFill/>
        </p:spPr>
        <p:txBody>
          <a:bodyPr wrap="square" rtlCol="0">
            <a:spAutoFit/>
          </a:bodyPr>
          <a:lstStyle/>
          <a:p>
            <a:r>
              <a:rPr lang="en-GB" b="1" dirty="0"/>
              <a:t>Field Sketches</a:t>
            </a:r>
          </a:p>
        </p:txBody>
      </p:sp>
      <p:sp>
        <p:nvSpPr>
          <p:cNvPr id="21" name="TextBox 20"/>
          <p:cNvSpPr txBox="1"/>
          <p:nvPr/>
        </p:nvSpPr>
        <p:spPr>
          <a:xfrm>
            <a:off x="2322266" y="3106046"/>
            <a:ext cx="4804249" cy="1200329"/>
          </a:xfrm>
          <a:prstGeom prst="rect">
            <a:avLst/>
          </a:prstGeom>
          <a:noFill/>
        </p:spPr>
        <p:txBody>
          <a:bodyPr wrap="square" rtlCol="0">
            <a:spAutoFit/>
          </a:bodyPr>
          <a:lstStyle/>
          <a:p>
            <a:r>
              <a:rPr lang="en-GB" dirty="0"/>
              <a:t>S</a:t>
            </a:r>
          </a:p>
          <a:p>
            <a:r>
              <a:rPr lang="en-GB" dirty="0"/>
              <a:t>N</a:t>
            </a:r>
          </a:p>
          <a:p>
            <a:r>
              <a:rPr lang="en-GB" dirty="0"/>
              <a:t>O</a:t>
            </a:r>
          </a:p>
          <a:p>
            <a:r>
              <a:rPr lang="en-GB" dirty="0"/>
              <a:t>T</a:t>
            </a:r>
          </a:p>
        </p:txBody>
      </p:sp>
      <p:sp>
        <p:nvSpPr>
          <p:cNvPr id="23" name="TextBox 22"/>
          <p:cNvSpPr txBox="1"/>
          <p:nvPr/>
        </p:nvSpPr>
        <p:spPr>
          <a:xfrm>
            <a:off x="2307748" y="4455890"/>
            <a:ext cx="4804249" cy="646331"/>
          </a:xfrm>
          <a:prstGeom prst="rect">
            <a:avLst/>
          </a:prstGeom>
          <a:noFill/>
        </p:spPr>
        <p:txBody>
          <a:bodyPr wrap="square" rtlCol="0">
            <a:spAutoFit/>
          </a:bodyPr>
          <a:lstStyle/>
          <a:p>
            <a:r>
              <a:rPr lang="en-GB" dirty="0"/>
              <a:t>Useful for synthesising both macro and micro observations</a:t>
            </a:r>
          </a:p>
        </p:txBody>
      </p:sp>
      <p:sp>
        <p:nvSpPr>
          <p:cNvPr id="22" name="TextBox 21"/>
          <p:cNvSpPr txBox="1"/>
          <p:nvPr/>
        </p:nvSpPr>
        <p:spPr>
          <a:xfrm>
            <a:off x="2256954" y="2155366"/>
            <a:ext cx="5101791" cy="369332"/>
          </a:xfrm>
          <a:prstGeom prst="rect">
            <a:avLst/>
          </a:prstGeom>
          <a:noFill/>
        </p:spPr>
        <p:txBody>
          <a:bodyPr wrap="square" rtlCol="0">
            <a:spAutoFit/>
          </a:bodyPr>
          <a:lstStyle/>
          <a:p>
            <a:r>
              <a:rPr lang="en-GB" b="1" dirty="0"/>
              <a:t>Micro Observations</a:t>
            </a:r>
          </a:p>
        </p:txBody>
      </p:sp>
      <p:sp>
        <p:nvSpPr>
          <p:cNvPr id="15" name="TextBox 14"/>
          <p:cNvSpPr txBox="1"/>
          <p:nvPr/>
        </p:nvSpPr>
        <p:spPr>
          <a:xfrm>
            <a:off x="892630" y="3287485"/>
            <a:ext cx="1255485" cy="923330"/>
          </a:xfrm>
          <a:prstGeom prst="rect">
            <a:avLst/>
          </a:prstGeom>
          <a:noFill/>
        </p:spPr>
        <p:txBody>
          <a:bodyPr wrap="square" rtlCol="0">
            <a:spAutoFit/>
          </a:bodyPr>
          <a:lstStyle/>
          <a:p>
            <a:pPr algn="ctr"/>
            <a:r>
              <a:rPr lang="en-GB" dirty="0"/>
              <a:t>Camera picture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P spid="1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1917</Words>
  <Application>Microsoft Office PowerPoint</Application>
  <PresentationFormat>On-screen Show (4:3)</PresentationFormat>
  <Paragraphs>342</Paragraphs>
  <Slides>43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Calibri</vt:lpstr>
      <vt:lpstr>StarSymbol</vt:lpstr>
      <vt:lpstr>Symbol</vt:lpstr>
      <vt:lpstr>Times New Roman</vt:lpstr>
      <vt:lpstr>Wingdings</vt:lpstr>
      <vt:lpstr>2_Office Theme</vt:lpstr>
      <vt:lpstr>PowerPoint Presentation</vt:lpstr>
      <vt:lpstr>Required skills</vt:lpstr>
      <vt:lpstr>PowerPoint Presentation</vt:lpstr>
      <vt:lpstr>Useful things</vt:lpstr>
      <vt:lpstr>Layout- before you go</vt:lpstr>
      <vt:lpstr>Layout- when you get there</vt:lpstr>
      <vt:lpstr>Layout- observations</vt:lpstr>
      <vt:lpstr>Layout- observations</vt:lpstr>
      <vt:lpstr>Layout- observations</vt:lpstr>
      <vt:lpstr>Layout-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baked margins</vt:lpstr>
      <vt:lpstr>Identifying chilled margins</vt:lpstr>
      <vt:lpstr>PowerPoint Presentation</vt:lpstr>
      <vt:lpstr>What is a sample?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Murray</dc:creator>
  <cp:lastModifiedBy>Franny</cp:lastModifiedBy>
  <cp:revision>49</cp:revision>
  <dcterms:created xsi:type="dcterms:W3CDTF">2018-02-13T10:36:31Z</dcterms:created>
  <dcterms:modified xsi:type="dcterms:W3CDTF">2020-07-22T15:48:01Z</dcterms:modified>
</cp:coreProperties>
</file>